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267" r:id="rId6"/>
    <p:sldId id="258" r:id="rId7"/>
    <p:sldId id="457" r:id="rId8"/>
    <p:sldId id="270" r:id="rId9"/>
    <p:sldId id="259" r:id="rId10"/>
    <p:sldId id="458" r:id="rId11"/>
    <p:sldId id="459" r:id="rId12"/>
    <p:sldId id="273" r:id="rId13"/>
    <p:sldId id="274" r:id="rId14"/>
    <p:sldId id="275" r:id="rId15"/>
    <p:sldId id="425" r:id="rId16"/>
    <p:sldId id="276" r:id="rId17"/>
    <p:sldId id="426" r:id="rId18"/>
    <p:sldId id="423" r:id="rId19"/>
    <p:sldId id="454" r:id="rId20"/>
    <p:sldId id="424" r:id="rId21"/>
    <p:sldId id="396" r:id="rId22"/>
    <p:sldId id="420" r:id="rId23"/>
    <p:sldId id="460" r:id="rId24"/>
    <p:sldId id="421" r:id="rId25"/>
    <p:sldId id="465" r:id="rId26"/>
    <p:sldId id="429" r:id="rId27"/>
    <p:sldId id="428" r:id="rId28"/>
    <p:sldId id="461" r:id="rId29"/>
    <p:sldId id="383" r:id="rId30"/>
    <p:sldId id="462" r:id="rId31"/>
    <p:sldId id="463" r:id="rId32"/>
    <p:sldId id="434" r:id="rId33"/>
    <p:sldId id="416" r:id="rId34"/>
    <p:sldId id="435" r:id="rId35"/>
    <p:sldId id="436" r:id="rId36"/>
    <p:sldId id="399" r:id="rId37"/>
    <p:sldId id="388" r:id="rId38"/>
    <p:sldId id="437" r:id="rId39"/>
    <p:sldId id="438" r:id="rId40"/>
    <p:sldId id="333" r:id="rId41"/>
    <p:sldId id="439" r:id="rId42"/>
    <p:sldId id="346" r:id="rId43"/>
    <p:sldId id="441" r:id="rId44"/>
    <p:sldId id="347" r:id="rId45"/>
    <p:sldId id="348" r:id="rId46"/>
    <p:sldId id="349" r:id="rId47"/>
    <p:sldId id="442" r:id="rId48"/>
    <p:sldId id="443" r:id="rId49"/>
    <p:sldId id="444" r:id="rId50"/>
    <p:sldId id="464"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AC4C2B-A808-CE70-0D8E-45750643407C}" name="Paul Leys" initials="PL" userId="S::Paul.Leys@UGent.be::abd6d1c3-c58f-4243-a87a-8e9594f7f149" providerId="AD"/>
  <p188:author id="{E56FC5F7-04D2-A537-77F6-E0A95DFB8587}" name="Maya Caen" initials="MC" userId="S::Maya.Caen@UGent.be::f6725822-2b3f-4fcc-a107-dff2019e07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C8D8F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86200" autoAdjust="0"/>
  </p:normalViewPr>
  <p:slideViewPr>
    <p:cSldViewPr snapToGrid="0" showGuides="1">
      <p:cViewPr varScale="1">
        <p:scale>
          <a:sx n="98" d="100"/>
          <a:sy n="98" d="100"/>
        </p:scale>
        <p:origin x="858" y="90"/>
      </p:cViewPr>
      <p:guideLst>
        <p:guide orient="horz" pos="3543"/>
        <p:guide pos="211"/>
        <p:guide orient="horz" pos="4133"/>
        <p:guide orient="horz" pos="1480"/>
        <p:guide orient="horz" pos="2251"/>
        <p:guide pos="7446"/>
        <p:guide pos="3591"/>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159" d="100"/>
          <a:sy n="159" d="100"/>
        </p:scale>
        <p:origin x="532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49180025380612E-2"/>
          <c:y val="5.3625827611197781E-2"/>
          <c:w val="0.92820825660780926"/>
          <c:h val="0.62176594418307563"/>
        </c:manualLayout>
      </c:layout>
      <c:barChart>
        <c:barDir val="col"/>
        <c:grouping val="stacked"/>
        <c:varyColors val="0"/>
        <c:ser>
          <c:idx val="0"/>
          <c:order val="0"/>
          <c:tx>
            <c:strRef>
              <c:f>'3. Expenditure'!$A$59</c:f>
              <c:strCache>
                <c:ptCount val="1"/>
                <c:pt idx="0">
                  <c:v>Public Research Funding - Regional and National </c:v>
                </c:pt>
              </c:strCache>
            </c:strRef>
          </c:tx>
          <c:spPr>
            <a:solidFill>
              <a:schemeClr val="accent1"/>
            </a:solidFill>
            <a:ln>
              <a:noFill/>
            </a:ln>
            <a:effectLst/>
          </c:spPr>
          <c:invertIfNegative val="0"/>
          <c:cat>
            <c:strRef>
              <c:f>'3. Expenditure'!$N$58:$X$58</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Expenditure'!$N$59:$X$59</c:f>
              <c:numCache>
                <c:formatCode>General</c:formatCode>
                <c:ptCount val="11"/>
                <c:pt idx="0">
                  <c:v>152.38999999999999</c:v>
                </c:pt>
                <c:pt idx="1">
                  <c:v>161.02999999999997</c:v>
                </c:pt>
                <c:pt idx="2">
                  <c:v>170.13</c:v>
                </c:pt>
                <c:pt idx="3">
                  <c:v>169.95</c:v>
                </c:pt>
                <c:pt idx="4">
                  <c:v>180.61999999999998</c:v>
                </c:pt>
                <c:pt idx="5">
                  <c:v>178</c:v>
                </c:pt>
                <c:pt idx="6">
                  <c:v>188.59999999999997</c:v>
                </c:pt>
                <c:pt idx="7">
                  <c:v>202.04</c:v>
                </c:pt>
                <c:pt idx="8" formatCode="0.00">
                  <c:v>210.06897699999999</c:v>
                </c:pt>
                <c:pt idx="9">
                  <c:v>222.44</c:v>
                </c:pt>
                <c:pt idx="10" formatCode="0.00">
                  <c:v>270.45892299999997</c:v>
                </c:pt>
              </c:numCache>
            </c:numRef>
          </c:val>
          <c:extLst>
            <c:ext xmlns:c16="http://schemas.microsoft.com/office/drawing/2014/chart" uri="{C3380CC4-5D6E-409C-BE32-E72D297353CC}">
              <c16:uniqueId val="{00000000-850A-4A05-B104-6347B3264B9E}"/>
            </c:ext>
          </c:extLst>
        </c:ser>
        <c:ser>
          <c:idx val="1"/>
          <c:order val="1"/>
          <c:tx>
            <c:strRef>
              <c:f>'3. Expenditure'!$A$60</c:f>
              <c:strCache>
                <c:ptCount val="1"/>
                <c:pt idx="0">
                  <c:v>Public Research Funding - EU and International</c:v>
                </c:pt>
              </c:strCache>
            </c:strRef>
          </c:tx>
          <c:spPr>
            <a:solidFill>
              <a:srgbClr val="FFC000"/>
            </a:solidFill>
            <a:ln>
              <a:noFill/>
            </a:ln>
            <a:effectLst/>
          </c:spPr>
          <c:invertIfNegative val="0"/>
          <c:cat>
            <c:strRef>
              <c:f>'3. Expenditure'!$N$58:$X$58</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Expenditure'!$N$60:$X$60</c:f>
              <c:numCache>
                <c:formatCode>General</c:formatCode>
                <c:ptCount val="11"/>
                <c:pt idx="0">
                  <c:v>34.54</c:v>
                </c:pt>
                <c:pt idx="1">
                  <c:v>36.68</c:v>
                </c:pt>
                <c:pt idx="2">
                  <c:v>29.66</c:v>
                </c:pt>
                <c:pt idx="3">
                  <c:v>34.1</c:v>
                </c:pt>
                <c:pt idx="4">
                  <c:v>41.47</c:v>
                </c:pt>
                <c:pt idx="5">
                  <c:v>41.69</c:v>
                </c:pt>
                <c:pt idx="6">
                  <c:v>51.79</c:v>
                </c:pt>
                <c:pt idx="7">
                  <c:v>53.82</c:v>
                </c:pt>
                <c:pt idx="8" formatCode="0.00">
                  <c:v>58.302047999999999</c:v>
                </c:pt>
                <c:pt idx="9">
                  <c:v>56.87</c:v>
                </c:pt>
                <c:pt idx="10" formatCode="0.00">
                  <c:v>72.777794</c:v>
                </c:pt>
              </c:numCache>
            </c:numRef>
          </c:val>
          <c:extLst>
            <c:ext xmlns:c16="http://schemas.microsoft.com/office/drawing/2014/chart" uri="{C3380CC4-5D6E-409C-BE32-E72D297353CC}">
              <c16:uniqueId val="{00000001-850A-4A05-B104-6347B3264B9E}"/>
            </c:ext>
          </c:extLst>
        </c:ser>
        <c:ser>
          <c:idx val="2"/>
          <c:order val="2"/>
          <c:tx>
            <c:strRef>
              <c:f>'3. Expenditure'!$A$61</c:f>
              <c:strCache>
                <c:ptCount val="1"/>
                <c:pt idx="0">
                  <c:v>Private Research Funding</c:v>
                </c:pt>
              </c:strCache>
            </c:strRef>
          </c:tx>
          <c:spPr>
            <a:solidFill>
              <a:schemeClr val="tx2">
                <a:lumMod val="20000"/>
                <a:lumOff val="80000"/>
              </a:schemeClr>
            </a:solidFill>
            <a:ln>
              <a:noFill/>
            </a:ln>
            <a:effectLst/>
          </c:spPr>
          <c:invertIfNegative val="0"/>
          <c:cat>
            <c:strRef>
              <c:f>'3. Expenditure'!$N$58:$X$58</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'3. Expenditure'!$N$61:$X$61</c:f>
              <c:numCache>
                <c:formatCode>General</c:formatCode>
                <c:ptCount val="11"/>
                <c:pt idx="0">
                  <c:v>61.2</c:v>
                </c:pt>
                <c:pt idx="1">
                  <c:v>66.489999999999995</c:v>
                </c:pt>
                <c:pt idx="2">
                  <c:v>65.64</c:v>
                </c:pt>
                <c:pt idx="3">
                  <c:v>68.959999999999994</c:v>
                </c:pt>
                <c:pt idx="4">
                  <c:v>75.319999999999993</c:v>
                </c:pt>
                <c:pt idx="5">
                  <c:v>71.48</c:v>
                </c:pt>
                <c:pt idx="6">
                  <c:v>67.67</c:v>
                </c:pt>
                <c:pt idx="7">
                  <c:v>78.27</c:v>
                </c:pt>
                <c:pt idx="8" formatCode="0.00">
                  <c:v>81.657176000000007</c:v>
                </c:pt>
                <c:pt idx="9">
                  <c:v>77.09</c:v>
                </c:pt>
                <c:pt idx="10" formatCode="0.00">
                  <c:v>94.609375</c:v>
                </c:pt>
              </c:numCache>
            </c:numRef>
          </c:val>
          <c:extLst>
            <c:ext xmlns:c16="http://schemas.microsoft.com/office/drawing/2014/chart" uri="{C3380CC4-5D6E-409C-BE32-E72D297353CC}">
              <c16:uniqueId val="{00000002-850A-4A05-B104-6347B3264B9E}"/>
            </c:ext>
          </c:extLst>
        </c:ser>
        <c:dLbls>
          <c:showLegendKey val="0"/>
          <c:showVal val="0"/>
          <c:showCatName val="0"/>
          <c:showSerName val="0"/>
          <c:showPercent val="0"/>
          <c:showBubbleSize val="0"/>
        </c:dLbls>
        <c:gapWidth val="150"/>
        <c:overlap val="100"/>
        <c:axId val="1917240815"/>
        <c:axId val="2057764287"/>
      </c:barChart>
      <c:catAx>
        <c:axId val="19172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crossAx val="2057764287"/>
        <c:crosses val="autoZero"/>
        <c:auto val="1"/>
        <c:lblAlgn val="ctr"/>
        <c:lblOffset val="100"/>
        <c:noMultiLvlLbl val="0"/>
      </c:catAx>
      <c:valAx>
        <c:axId val="2057764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crossAx val="1917240815"/>
        <c:crosses val="autoZero"/>
        <c:crossBetween val="between"/>
      </c:valAx>
      <c:spPr>
        <a:noFill/>
        <a:ln>
          <a:noFill/>
        </a:ln>
        <a:effectLst/>
      </c:spPr>
    </c:plotArea>
    <c:legend>
      <c:legendPos val="b"/>
      <c:layout>
        <c:manualLayout>
          <c:xMode val="edge"/>
          <c:yMode val="edge"/>
          <c:x val="5.3703272743704733E-2"/>
          <c:y val="0.76898477133977816"/>
          <c:w val="0.91937474817082587"/>
          <c:h val="0.1968897019985505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UGent Panno Text SemiLight" panose="02000406040000040003" pitchFamily="2" charset="0"/>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latin typeface="UGent Panno Text SemiLight" panose="02000406040000040003" pitchFamily="2" charset="0"/>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06/02/2024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50,000 students and 15,000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Ghent University has different</a:t>
            </a:r>
            <a:r>
              <a:rPr lang="nl-BE" baseline="0" dirty="0"/>
              <a:t> </a:t>
            </a:r>
            <a:r>
              <a:rPr lang="nl-BE" baseline="0" dirty="0" err="1"/>
              <a:t>campuses</a:t>
            </a:r>
            <a:r>
              <a:rPr lang="nl-BE" baseline="0" dirty="0"/>
              <a:t> in </a:t>
            </a:r>
            <a:r>
              <a:rPr lang="nl-BE" baseline="0" dirty="0" err="1"/>
              <a:t>the</a:t>
            </a:r>
            <a:r>
              <a:rPr lang="nl-BE" baseline="0" dirty="0"/>
              <a:t> </a:t>
            </a:r>
            <a:r>
              <a:rPr lang="nl-BE" baseline="0" dirty="0" err="1"/>
              <a:t>city</a:t>
            </a:r>
            <a:r>
              <a:rPr lang="nl-BE" baseline="0" dirty="0"/>
              <a:t> center </a:t>
            </a:r>
            <a:r>
              <a:rPr lang="nl-BE" baseline="0" dirty="0" err="1"/>
              <a:t>and</a:t>
            </a:r>
            <a:r>
              <a:rPr lang="nl-BE" baseline="0" dirty="0"/>
              <a:t> </a:t>
            </a:r>
            <a:r>
              <a:rPr lang="nl-BE" baseline="0" dirty="0" err="1"/>
              <a:t>around</a:t>
            </a:r>
            <a:r>
              <a:rPr lang="nl-BE" baseline="0" dirty="0"/>
              <a:t> </a:t>
            </a:r>
            <a:r>
              <a:rPr lang="nl-BE" baseline="0" dirty="0" err="1"/>
              <a:t>the</a:t>
            </a:r>
            <a:r>
              <a:rPr lang="nl-BE" baseline="0" dirty="0"/>
              <a:t> </a:t>
            </a:r>
            <a:r>
              <a:rPr lang="nl-BE" baseline="0" dirty="0" err="1"/>
              <a:t>region</a:t>
            </a:r>
            <a:r>
              <a:rPr lang="nl-BE" baseline="0" dirty="0"/>
              <a:t> of Ghent: </a:t>
            </a:r>
            <a:r>
              <a:rPr lang="nl-BE" baseline="0" dirty="0" err="1"/>
              <a:t>Zwijnaarde</a:t>
            </a:r>
            <a:r>
              <a:rPr lang="nl-BE" baseline="0" dirty="0"/>
              <a:t>, Merelbeke, …</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28</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dirty="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dirty="0">
                <a:solidFill>
                  <a:srgbClr val="0A1E60"/>
                </a:solidFill>
                <a:latin typeface="Frutiger LT Std 47 Light Cn" pitchFamily="34" charset="0"/>
              </a:rPr>
              <a:t>Founded 1st of October 2013</a:t>
            </a:r>
          </a:p>
          <a:p>
            <a:pPr marL="0" indent="0">
              <a:spcBef>
                <a:spcPct val="20000"/>
              </a:spcBef>
              <a:buSzPct val="50000"/>
              <a:buFontTx/>
              <a:buNone/>
            </a:pPr>
            <a:r>
              <a:rPr lang="en-US" altLang="nl-BE" dirty="0">
                <a:solidFill>
                  <a:srgbClr val="0A1E60"/>
                </a:solidFill>
                <a:latin typeface="Frutiger LT Std 47 Light Cn" pitchFamily="34" charset="0"/>
              </a:rPr>
              <a:t>Since 2018: 3 new study </a:t>
            </a:r>
            <a:r>
              <a:rPr lang="en-US" altLang="nl-BE" dirty="0" err="1">
                <a:solidFill>
                  <a:srgbClr val="0A1E60"/>
                </a:solidFill>
                <a:latin typeface="Frutiger LT Std 47 Light Cn" pitchFamily="34" charset="0"/>
              </a:rPr>
              <a:t>programmes</a:t>
            </a:r>
            <a:r>
              <a:rPr lang="en-US" altLang="nl-BE" dirty="0">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dirty="0">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endParaRPr lang="en-US" altLang="nl-BE" dirty="0">
              <a:solidFill>
                <a:srgbClr val="0A1E60"/>
              </a:solidFill>
              <a:latin typeface="Frutiger LT Std 47 Light Cn" pitchFamily="34" charset="0"/>
            </a:endParaRPr>
          </a:p>
          <a:p>
            <a:pPr marL="0" indent="0">
              <a:spcBef>
                <a:spcPct val="20000"/>
              </a:spcBef>
              <a:buSzPct val="50000"/>
              <a:buFontTx/>
              <a:buNone/>
            </a:pPr>
            <a:r>
              <a:rPr lang="en-US" altLang="nl-BE" dirty="0">
                <a:solidFill>
                  <a:srgbClr val="0A1E60"/>
                </a:solidFill>
                <a:latin typeface="Frutiger LT Std 47 Light Cn" pitchFamily="34" charset="0"/>
              </a:rPr>
              <a:t>2 Ghent University faculties are represented there:</a:t>
            </a:r>
          </a:p>
          <a:p>
            <a:pPr marL="0" indent="0">
              <a:spcBef>
                <a:spcPct val="20000"/>
              </a:spcBef>
              <a:buSzPct val="50000"/>
              <a:buFontTx/>
              <a:buNone/>
            </a:pPr>
            <a:r>
              <a:rPr lang="en-US" altLang="nl-BE" dirty="0">
                <a:solidFill>
                  <a:srgbClr val="0A1E60"/>
                </a:solidFill>
                <a:latin typeface="Frutiger LT Std 47 Light Cn" pitchFamily="34" charset="0"/>
              </a:rPr>
              <a:t>Faculty of Bioscience Engineering</a:t>
            </a:r>
          </a:p>
          <a:p>
            <a:pPr marL="0" indent="0">
              <a:spcBef>
                <a:spcPct val="20000"/>
              </a:spcBef>
              <a:buSzPct val="50000"/>
              <a:buFontTx/>
              <a:buNone/>
            </a:pPr>
            <a:r>
              <a:rPr lang="en-US" altLang="nl-BE" dirty="0">
                <a:solidFill>
                  <a:srgbClr val="0A1E60"/>
                </a:solidFill>
                <a:latin typeface="Frutiger LT Std 47 Light Cn" pitchFamily="34" charset="0"/>
              </a:rPr>
              <a:t>Faculty of Engineering and Architecture</a:t>
            </a:r>
            <a:endParaRPr lang="nl-BE" altLang="nl-BE" dirty="0">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32</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Ghent</a:t>
            </a:r>
            <a:r>
              <a:rPr lang="nl-BE" dirty="0"/>
              <a:t> University </a:t>
            </a:r>
            <a:r>
              <a:rPr lang="nl-BE" dirty="0" err="1"/>
              <a:t>department</a:t>
            </a:r>
            <a:r>
              <a:rPr lang="nl-BE" dirty="0"/>
              <a:t> of </a:t>
            </a:r>
            <a:r>
              <a:rPr lang="nl-BE" dirty="0" err="1"/>
              <a:t>the</a:t>
            </a:r>
            <a:r>
              <a:rPr lang="nl-BE" dirty="0"/>
              <a:t> United Nations, in cooperation </a:t>
            </a:r>
            <a:r>
              <a:rPr lang="nl-BE" dirty="0" err="1"/>
              <a:t>with</a:t>
            </a:r>
            <a:r>
              <a:rPr lang="nl-BE" dirty="0"/>
              <a:t> </a:t>
            </a:r>
            <a:r>
              <a:rPr lang="nl-BE" dirty="0" err="1"/>
              <a:t>the</a:t>
            </a:r>
            <a:r>
              <a:rPr lang="nl-BE" dirty="0"/>
              <a:t> VUB. </a:t>
            </a:r>
            <a:r>
              <a:rPr lang="nl-BE" dirty="0" err="1"/>
              <a:t>Economists</a:t>
            </a:r>
            <a:r>
              <a:rPr lang="nl-BE" dirty="0"/>
              <a:t>, </a:t>
            </a:r>
            <a:r>
              <a:rPr lang="nl-BE" dirty="0" err="1"/>
              <a:t>political</a:t>
            </a:r>
            <a:r>
              <a:rPr lang="nl-BE" dirty="0"/>
              <a:t> </a:t>
            </a:r>
            <a:r>
              <a:rPr lang="nl-BE" dirty="0" err="1"/>
              <a:t>scientists</a:t>
            </a:r>
            <a:r>
              <a:rPr lang="nl-BE" dirty="0"/>
              <a:t> </a:t>
            </a:r>
            <a:r>
              <a:rPr lang="nl-BE" dirty="0" err="1"/>
              <a:t>and</a:t>
            </a:r>
            <a:r>
              <a:rPr lang="nl-BE" dirty="0"/>
              <a:t> </a:t>
            </a:r>
            <a:r>
              <a:rPr lang="nl-BE" dirty="0" err="1"/>
              <a:t>lawyers</a:t>
            </a:r>
            <a:r>
              <a:rPr lang="nl-BE" dirty="0"/>
              <a:t> do research </a:t>
            </a:r>
            <a:r>
              <a:rPr lang="nl-BE" dirty="0" err="1"/>
              <a:t>into</a:t>
            </a:r>
            <a:r>
              <a:rPr lang="nl-BE" dirty="0"/>
              <a:t> </a:t>
            </a:r>
            <a:r>
              <a:rPr lang="nl-BE" dirty="0" err="1"/>
              <a:t>regional</a:t>
            </a:r>
            <a:r>
              <a:rPr lang="nl-BE" dirty="0"/>
              <a:t> </a:t>
            </a:r>
            <a:r>
              <a:rPr lang="nl-BE" dirty="0" err="1"/>
              <a:t>integration</a:t>
            </a:r>
            <a:r>
              <a:rPr lang="nl-BE" dirty="0"/>
              <a:t> </a:t>
            </a:r>
            <a:r>
              <a:rPr lang="nl-BE" dirty="0" err="1"/>
              <a:t>processes</a:t>
            </a:r>
            <a:r>
              <a:rPr lang="nl-BE" dirty="0"/>
              <a:t> </a:t>
            </a:r>
            <a:r>
              <a:rPr lang="nl-BE" dirty="0" err="1"/>
              <a:t>and</a:t>
            </a:r>
            <a:r>
              <a:rPr lang="nl-BE" dirty="0"/>
              <a:t> </a:t>
            </a:r>
            <a:r>
              <a:rPr lang="nl-BE" dirty="0" err="1"/>
              <a:t>the</a:t>
            </a:r>
            <a:r>
              <a:rPr lang="nl-BE" dirty="0"/>
              <a:t> </a:t>
            </a:r>
            <a:r>
              <a:rPr lang="nl-BE" dirty="0" err="1"/>
              <a:t>role</a:t>
            </a:r>
            <a:r>
              <a:rPr lang="nl-BE" dirty="0"/>
              <a:t> of </a:t>
            </a:r>
            <a:r>
              <a:rPr lang="nl-BE" dirty="0" err="1"/>
              <a:t>regionalisation</a:t>
            </a:r>
            <a:r>
              <a:rPr lang="nl-BE" dirty="0"/>
              <a:t> in a </a:t>
            </a:r>
            <a:r>
              <a:rPr lang="nl-BE" dirty="0" err="1"/>
              <a:t>globalized</a:t>
            </a:r>
            <a:r>
              <a:rPr lang="nl-BE" dirty="0"/>
              <a:t> </a:t>
            </a:r>
            <a:r>
              <a:rPr lang="nl-BE" dirty="0" err="1"/>
              <a:t>world</a:t>
            </a:r>
            <a:r>
              <a:rPr lang="nl-BE" dirty="0"/>
              <a:t>. UNU-CRIS </a:t>
            </a:r>
            <a:r>
              <a:rPr lang="nl-BE" dirty="0" err="1"/>
              <a:t>also</a:t>
            </a:r>
            <a:r>
              <a:rPr lang="nl-BE" dirty="0"/>
              <a:t> </a:t>
            </a:r>
            <a:r>
              <a:rPr lang="nl-BE" dirty="0" err="1"/>
              <a:t>functions</a:t>
            </a:r>
            <a:r>
              <a:rPr lang="nl-BE" dirty="0"/>
              <a:t> as a </a:t>
            </a:r>
            <a:r>
              <a:rPr lang="nl-BE" dirty="0" err="1"/>
              <a:t>think</a:t>
            </a:r>
            <a:r>
              <a:rPr lang="nl-BE" dirty="0"/>
              <a:t> tank </a:t>
            </a:r>
            <a:r>
              <a:rPr lang="nl-BE" dirty="0" err="1"/>
              <a:t>for</a:t>
            </a:r>
            <a:r>
              <a:rPr lang="nl-BE" dirty="0"/>
              <a:t> </a:t>
            </a:r>
            <a:r>
              <a:rPr lang="nl-BE" dirty="0" err="1"/>
              <a:t>several</a:t>
            </a:r>
            <a:r>
              <a:rPr lang="nl-BE" dirty="0"/>
              <a:t> </a:t>
            </a:r>
            <a:r>
              <a:rPr lang="nl-BE" dirty="0" err="1"/>
              <a:t>governments</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35</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Ghent University Global Campus is the first European university in </a:t>
            </a:r>
            <a:r>
              <a:rPr lang="en-US" dirty="0" err="1"/>
              <a:t>Songdo</a:t>
            </a:r>
            <a:r>
              <a:rPr lang="en-US" dirty="0"/>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dirty="0">
                <a:latin typeface="Arial" panose="020B0604020202020204" pitchFamily="34" charset="0"/>
              </a:rPr>
              <a:t>Professor Rik Van de</a:t>
            </a:r>
            <a:r>
              <a:rPr lang="en-US" altLang="nl-BE" baseline="0" dirty="0">
                <a:latin typeface="Arial" panose="020B0604020202020204" pitchFamily="34" charset="0"/>
              </a:rPr>
              <a:t> Walle is the 83rd rector of Ghent University. He was appointed at the beginning of the 2017-2018 academic year.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Ghent University has 11 faculties, spread across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several</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buildings and campuses in and around the city of Ghent.</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err="1"/>
              <a:t>Education</a:t>
            </a:r>
            <a:r>
              <a:rPr lang="nl-BE" dirty="0"/>
              <a:t>:</a:t>
            </a:r>
          </a:p>
          <a:p>
            <a:r>
              <a:rPr lang="nl-BE" dirty="0"/>
              <a:t>7 International Course </a:t>
            </a:r>
            <a:r>
              <a:rPr lang="nl-BE" dirty="0" err="1"/>
              <a:t>Programmes</a:t>
            </a:r>
            <a:r>
              <a:rPr lang="nl-BE" dirty="0"/>
              <a:t>: English-</a:t>
            </a:r>
            <a:r>
              <a:rPr lang="nl-BE" dirty="0" err="1"/>
              <a:t>taught</a:t>
            </a:r>
            <a:r>
              <a:rPr lang="nl-BE" dirty="0"/>
              <a:t> </a:t>
            </a:r>
            <a:r>
              <a:rPr lang="nl-BE" dirty="0" err="1"/>
              <a:t>programmes</a:t>
            </a:r>
            <a:r>
              <a:rPr lang="nl-BE" dirty="0"/>
              <a:t> </a:t>
            </a:r>
            <a:r>
              <a:rPr lang="nl-BE" dirty="0" err="1"/>
              <a:t>organized</a:t>
            </a:r>
            <a:r>
              <a:rPr lang="nl-BE" dirty="0"/>
              <a:t> </a:t>
            </a:r>
            <a:r>
              <a:rPr lang="nl-BE" dirty="0" err="1"/>
              <a:t>within</a:t>
            </a:r>
            <a:r>
              <a:rPr lang="nl-BE" dirty="0"/>
              <a:t> </a:t>
            </a:r>
            <a:r>
              <a:rPr lang="nl-BE" dirty="0" err="1"/>
              <a:t>the</a:t>
            </a:r>
            <a:r>
              <a:rPr lang="nl-BE" dirty="0"/>
              <a:t> </a:t>
            </a:r>
            <a:r>
              <a:rPr lang="nl-BE" dirty="0" err="1"/>
              <a:t>framework</a:t>
            </a:r>
            <a:r>
              <a:rPr lang="nl-BE" dirty="0"/>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These platforms </a:t>
            </a:r>
            <a:r>
              <a:rPr lang="nl-NL" dirty="0" err="1"/>
              <a:t>enhance</a:t>
            </a:r>
            <a:r>
              <a:rPr lang="nl-NL" baseline="0" dirty="0"/>
              <a:t> </a:t>
            </a:r>
            <a:r>
              <a:rPr lang="nl-NL" baseline="0" dirty="0" err="1"/>
              <a:t>the</a:t>
            </a:r>
            <a:r>
              <a:rPr lang="nl-NL" baseline="0" dirty="0"/>
              <a:t> </a:t>
            </a:r>
            <a:r>
              <a:rPr lang="nl-NL" baseline="0" dirty="0" err="1"/>
              <a:t>collaboration</a:t>
            </a:r>
            <a:r>
              <a:rPr lang="nl-NL" baseline="0" dirty="0"/>
              <a:t> </a:t>
            </a:r>
            <a:r>
              <a:rPr lang="nl-NL" baseline="0" dirty="0" err="1"/>
              <a:t>between</a:t>
            </a:r>
            <a:r>
              <a:rPr lang="nl-NL" baseline="0" dirty="0"/>
              <a:t> </a:t>
            </a:r>
            <a:r>
              <a:rPr lang="nl-NL" baseline="0" dirty="0" err="1"/>
              <a:t>Ghent</a:t>
            </a:r>
            <a:r>
              <a:rPr lang="nl-NL" baseline="0" dirty="0"/>
              <a:t> University </a:t>
            </a:r>
            <a:r>
              <a:rPr lang="nl-NL" baseline="0" dirty="0" err="1"/>
              <a:t>and</a:t>
            </a:r>
            <a:r>
              <a:rPr lang="nl-NL" baseline="0" dirty="0"/>
              <a:t> </a:t>
            </a:r>
            <a:r>
              <a:rPr lang="nl-NL" baseline="0" dirty="0" err="1"/>
              <a:t>international</a:t>
            </a:r>
            <a:r>
              <a:rPr lang="nl-NL" baseline="0" dirty="0"/>
              <a:t> </a:t>
            </a:r>
            <a:r>
              <a:rPr lang="nl-NL" baseline="0" dirty="0" err="1"/>
              <a:t>regions</a:t>
            </a:r>
            <a:r>
              <a:rPr lang="nl-NL" baseline="0" dirty="0"/>
              <a:t>: </a:t>
            </a:r>
          </a:p>
          <a:p>
            <a:r>
              <a:rPr lang="nl-NL" u="sng" baseline="0" dirty="0"/>
              <a:t>www.ugent.be/regionalplatforms</a:t>
            </a:r>
            <a:endParaRPr lang="nl-BE" u="sng"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The </a:t>
            </a:r>
            <a:r>
              <a:rPr lang="en-US" dirty="0">
                <a:effectLst/>
                <a:hlinkClick r:id="rId3"/>
              </a:rPr>
              <a:t>European University Association</a:t>
            </a:r>
            <a:r>
              <a:rPr lang="en-US" dirty="0">
                <a:effectLst/>
              </a:rPr>
              <a:t> has more than 800 members from 48 different countries. Via EUA working groups composed of representatives of the National Rectors Conference (NRC), </a:t>
            </a:r>
            <a:r>
              <a:rPr lang="en-US" dirty="0">
                <a:effectLst/>
                <a:hlinkClick r:id="rId4"/>
              </a:rPr>
              <a:t>VLIR</a:t>
            </a:r>
            <a:r>
              <a:rPr lang="en-US" dirty="0">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dirty="0"/>
              <a:t> </a:t>
            </a:r>
          </a:p>
          <a:p>
            <a:pPr marL="171450" indent="-171450">
              <a:buFontTx/>
              <a:buChar char="-"/>
            </a:pPr>
            <a:r>
              <a:rPr lang="en-US" dirty="0">
                <a:effectLst/>
              </a:rPr>
              <a:t>As the European association of leading </a:t>
            </a:r>
            <a:r>
              <a:rPr lang="en-US" dirty="0" err="1">
                <a:effectLst/>
              </a:rPr>
              <a:t>specialised</a:t>
            </a:r>
            <a:r>
              <a:rPr lang="en-US" dirty="0">
                <a:effectLst/>
              </a:rPr>
              <a:t> and comprehensive universities of science and technology, </a:t>
            </a:r>
            <a:r>
              <a:rPr lang="en-US" dirty="0">
                <a:effectLst/>
                <a:hlinkClick r:id="rId5"/>
              </a:rPr>
              <a:t>CESAER</a:t>
            </a:r>
            <a:r>
              <a:rPr lang="en-US" dirty="0">
                <a:effectLst/>
              </a:rPr>
              <a:t> champions excellence in higher education, training, research and innovation; influences debate; contributes to the </a:t>
            </a:r>
            <a:r>
              <a:rPr lang="en-US" dirty="0" err="1">
                <a:effectLst/>
              </a:rPr>
              <a:t>realisation</a:t>
            </a:r>
            <a:r>
              <a:rPr lang="en-US" dirty="0">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dirty="0" err="1">
                <a:effectLst/>
              </a:rPr>
              <a:t>programmes</a:t>
            </a:r>
            <a:r>
              <a:rPr lang="en-US" dirty="0">
                <a:effectLst/>
              </a:rPr>
              <a:t> and to boost participation in European funding </a:t>
            </a:r>
            <a:r>
              <a:rPr lang="en-US" dirty="0" err="1">
                <a:effectLst/>
              </a:rPr>
              <a:t>programmes</a:t>
            </a:r>
            <a:r>
              <a:rPr lang="en-US" dirty="0">
                <a:effectLst/>
              </a:rPr>
              <a:t>.</a:t>
            </a:r>
            <a:r>
              <a:rPr lang="en-US" dirty="0"/>
              <a:t> </a:t>
            </a:r>
          </a:p>
          <a:p>
            <a:pPr marL="171450" indent="-171450">
              <a:buFontTx/>
              <a:buChar char="-"/>
            </a:pPr>
            <a:r>
              <a:rPr lang="en-US" dirty="0">
                <a:effectLst/>
                <a:hlinkClick r:id="rId6"/>
              </a:rPr>
              <a:t>The Guild of European research intensive universities</a:t>
            </a:r>
            <a:r>
              <a:rPr lang="en-US" dirty="0">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dirty="0"/>
              <a:t> </a:t>
            </a:r>
          </a:p>
          <a:p>
            <a:pPr marL="171450" indent="-171450">
              <a:buFontTx/>
              <a:buChar char="-"/>
            </a:pPr>
            <a:r>
              <a:rPr lang="en-US" dirty="0">
                <a:effectLst/>
              </a:rPr>
              <a:t>The </a:t>
            </a:r>
            <a:r>
              <a:rPr lang="en-US" dirty="0">
                <a:effectLst/>
                <a:hlinkClick r:id="rId7"/>
              </a:rPr>
              <a:t>European University Foundation</a:t>
            </a:r>
            <a:r>
              <a:rPr lang="en-US" dirty="0">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dirty="0" err="1">
                <a:effectLst/>
              </a:rPr>
              <a:t>programme</a:t>
            </a:r>
            <a:r>
              <a:rPr lang="en-US" dirty="0">
                <a:effectLst/>
              </a:rPr>
              <a:t> through participation in key projects.</a:t>
            </a:r>
            <a:r>
              <a:rPr lang="en-US" dirty="0"/>
              <a:t> </a:t>
            </a:r>
          </a:p>
          <a:p>
            <a:pPr marL="171450" indent="-171450">
              <a:buFontTx/>
              <a:buChar char="-"/>
            </a:pPr>
            <a:r>
              <a:rPr lang="en-US" dirty="0">
                <a:effectLst/>
              </a:rPr>
              <a:t>The </a:t>
            </a:r>
            <a:r>
              <a:rPr lang="en-US" dirty="0" err="1">
                <a:effectLst/>
                <a:hlinkClick r:id="rId8"/>
              </a:rPr>
              <a:t>SGroup</a:t>
            </a:r>
            <a:r>
              <a:rPr lang="en-US" dirty="0">
                <a:effectLst/>
              </a:rPr>
              <a:t> network is composed of over 43 higher education institutions from 20 European countries and 5 countries outside Europe. With over 30 years of experience in university collaboration it focuses on four core areas of co-operation: </a:t>
            </a:r>
            <a:r>
              <a:rPr lang="en-US" dirty="0" err="1">
                <a:effectLst/>
              </a:rPr>
              <a:t>internationalisation</a:t>
            </a:r>
            <a:r>
              <a:rPr lang="en-US" dirty="0">
                <a:effectLst/>
              </a:rPr>
              <a:t> strategy, academic collaboration, academic mobility, and transfer of knowledge.</a:t>
            </a:r>
            <a:r>
              <a:rPr lang="en-US" dirty="0"/>
              <a:t> </a:t>
            </a:r>
          </a:p>
          <a:p>
            <a:pPr marL="171450" indent="-171450">
              <a:buFontTx/>
              <a:buChar char="-"/>
            </a:pPr>
            <a:r>
              <a:rPr lang="en-US" dirty="0" err="1">
                <a:effectLst/>
                <a:hlinkClick r:id="rId9"/>
              </a:rPr>
              <a:t>UnILiON</a:t>
            </a:r>
            <a:r>
              <a:rPr lang="en-US" dirty="0">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dirty="0" err="1">
                <a:effectLst/>
              </a:rPr>
              <a:t>organisations</a:t>
            </a:r>
            <a:r>
              <a:rPr lang="en-US" dirty="0">
                <a:effectLst/>
              </a:rPr>
              <a:t>. The focus for the exchanges lies on the European Research Area policy developments and on Horizon Europe policies.</a:t>
            </a:r>
            <a:endParaRPr lang="en-US"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put our </a:t>
            </a:r>
            <a:r>
              <a:rPr lang="en-US" sz="1200" b="0" i="0" kern="1200" dirty="0" err="1">
                <a:solidFill>
                  <a:schemeClr val="tx1"/>
                </a:solidFill>
                <a:effectLst/>
                <a:latin typeface="+mn-lt"/>
                <a:ea typeface="+mn-ea"/>
                <a:cs typeface="+mn-cs"/>
              </a:rPr>
              <a:t>multiperspectivistic</a:t>
            </a:r>
            <a:r>
              <a:rPr lang="en-US" sz="1200" b="0" i="0" kern="1200" dirty="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https://www.ugent.be/en/ghentuniv/mission/educational-strategy/education-vision</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7</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Highly</a:t>
            </a:r>
            <a:r>
              <a:rPr lang="nl-BE" dirty="0"/>
              <a:t> </a:t>
            </a:r>
            <a:r>
              <a:rPr lang="nl-BE" dirty="0" err="1"/>
              <a:t>cited</a:t>
            </a:r>
            <a:r>
              <a:rPr lang="nl-BE" dirty="0"/>
              <a:t> </a:t>
            </a:r>
            <a:r>
              <a:rPr lang="nl-BE" dirty="0" err="1"/>
              <a:t>researchers</a:t>
            </a:r>
            <a:r>
              <a:rPr lang="nl-BE" dirty="0"/>
              <a:t>:</a:t>
            </a:r>
            <a:r>
              <a:rPr lang="nl-BE" baseline="0" dirty="0"/>
              <a:t> </a:t>
            </a:r>
          </a:p>
          <a:p>
            <a:r>
              <a:rPr lang="nl-BE" u="sng" dirty="0"/>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14</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16</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9 October 1817 – </a:t>
            </a:r>
            <a:r>
              <a:rPr lang="en-US" sz="1200" kern="1200" dirty="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1830 – </a:t>
            </a:r>
            <a:r>
              <a:rPr lang="en-US" sz="1200" kern="1200" dirty="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1876 – 1890 - </a:t>
            </a:r>
            <a:r>
              <a:rPr lang="en-US" sz="1200" kern="1200" dirty="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dirty="0" err="1">
                <a:solidFill>
                  <a:schemeClr val="tx1"/>
                </a:solidFill>
                <a:effectLst/>
                <a:latin typeface="+mn-lt"/>
                <a:ea typeface="+mn-ea"/>
                <a:cs typeface="+mn-cs"/>
              </a:rPr>
              <a:t>Guislain</a:t>
            </a:r>
            <a:r>
              <a:rPr lang="en-US" sz="1200" kern="1200" dirty="0">
                <a:solidFill>
                  <a:schemeClr val="tx1"/>
                </a:solidFill>
                <a:effectLst/>
                <a:latin typeface="+mn-lt"/>
                <a:ea typeface="+mn-ea"/>
                <a:cs typeface="+mn-cs"/>
              </a:rPr>
              <a:t>, historians Henri </a:t>
            </a:r>
            <a:r>
              <a:rPr lang="en-US" sz="1200" kern="1200" dirty="0" err="1">
                <a:solidFill>
                  <a:schemeClr val="tx1"/>
                </a:solidFill>
                <a:effectLst/>
                <a:latin typeface="+mn-lt"/>
                <a:ea typeface="+mn-ea"/>
                <a:cs typeface="+mn-cs"/>
              </a:rPr>
              <a:t>Pirenne</a:t>
            </a:r>
            <a:r>
              <a:rPr lang="en-US" sz="1200" kern="1200" dirty="0">
                <a:solidFill>
                  <a:schemeClr val="tx1"/>
                </a:solidFill>
                <a:effectLst/>
                <a:latin typeface="+mn-lt"/>
                <a:ea typeface="+mn-ea"/>
                <a:cs typeface="+mn-cs"/>
              </a:rPr>
              <a:t> and Paul </a:t>
            </a:r>
            <a:r>
              <a:rPr lang="en-US" sz="1200" kern="1200" dirty="0" err="1">
                <a:solidFill>
                  <a:schemeClr val="tx1"/>
                </a:solidFill>
                <a:effectLst/>
                <a:latin typeface="+mn-lt"/>
                <a:ea typeface="+mn-ea"/>
                <a:cs typeface="+mn-cs"/>
              </a:rPr>
              <a:t>Fredericq</a:t>
            </a:r>
            <a:r>
              <a:rPr lang="en-US" sz="1200" kern="1200" dirty="0">
                <a:solidFill>
                  <a:schemeClr val="tx1"/>
                </a:solidFill>
                <a:effectLst/>
                <a:latin typeface="+mn-lt"/>
                <a:ea typeface="+mn-ea"/>
                <a:cs typeface="+mn-cs"/>
              </a:rPr>
              <a:t>, Germanic scholars Joseph </a:t>
            </a:r>
            <a:r>
              <a:rPr lang="en-US" sz="1200" kern="1200" dirty="0" err="1">
                <a:solidFill>
                  <a:schemeClr val="tx1"/>
                </a:solidFill>
                <a:effectLst/>
                <a:latin typeface="+mn-lt"/>
                <a:ea typeface="+mn-ea"/>
                <a:cs typeface="+mn-cs"/>
              </a:rPr>
              <a:t>Vercoullie</a:t>
            </a:r>
            <a:r>
              <a:rPr lang="en-US" sz="1200" kern="1200" dirty="0">
                <a:solidFill>
                  <a:schemeClr val="tx1"/>
                </a:solidFill>
                <a:effectLst/>
                <a:latin typeface="+mn-lt"/>
                <a:ea typeface="+mn-ea"/>
                <a:cs typeface="+mn-cs"/>
              </a:rPr>
              <a:t> and Henri </a:t>
            </a:r>
            <a:r>
              <a:rPr lang="en-US" sz="1200" kern="1200" dirty="0" err="1">
                <a:solidFill>
                  <a:schemeClr val="tx1"/>
                </a:solidFill>
                <a:effectLst/>
                <a:latin typeface="+mn-lt"/>
                <a:ea typeface="+mn-ea"/>
                <a:cs typeface="+mn-cs"/>
              </a:rPr>
              <a:t>Logeman</a:t>
            </a:r>
            <a:r>
              <a:rPr lang="en-US" sz="1200" kern="1200" dirty="0">
                <a:solidFill>
                  <a:schemeClr val="tx1"/>
                </a:solidFill>
                <a:effectLst/>
                <a:latin typeface="+mn-lt"/>
                <a:ea typeface="+mn-ea"/>
                <a:cs typeface="+mn-cs"/>
              </a:rPr>
              <a:t>, and zoologist and botanist Julius Mac Leod, who was also the spiritual father of the Flemish-speaking Ghent University.</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1930 – </a:t>
            </a:r>
            <a:r>
              <a:rPr lang="en-GB" sz="1200" kern="1200" dirty="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1991 – </a:t>
            </a:r>
            <a:r>
              <a:rPr lang="en-US" sz="1200" kern="1200" dirty="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2003 – </a:t>
            </a:r>
            <a:r>
              <a:rPr lang="en-US" sz="1200" kern="1200" dirty="0">
                <a:solidFill>
                  <a:schemeClr val="tx1"/>
                </a:solidFill>
                <a:effectLst/>
                <a:latin typeface="+mn-lt"/>
                <a:ea typeface="+mn-ea"/>
                <a:cs typeface="+mn-cs"/>
              </a:rPr>
              <a:t>In 2003 Ghent University joined forces with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Gent, </a:t>
            </a:r>
            <a:r>
              <a:rPr lang="en-US" sz="1200" kern="1200" dirty="0" err="1">
                <a:solidFill>
                  <a:schemeClr val="tx1"/>
                </a:solidFill>
                <a:effectLst/>
                <a:latin typeface="+mn-lt"/>
                <a:ea typeface="+mn-ea"/>
                <a:cs typeface="+mn-cs"/>
              </a:rPr>
              <a:t>Arteveldehogeschool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West-</a:t>
            </a:r>
            <a:r>
              <a:rPr lang="en-US" sz="1200" kern="1200" dirty="0" err="1">
                <a:solidFill>
                  <a:schemeClr val="tx1"/>
                </a:solidFill>
                <a:effectLst/>
                <a:latin typeface="+mn-lt"/>
                <a:ea typeface="+mn-ea"/>
                <a:cs typeface="+mn-cs"/>
              </a:rPr>
              <a:t>Vlaanderen</a:t>
            </a:r>
            <a:r>
              <a:rPr lang="en-US" sz="1200" kern="1200" dirty="0">
                <a:solidFill>
                  <a:schemeClr val="tx1"/>
                </a:solidFill>
                <a:effectLst/>
                <a:latin typeface="+mn-lt"/>
                <a:ea typeface="+mn-ea"/>
                <a:cs typeface="+mn-cs"/>
              </a:rPr>
              <a:t> to form the Ghent University Association.</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2014 – </a:t>
            </a:r>
            <a:r>
              <a:rPr lang="en-US" sz="1200" kern="1200" dirty="0">
                <a:solidFill>
                  <a:schemeClr val="tx1"/>
                </a:solidFill>
                <a:effectLst/>
                <a:latin typeface="+mn-lt"/>
                <a:ea typeface="+mn-ea"/>
                <a:cs typeface="+mn-cs"/>
              </a:rPr>
              <a:t>Ghent University opens up its first campus in Songdo, South-Korea. Its curriculum offers 3 bachelor’s study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In 2017 </a:t>
            </a:r>
            <a:r>
              <a:rPr lang="nl-BE" sz="1200" b="0" i="0" kern="1200" baseline="0" dirty="0" err="1">
                <a:solidFill>
                  <a:schemeClr val="tx1"/>
                </a:solidFill>
                <a:effectLst/>
                <a:latin typeface="+mn-lt"/>
                <a:ea typeface="+mn-ea"/>
                <a:cs typeface="+mn-cs"/>
              </a:rPr>
              <a:t>Ghent</a:t>
            </a:r>
            <a:r>
              <a:rPr lang="nl-BE" sz="1200" b="0" i="0" kern="1200" baseline="0" dirty="0">
                <a:solidFill>
                  <a:schemeClr val="tx1"/>
                </a:solidFill>
                <a:effectLst/>
                <a:latin typeface="+mn-lt"/>
                <a:ea typeface="+mn-ea"/>
                <a:cs typeface="+mn-cs"/>
              </a:rPr>
              <a:t> University </a:t>
            </a:r>
            <a:r>
              <a:rPr lang="nl-BE" sz="1200" b="0" i="0" kern="1200" baseline="0" dirty="0" err="1">
                <a:solidFill>
                  <a:schemeClr val="tx1"/>
                </a:solidFill>
                <a:effectLst/>
                <a:latin typeface="+mn-lt"/>
                <a:ea typeface="+mn-ea"/>
                <a:cs typeface="+mn-cs"/>
              </a:rPr>
              <a:t>celebrates</a:t>
            </a:r>
            <a:r>
              <a:rPr lang="nl-BE" sz="1200" b="0" i="0" kern="1200" baseline="0" dirty="0">
                <a:solidFill>
                  <a:schemeClr val="tx1"/>
                </a:solidFill>
                <a:effectLst/>
                <a:latin typeface="+mn-lt"/>
                <a:ea typeface="+mn-ea"/>
                <a:cs typeface="+mn-cs"/>
              </a:rPr>
              <a:t> </a:t>
            </a:r>
            <a:r>
              <a:rPr lang="nl-BE" sz="1200" b="0" i="0" kern="1200" baseline="0" dirty="0" err="1">
                <a:solidFill>
                  <a:schemeClr val="tx1"/>
                </a:solidFill>
                <a:effectLst/>
                <a:latin typeface="+mn-lt"/>
                <a:ea typeface="+mn-ea"/>
                <a:cs typeface="+mn-cs"/>
              </a:rPr>
              <a:t>its</a:t>
            </a:r>
            <a:r>
              <a:rPr lang="nl-BE" sz="1200" b="0" i="0" kern="1200" baseline="0" dirty="0">
                <a:solidFill>
                  <a:schemeClr val="tx1"/>
                </a:solidFill>
                <a:effectLst/>
                <a:latin typeface="+mn-lt"/>
                <a:ea typeface="+mn-ea"/>
                <a:cs typeface="+mn-cs"/>
              </a:rPr>
              <a:t> 200th </a:t>
            </a:r>
            <a:r>
              <a:rPr lang="nl-BE" sz="1200" b="0" i="0" kern="1200" baseline="0" dirty="0" err="1">
                <a:solidFill>
                  <a:schemeClr val="tx1"/>
                </a:solidFill>
                <a:effectLst/>
                <a:latin typeface="+mn-lt"/>
                <a:ea typeface="+mn-ea"/>
                <a:cs typeface="+mn-cs"/>
              </a:rPr>
              <a:t>birthday</a:t>
            </a:r>
            <a:r>
              <a:rPr lang="nl-BE" sz="1200" b="0" i="0" kern="1200" baseline="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dirty="0"/>
              <a:t>[</a:t>
            </a:r>
            <a:r>
              <a:rPr lang="nl-BE" noProof="0" dirty="0" err="1"/>
              <a:t>dd</a:t>
            </a:r>
            <a:r>
              <a:rPr lang="nl-BE" noProof="0" dirty="0"/>
              <a:t>-mm-</a:t>
            </a:r>
            <a:r>
              <a:rPr lang="nl-BE" noProof="0" dirty="0" err="1"/>
              <a:t>yyyy</a:t>
            </a:r>
            <a:r>
              <a:rPr lang="nl-BE" noProof="0" dirty="0"/>
              <a:t>] </a:t>
            </a:r>
            <a:r>
              <a:rPr lang="en-BE" noProof="0" dirty="0"/>
              <a:t>TOE TE VOEGEN</a:t>
            </a:r>
            <a:endParaRPr lang="nl-BE" noProof="0" dirty="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Universiteit Gent</a:t>
            </a:r>
            <a:br>
              <a:rPr lang="nl-NL" sz="1800" dirty="0">
                <a:solidFill>
                  <a:schemeClr val="bg1"/>
                </a:solidFill>
                <a:latin typeface="UGent Panno Text SemiLight" panose="02000406040000040003" pitchFamily="2" charset="0"/>
              </a:rPr>
            </a:br>
            <a:r>
              <a:rPr lang="nl-NL" sz="1800" dirty="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@ugent</a:t>
            </a:r>
            <a:br>
              <a:rPr lang="nl-NL" sz="1800" dirty="0">
                <a:solidFill>
                  <a:schemeClr val="bg1"/>
                </a:solidFill>
                <a:latin typeface="UGent Panno Text SemiLight" panose="02000406040000040003" pitchFamily="2" charset="0"/>
              </a:rPr>
            </a:br>
            <a:r>
              <a:rPr lang="nl-NL" sz="1800" dirty="0" err="1">
                <a:solidFill>
                  <a:schemeClr val="bg1"/>
                </a:solidFill>
                <a:latin typeface="UGent Panno Text SemiLight" panose="02000406040000040003" pitchFamily="2" charset="0"/>
              </a:rPr>
              <a:t>Ghent</a:t>
            </a:r>
            <a:r>
              <a:rPr lang="nl-NL" sz="1800" dirty="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6/02/2024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06/02/2024</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53.jpeg"/><Relationship Id="rId9" Type="http://schemas.openxmlformats.org/officeDocument/2006/relationships/hyperlink" Target="https://youtu.be/r6ehZUsjLJ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youtu.be/of4UTu7VI_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youtube.com/playlist?list=PLQ3LcTBBJ4VMb0zlnQ6niWeP4MYMPafZF"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126.png"/></Relationships>
</file>

<file path=ppt/slides/_rels/slide4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33.sv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5.jpeg"/><Relationship Id="rId3" Type="http://schemas.openxmlformats.org/officeDocument/2006/relationships/hyperlink" Target="https://www.linkedin.com/company/ghent-university/" TargetMode="External"/><Relationship Id="rId7" Type="http://schemas.openxmlformats.org/officeDocument/2006/relationships/hyperlink" Target="https://www.instagram.com/ugent" TargetMode="External"/><Relationship Id="rId12" Type="http://schemas.openxmlformats.org/officeDocument/2006/relationships/image" Target="../media/image144.png"/><Relationship Id="rId17" Type="http://schemas.openxmlformats.org/officeDocument/2006/relationships/hyperlink" Target="https://www.ugent.be/durfdenken" TargetMode="External"/><Relationship Id="rId2" Type="http://schemas.openxmlformats.org/officeDocument/2006/relationships/notesSlide" Target="../notesSlides/notesSlide26.xml"/><Relationship Id="rId16" Type="http://schemas.openxmlformats.org/officeDocument/2006/relationships/image" Target="../media/image146.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hyperlink" Target="https://www.youtube.com/ugent" TargetMode="External"/><Relationship Id="rId5" Type="http://schemas.openxmlformats.org/officeDocument/2006/relationships/hyperlink" Target="https://www.twitter.com/ugent" TargetMode="External"/><Relationship Id="rId15" Type="http://schemas.openxmlformats.org/officeDocument/2006/relationships/image" Target="../media/image5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www.facebook.com/ugent" TargetMode="External"/><Relationship Id="rId14" Type="http://schemas.openxmlformats.org/officeDocument/2006/relationships/hyperlink" Target="https://youtu.be/-PpjUbRQP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dirty="0">
                <a:solidFill>
                  <a:schemeClr val="bg1"/>
                </a:solidFill>
                <a:latin typeface="UGent Panno Text Medium" panose="02000506040000040003" pitchFamily="2" charset="0"/>
              </a:rPr>
              <a:t>THIS IS </a:t>
            </a:r>
          </a:p>
          <a:p>
            <a:pPr marL="0" indent="0">
              <a:lnSpc>
                <a:spcPts val="6000"/>
              </a:lnSpc>
              <a:spcBef>
                <a:spcPts val="600"/>
              </a:spcBef>
              <a:buNone/>
            </a:pPr>
            <a:r>
              <a:rPr lang="nl-BE" sz="6600" dirty="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Top 100</a:t>
            </a:r>
            <a:br>
              <a:rPr lang="en-BE" sz="2000" dirty="0">
                <a:solidFill>
                  <a:schemeClr val="bg1"/>
                </a:solidFill>
                <a:latin typeface="UGent Panno Text SemiLight" panose="02000406040000040003" pitchFamily="2" charset="0"/>
              </a:rPr>
            </a:br>
            <a:r>
              <a:rPr lang="nl-BE" sz="2000" dirty="0" err="1">
                <a:solidFill>
                  <a:schemeClr val="bg1"/>
                </a:solidFill>
                <a:latin typeface="UGent Panno Text SemiLight" panose="02000406040000040003" pitchFamily="2" charset="0"/>
              </a:rPr>
              <a:t>university</a:t>
            </a:r>
            <a:endParaRPr lang="en-BE" sz="2000" dirty="0">
              <a:solidFill>
                <a:schemeClr val="bg1"/>
              </a:solidFill>
              <a:latin typeface="UGent Panno Text SemiLight" panose="02000406040000040003" pitchFamily="2" charset="0"/>
            </a:endParaRPr>
          </a:p>
          <a:p>
            <a:pPr>
              <a:lnSpc>
                <a:spcPts val="1860"/>
              </a:lnSpc>
            </a:pPr>
            <a:endParaRPr lang="en-BE" sz="2000" dirty="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Sin</a:t>
            </a:r>
            <a:r>
              <a:rPr lang="nl-BE" sz="2000" dirty="0" err="1">
                <a:solidFill>
                  <a:schemeClr val="bg1"/>
                </a:solidFill>
                <a:latin typeface="UGent Panno Text SemiLight" panose="02000406040000040003" pitchFamily="2" charset="0"/>
              </a:rPr>
              <a:t>ce</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dirty="0">
                <a:solidFill>
                  <a:schemeClr val="bg1"/>
                </a:solidFill>
                <a:latin typeface="UGent Panno Text Medium" panose="02000506040000040003" pitchFamily="2" charset="0"/>
              </a:rPr>
              <a:t>DARE TO</a:t>
            </a:r>
            <a:br>
              <a:rPr lang="en-BE" sz="2000" dirty="0">
                <a:solidFill>
                  <a:schemeClr val="bg1"/>
                </a:solidFill>
                <a:latin typeface="UGent Panno Text Medium" panose="02000506040000040003" pitchFamily="2" charset="0"/>
              </a:rPr>
            </a:br>
            <a:r>
              <a:rPr lang="nl-BE" sz="2000" dirty="0">
                <a:solidFill>
                  <a:schemeClr val="bg1"/>
                </a:solidFill>
                <a:latin typeface="UGent Panno Text Medium" panose="02000506040000040003" pitchFamily="2" charset="0"/>
              </a:rPr>
              <a:t>THINK</a:t>
            </a:r>
            <a:endParaRPr lang="en-BE" sz="2000" dirty="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dirty="0"/>
              <a:t>research</a:t>
            </a:r>
            <a:endParaRPr lang="en-BE" dirty="0"/>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dirty="0" err="1"/>
              <a:t>researchers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248548520"/>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dirty="0">
                          <a:solidFill>
                            <a:schemeClr val="bg1"/>
                          </a:solidFill>
                          <a:latin typeface="UGent Panno Text Medium" panose="02000606040000040003" pitchFamily="2" charset="0"/>
                        </a:rPr>
                        <a:t>FTE </a:t>
                      </a:r>
                      <a:r>
                        <a:rPr lang="nl-BE" sz="2000" b="0" i="0" dirty="0" err="1">
                          <a:solidFill>
                            <a:schemeClr val="bg1"/>
                          </a:solidFill>
                          <a:latin typeface="UGent Panno Text Medium" panose="02000606040000040003" pitchFamily="2" charset="0"/>
                        </a:rPr>
                        <a:t>researchers</a:t>
                      </a:r>
                      <a:endParaRPr lang="en-BE" sz="2000" b="0" i="0" dirty="0">
                        <a:latin typeface="UGent Panno Text Medium" panose="02000606040000040003" pitchFamily="2" charset="0"/>
                      </a:endParaRPr>
                    </a:p>
                  </a:txBody>
                  <a:tcPr marL="324000" anchor="ctr">
                    <a:solidFill>
                      <a:srgbClr val="1E64C8"/>
                    </a:solidFill>
                  </a:tcPr>
                </a:tc>
                <a:tc>
                  <a:txBody>
                    <a:bodyPr/>
                    <a:lstStyle/>
                    <a:p>
                      <a:pPr lvl="0" algn="r">
                        <a:buNone/>
                      </a:pPr>
                      <a:r>
                        <a:rPr lang="nl-NL" sz="1800" dirty="0">
                          <a:solidFill>
                            <a:srgbClr val="FFFFFF"/>
                          </a:solidFill>
                          <a:latin typeface="UGent Panno Text Medium" panose="02000606040000040003" pitchFamily="2" charset="0"/>
                        </a:rPr>
                        <a:t>8,129.5</a:t>
                      </a:r>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Medium" panose="02000606040000040003" pitchFamily="2" charset="0"/>
                        </a:rPr>
                        <a:t>Professors</a:t>
                      </a:r>
                      <a:endParaRPr lang="en-BE" sz="2000" dirty="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dirty="0">
                          <a:solidFill>
                            <a:srgbClr val="4472C4"/>
                          </a:solidFill>
                          <a:latin typeface="UGent Panno Text Medium" panose="02000606040000040003" pitchFamily="2" charset="0"/>
                        </a:rPr>
                        <a:t>1</a:t>
                      </a:r>
                      <a:r>
                        <a:rPr lang="nl-BE" sz="1800" dirty="0">
                          <a:solidFill>
                            <a:srgbClr val="4472C4"/>
                          </a:solidFill>
                          <a:latin typeface="UGent Panno Text Medium" panose="02000606040000040003" pitchFamily="2" charset="0"/>
                        </a:rPr>
                        <a:t>,143.8</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Medium" panose="02000606040000040003" pitchFamily="2" charset="0"/>
                        </a:rPr>
                        <a:t>Postdocs</a:t>
                      </a:r>
                      <a:endParaRPr lang="en-BE" sz="2000" dirty="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dirty="0">
                          <a:solidFill>
                            <a:srgbClr val="4472C4"/>
                          </a:solidFill>
                          <a:latin typeface="UGent Panno Text Medium" panose="02000606040000040003" pitchFamily="2" charset="0"/>
                        </a:rPr>
                        <a:t>1,486.2</a:t>
                      </a: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Medium" panose="02000606040000040003" pitchFamily="2" charset="0"/>
                        </a:rPr>
                        <a:t>Predocs</a:t>
                      </a:r>
                      <a:endParaRPr lang="en-BE" sz="2000" dirty="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dirty="0">
                          <a:solidFill>
                            <a:srgbClr val="4472C4"/>
                          </a:solidFill>
                          <a:latin typeface="UGent Panno Text Medium" panose="02000606040000040003" pitchFamily="2" charset="0"/>
                        </a:rPr>
                        <a:t>5,499.5</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dirty="0">
                <a:latin typeface="UGent Panno Text SemiLight" panose="02000406040000040003" pitchFamily="2" charset="0"/>
              </a:rPr>
              <a:t>(</a:t>
            </a:r>
            <a:r>
              <a:rPr lang="nl-BE" sz="1200" dirty="0" err="1">
                <a:latin typeface="UGent Panno Text SemiLight" panose="02000406040000040003" pitchFamily="2" charset="0"/>
              </a:rPr>
              <a:t>reference</a:t>
            </a:r>
            <a:r>
              <a:rPr lang="nl-BE" sz="1200" dirty="0">
                <a:latin typeface="UGent Panno Text SemiLight" panose="02000406040000040003" pitchFamily="2" charset="0"/>
              </a:rPr>
              <a:t> date: </a:t>
            </a:r>
            <a:r>
              <a:rPr lang="nl-BE" sz="1200" dirty="0" err="1">
                <a:latin typeface="UGent Panno Text SemiLight" panose="02000406040000040003" pitchFamily="2" charset="0"/>
              </a:rPr>
              <a:t>October</a:t>
            </a:r>
            <a:r>
              <a:rPr lang="nl-BE" sz="1200" dirty="0">
                <a:latin typeface="UGent Panno Text SemiLight" panose="02000406040000040003" pitchFamily="2" charset="0"/>
              </a:rPr>
              <a:t> 2023)</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dirty="0" err="1">
                <a:solidFill>
                  <a:srgbClr val="1E64C8"/>
                </a:solidFill>
                <a:latin typeface="UGent Panno Text" panose="02000506040000040003" pitchFamily="2" charset="0"/>
              </a:rPr>
              <a:t>Tailor-made</a:t>
            </a:r>
            <a:r>
              <a:rPr lang="nl-BE" sz="2000" cap="all" dirty="0">
                <a:solidFill>
                  <a:srgbClr val="1E64C8"/>
                </a:solidFill>
                <a:latin typeface="UGent Panno Text" panose="02000506040000040003" pitchFamily="2" charset="0"/>
              </a:rPr>
              <a:t> </a:t>
            </a:r>
          </a:p>
          <a:p>
            <a:pPr marL="60273"/>
            <a:r>
              <a:rPr lang="nl-BE" sz="2000" cap="all" dirty="0" err="1">
                <a:solidFill>
                  <a:srgbClr val="1E64C8"/>
                </a:solidFill>
                <a:latin typeface="UGent Panno Text" panose="02000506040000040003" pitchFamily="2" charset="0"/>
              </a:rPr>
              <a:t>Career</a:t>
            </a:r>
            <a:r>
              <a:rPr lang="nl-BE" sz="2000" cap="all" dirty="0">
                <a:solidFill>
                  <a:srgbClr val="1E64C8"/>
                </a:solidFill>
                <a:latin typeface="UGent Panno Text" panose="02000506040000040003" pitchFamily="2" charset="0"/>
              </a:rPr>
              <a:t> </a:t>
            </a:r>
            <a:r>
              <a:rPr lang="nl-BE" sz="2000" cap="all" dirty="0" err="1">
                <a:solidFill>
                  <a:srgbClr val="1E64C8"/>
                </a:solidFill>
                <a:latin typeface="UGent Panno Text" panose="02000506040000040003" pitchFamily="2" charset="0"/>
              </a:rPr>
              <a:t>prospects</a:t>
            </a:r>
            <a:endParaRPr lang="nl-BE" sz="2000" cap="all" dirty="0">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TALENT development</a:t>
            </a:r>
          </a:p>
          <a:p>
            <a:pPr marL="60273"/>
            <a:r>
              <a:rPr lang="nl-BE" sz="2000" cap="all" dirty="0">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Quality</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recruting</a:t>
            </a:r>
            <a:endParaRPr lang="nl-BE" sz="2000" cap="all" dirty="0">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scientific</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integrity</a:t>
            </a:r>
            <a:endParaRPr lang="nl-BE" sz="2000" cap="all" dirty="0">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Leadership</a:t>
            </a:r>
            <a:endParaRPr lang="nl-BE" sz="2000" cap="all" dirty="0">
              <a:solidFill>
                <a:srgbClr val="1E64C8"/>
              </a:solidFill>
              <a:latin typeface="UGent Panno Text" panose="02000506040000040003" pitchFamily="2" charset="0"/>
            </a:endParaRPr>
          </a:p>
          <a:p>
            <a:pPr marL="60273"/>
            <a:r>
              <a:rPr lang="nl-BE" sz="2000" cap="all" dirty="0">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dirty="0">
                <a:solidFill>
                  <a:srgbClr val="1E64C8"/>
                </a:solidFill>
              </a:rPr>
              <a:t>Three-fold mission of the Doctoral Schools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increase the international and social value </a:t>
            </a:r>
            <a:br>
              <a:rPr lang="en-GB" dirty="0">
                <a:latin typeface="UGent Panno Text SemiLight" panose="02000406040000040003" pitchFamily="2" charset="0"/>
              </a:rPr>
            </a:br>
            <a:r>
              <a:rPr lang="en-GB" dirty="0">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enhance the support provided to </a:t>
            </a:r>
            <a:br>
              <a:rPr lang="en-GB" dirty="0">
                <a:latin typeface="UGent Panno Text SemiLight" panose="02000406040000040003" pitchFamily="2" charset="0"/>
              </a:rPr>
            </a:br>
            <a:r>
              <a:rPr lang="en-GB" dirty="0">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strengthen a quality culture in </a:t>
            </a:r>
            <a:br>
              <a:rPr lang="en-GB" dirty="0">
                <a:latin typeface="UGent Panno Text SemiLight" panose="02000406040000040003" pitchFamily="2" charset="0"/>
              </a:rPr>
            </a:br>
            <a:r>
              <a:rPr lang="en-GB" dirty="0">
                <a:latin typeface="UGent Panno Text SemiLight" panose="02000406040000040003" pitchFamily="2" charset="0"/>
              </a:rPr>
              <a:t>(doctoral) research</a:t>
            </a:r>
          </a:p>
          <a:p>
            <a:pPr marL="9525">
              <a:buClr>
                <a:srgbClr val="1E64C8"/>
              </a:buClr>
            </a:pPr>
            <a:endParaRPr lang="nl-BE" dirty="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a:t>
            </a:r>
            <a:r>
              <a:rPr lang="nl-BE" sz="1200" dirty="0" err="1">
                <a:latin typeface="UGent Panno Text SemiLight" panose="02000406040000040003" pitchFamily="2" charset="0"/>
              </a:rPr>
              <a:t>reference</a:t>
            </a:r>
            <a:r>
              <a:rPr lang="nl-BE" sz="1200" dirty="0">
                <a:latin typeface="UGent Panno Text SemiLight" panose="02000406040000040003" pitchFamily="2" charset="0"/>
              </a:rPr>
              <a:t> date: </a:t>
            </a:r>
            <a:r>
              <a:rPr lang="nl-BE" sz="1200" dirty="0" err="1">
                <a:latin typeface="UGent Panno Text SemiLight" panose="02000406040000040003" pitchFamily="2" charset="0"/>
              </a:rPr>
              <a:t>October</a:t>
            </a:r>
            <a:r>
              <a:rPr lang="nl-BE" sz="1200" dirty="0">
                <a:latin typeface="UGent Panno Text SemiLight" panose="02000406040000040003" pitchFamily="2" charset="0"/>
              </a:rPr>
              <a:t> 2023)</a:t>
            </a:r>
          </a:p>
          <a:p>
            <a:pPr marL="9525">
              <a:buClr>
                <a:srgbClr val="1E64C8"/>
              </a:buClr>
            </a:pPr>
            <a:endParaRPr lang="nl-BE" sz="1200" dirty="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rtlCol="0">
              <a:spAutoFit/>
            </a:bodyPr>
            <a:lstStyle/>
            <a:p>
              <a:pPr algn="ctr"/>
              <a:r>
                <a:rPr lang="nl-BE" sz="4400" b="1" dirty="0">
                  <a:solidFill>
                    <a:srgbClr val="1E64C8"/>
                  </a:solidFill>
                  <a:latin typeface="UGent Panno Text SemiBold" panose="02000506040000040003" pitchFamily="2" charset="0"/>
                </a:rPr>
                <a:t>731</a:t>
              </a:r>
            </a:p>
            <a:p>
              <a:pPr algn="ctr"/>
              <a:r>
                <a:rPr lang="nl-BE" sz="2000" dirty="0" err="1">
                  <a:solidFill>
                    <a:srgbClr val="1E64C8"/>
                  </a:solidFill>
                  <a:latin typeface="UGent Panno Text SemiLight" panose="02000406040000040003" pitchFamily="2" charset="0"/>
                </a:rPr>
                <a:t>Doctorates</a:t>
              </a:r>
              <a:r>
                <a:rPr lang="nl-BE" sz="2000" dirty="0">
                  <a:solidFill>
                    <a:srgbClr val="1E64C8"/>
                  </a:solidFill>
                  <a:latin typeface="UGent Panno Text SemiLight" panose="02000406040000040003" pitchFamily="2" charset="0"/>
                </a:rPr>
                <a:t> </a:t>
              </a:r>
              <a:r>
                <a:rPr lang="nl-BE" sz="2000" dirty="0" err="1">
                  <a:solidFill>
                    <a:srgbClr val="1E64C8"/>
                  </a:solidFill>
                  <a:latin typeface="UGent Panno Text SemiLight" panose="02000406040000040003" pitchFamily="2" charset="0"/>
                </a:rPr>
                <a:t>obtained</a:t>
              </a:r>
              <a:r>
                <a:rPr lang="nl-BE" sz="2000" dirty="0">
                  <a:solidFill>
                    <a:srgbClr val="1E64C8"/>
                  </a:solidFill>
                  <a:latin typeface="UGent Panno Text SemiLight" panose="02000406040000040003" pitchFamily="2" charset="0"/>
                </a:rPr>
                <a:t> </a:t>
              </a:r>
              <a:br>
                <a:rPr lang="nl-BE" sz="2000" dirty="0">
                  <a:solidFill>
                    <a:srgbClr val="1E64C8"/>
                  </a:solidFill>
                  <a:latin typeface="UGent Panno Text SemiLight" panose="02000406040000040003" pitchFamily="2" charset="0"/>
                </a:rPr>
              </a:br>
              <a:r>
                <a:rPr lang="nl-BE" sz="2000" dirty="0">
                  <a:solidFill>
                    <a:srgbClr val="1E64C8"/>
                  </a:solidFill>
                  <a:latin typeface="UGent Panno Text SemiLight" panose="02000406040000040003" pitchFamily="2" charset="0"/>
                </a:rPr>
                <a:t>in 2022</a:t>
              </a: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+5,700</a:t>
              </a:r>
            </a:p>
            <a:p>
              <a:pPr algn="ctr"/>
              <a:r>
                <a:rPr lang="nl-BE" sz="2000" dirty="0" err="1">
                  <a:solidFill>
                    <a:schemeClr val="bg1"/>
                  </a:solidFill>
                  <a:latin typeface="UGent Panno Text SemiLight" panose="02000406040000040003" pitchFamily="2" charset="0"/>
                </a:rPr>
                <a:t>Doctoral</a:t>
              </a:r>
              <a:r>
                <a:rPr lang="nl-BE" sz="2000" dirty="0">
                  <a:solidFill>
                    <a:schemeClr val="bg1"/>
                  </a:solidFill>
                  <a:latin typeface="UGent Panno Text SemiLight" panose="02000406040000040003" pitchFamily="2" charset="0"/>
                </a:rPr>
                <a:t> students in </a:t>
              </a:r>
              <a:r>
                <a:rPr lang="nl-BE" sz="2000" dirty="0" err="1">
                  <a:solidFill>
                    <a:schemeClr val="bg1"/>
                  </a:solidFill>
                  <a:latin typeface="UGent Panno Text SemiLight" panose="02000406040000040003" pitchFamily="2" charset="0"/>
                </a:rPr>
                <a:t>total</a:t>
              </a:r>
              <a:endParaRPr lang="nl-BE" sz="2000" dirty="0">
                <a:solidFill>
                  <a:schemeClr val="bg1"/>
                </a:solidFill>
                <a:latin typeface="UGent Panno Text SemiLight" panose="02000406040000040003" pitchFamily="2" charset="0"/>
              </a:endParaRPr>
            </a:p>
            <a:p>
              <a:pPr algn="ctr">
                <a:spcBef>
                  <a:spcPts val="600"/>
                </a:spcBef>
              </a:pPr>
              <a:r>
                <a:rPr lang="nl-BE" sz="1400" dirty="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a:noAutofit/>
          </a:bodyPr>
          <a:lstStyle/>
          <a:p>
            <a:pPr marL="85725" indent="0">
              <a:buNone/>
            </a:pPr>
            <a:r>
              <a:rPr lang="nl-BE" dirty="0"/>
              <a:t>Research </a:t>
            </a:r>
            <a:r>
              <a:rPr lang="nl-BE" dirty="0" err="1"/>
              <a:t>expenditure</a:t>
            </a:r>
            <a:r>
              <a:rPr lang="nl-BE" dirty="0"/>
              <a:t> 2022: € 438 </a:t>
            </a:r>
            <a:r>
              <a:rPr lang="nl-BE" dirty="0" err="1"/>
              <a:t>million</a:t>
            </a:r>
            <a:endParaRPr lang="nl-BE" dirty="0"/>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rtlCol="0">
              <a:spAutoFit/>
            </a:bodyPr>
            <a:lstStyle/>
            <a:p>
              <a:pPr algn="ctr"/>
              <a:r>
                <a:rPr lang="nl-BE" sz="4000" b="1" dirty="0">
                  <a:solidFill>
                    <a:schemeClr val="bg1"/>
                  </a:solidFill>
                  <a:latin typeface="UGent Panno Text SemiBold" panose="02000506040000040003" pitchFamily="2" charset="0"/>
                </a:rPr>
                <a:t>140 </a:t>
              </a:r>
              <a:r>
                <a:rPr lang="nl-BE" sz="2000" dirty="0" err="1">
                  <a:solidFill>
                    <a:schemeClr val="bg1"/>
                  </a:solidFill>
                  <a:latin typeface="UGent Panno Text SemiLight" panose="02000406040000040003" pitchFamily="2" charset="0"/>
                </a:rPr>
                <a:t>main</a:t>
              </a:r>
              <a:r>
                <a:rPr lang="nl-BE" sz="2000" dirty="0">
                  <a:solidFill>
                    <a:schemeClr val="bg1"/>
                  </a:solidFill>
                  <a:latin typeface="UGent Panno Text SemiLight" panose="02000406040000040003" pitchFamily="2" charset="0"/>
                </a:rPr>
                <a:t> ERC </a:t>
              </a:r>
              <a:r>
                <a:rPr lang="nl-BE" sz="2000" dirty="0" err="1">
                  <a:solidFill>
                    <a:schemeClr val="bg1"/>
                  </a:solidFill>
                  <a:latin typeface="UGent Panno Text SemiLight" panose="02000406040000040003" pitchFamily="2" charset="0"/>
                </a:rPr>
                <a:t>projects</a:t>
              </a:r>
              <a:endParaRPr lang="nl-BE" sz="2000" dirty="0">
                <a:solidFill>
                  <a:schemeClr val="bg1"/>
                </a:solidFill>
                <a:latin typeface="UGent Panno Text SemiLight" panose="02000406040000040003" pitchFamily="2" charset="0"/>
              </a:endParaRPr>
            </a:p>
            <a:p>
              <a:pPr algn="ctr"/>
              <a:r>
                <a:rPr lang="nl-BE" sz="4000" b="1" dirty="0">
                  <a:solidFill>
                    <a:schemeClr val="bg1"/>
                  </a:solidFill>
                  <a:latin typeface="UGent Panno Text SemiLight" panose="02000406040000040003" pitchFamily="2" charset="0"/>
                </a:rPr>
                <a:t>27</a:t>
              </a:r>
              <a:r>
                <a:rPr lang="nl-BE" sz="4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PoC</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grants</a:t>
              </a:r>
              <a:endParaRPr lang="nl-BE" sz="4000" dirty="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11" name="Grafiek 10">
            <a:extLst>
              <a:ext uri="{FF2B5EF4-FFF2-40B4-BE49-F238E27FC236}">
                <a16:creationId xmlns:a16="http://schemas.microsoft.com/office/drawing/2014/main" id="{5D56A1B3-2C7C-4EBC-9C6B-9890CB22C7AD}"/>
              </a:ext>
            </a:extLst>
          </p:cNvPr>
          <p:cNvGraphicFramePr>
            <a:graphicFrameLocks/>
          </p:cNvGraphicFramePr>
          <p:nvPr>
            <p:extLst>
              <p:ext uri="{D42A27DB-BD31-4B8C-83A1-F6EECF244321}">
                <p14:modId xmlns:p14="http://schemas.microsoft.com/office/powerpoint/2010/main" val="55029924"/>
              </p:ext>
            </p:extLst>
          </p:nvPr>
        </p:nvGraphicFramePr>
        <p:xfrm>
          <a:off x="704193" y="2126456"/>
          <a:ext cx="10520856" cy="40630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a:noAutofit/>
          </a:bodyPr>
          <a:lstStyle/>
          <a:p>
            <a:pPr marL="85725" indent="0">
              <a:buNone/>
            </a:pPr>
            <a:r>
              <a:rPr lang="nl-BE" dirty="0"/>
              <a:t>Publications 2012 - 2022</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731955194"/>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dirty="0">
                          <a:solidFill>
                            <a:schemeClr val="bg1"/>
                          </a:solidFill>
                          <a:latin typeface="UGent Panno Text Medium" panose="02000506040000040003" pitchFamily="2" charset="0"/>
                        </a:rPr>
                        <a:t>Total </a:t>
                      </a:r>
                      <a:r>
                        <a:rPr lang="nl-BE" sz="2200" b="0" i="0" dirty="0" err="1">
                          <a:solidFill>
                            <a:schemeClr val="bg1"/>
                          </a:solidFill>
                          <a:latin typeface="UGent Panno Text Medium" panose="02000506040000040003" pitchFamily="2" charset="0"/>
                        </a:rPr>
                        <a:t>number</a:t>
                      </a:r>
                      <a:r>
                        <a:rPr lang="nl-BE" sz="2200" b="0" i="0" dirty="0">
                          <a:solidFill>
                            <a:schemeClr val="bg1"/>
                          </a:solidFill>
                          <a:latin typeface="UGent Panno Text Medium" panose="02000506040000040003" pitchFamily="2" charset="0"/>
                        </a:rPr>
                        <a:t> of </a:t>
                      </a:r>
                      <a:r>
                        <a:rPr lang="nl-BE" sz="2200" b="0" i="0" dirty="0" err="1">
                          <a:solidFill>
                            <a:schemeClr val="bg1"/>
                          </a:solidFill>
                          <a:latin typeface="UGent Panno Text Medium" panose="02000506040000040003" pitchFamily="2" charset="0"/>
                        </a:rPr>
                        <a:t>publications</a:t>
                      </a:r>
                      <a:r>
                        <a:rPr lang="nl-BE" sz="2200" b="0" i="0" dirty="0">
                          <a:solidFill>
                            <a:schemeClr val="bg1"/>
                          </a:solidFill>
                          <a:latin typeface="UGent Panno Text Medium" panose="02000506040000040003" pitchFamily="2" charset="0"/>
                        </a:rPr>
                        <a:t> at Ghent University</a:t>
                      </a:r>
                      <a:endParaRPr lang="en-BE" sz="22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panose="02000506040000040003" pitchFamily="2" charset="0"/>
                        </a:rPr>
                        <a:t>84,907</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dirty="0">
                          <a:solidFill>
                            <a:srgbClr val="1E64C8"/>
                          </a:solidFill>
                          <a:latin typeface="UGent Panno Text" panose="02000506040000040003" pitchFamily="2" charset="0"/>
                        </a:rPr>
                        <a:t>International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44,911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dirty="0" err="1">
                          <a:solidFill>
                            <a:srgbClr val="1E64C8"/>
                          </a:solidFill>
                          <a:latin typeface="UGent Panno Text" panose="02000506040000040003" pitchFamily="2" charset="0"/>
                        </a:rPr>
                        <a:t>Solely</a:t>
                      </a:r>
                      <a:r>
                        <a:rPr lang="nl-BE" sz="2000" dirty="0">
                          <a:solidFill>
                            <a:srgbClr val="1E64C8"/>
                          </a:solidFill>
                          <a:latin typeface="UGent Panno Text" panose="02000506040000040003" pitchFamily="2" charset="0"/>
                        </a:rPr>
                        <a:t> Ghent University</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13,683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Belgian</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10,277</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Highly cited researchers (clarivate, 2022)</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26</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(Publications: SCIE, AHCI in WOS – </a:t>
            </a:r>
            <a:r>
              <a:rPr lang="nl-BE" sz="1200" dirty="0" err="1">
                <a:latin typeface="UGent Panno Text SemiLight" panose="02000406040000040003" pitchFamily="2" charset="0"/>
              </a:rPr>
              <a:t>reference</a:t>
            </a:r>
            <a:r>
              <a:rPr lang="nl-BE" sz="1200" dirty="0">
                <a:latin typeface="UGent Panno Text SemiLight" panose="02000406040000040003" pitchFamily="2" charset="0"/>
              </a:rPr>
              <a:t> </a:t>
            </a:r>
            <a:r>
              <a:rPr lang="nl-BE" sz="1200" dirty="0" err="1">
                <a:latin typeface="UGent Panno Text SemiLight" panose="02000406040000040003" pitchFamily="2" charset="0"/>
              </a:rPr>
              <a:t>year</a:t>
            </a:r>
            <a:r>
              <a:rPr lang="nl-BE" sz="1200">
                <a:latin typeface="UGent Panno Text SemiLight" panose="02000406040000040003" pitchFamily="2" charset="0"/>
              </a:rPr>
              <a:t> 2023)</a:t>
            </a: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119149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84</a:t>
            </a:r>
            <a:r>
              <a:rPr lang="nl-BE" sz="4400" cap="all" dirty="0">
                <a:latin typeface="UGent Panno Text" panose="02000506040000040003" pitchFamily="2" charset="0"/>
              </a:rPr>
              <a:t> </a:t>
            </a:r>
            <a:endParaRPr lang="nl-BE" sz="2800" cap="all" dirty="0">
              <a:latin typeface="UGent Panno Text" panose="02000506040000040003" pitchFamily="2" charset="0"/>
            </a:endParaRPr>
          </a:p>
          <a:p>
            <a:pPr marL="60273" algn="ctr"/>
            <a:r>
              <a:rPr lang="nl-BE" sz="2400" cap="all" dirty="0">
                <a:solidFill>
                  <a:schemeClr val="bg1"/>
                </a:solidFill>
                <a:latin typeface="UGent Panno Text" panose="02000506040000040003" pitchFamily="2" charset="0"/>
              </a:rPr>
              <a:t>spin-offs</a:t>
            </a:r>
          </a:p>
          <a:p>
            <a:pPr marL="60273" algn="ctr"/>
            <a:r>
              <a:rPr lang="nl-NL" sz="1400" cap="all" dirty="0">
                <a:solidFill>
                  <a:schemeClr val="bg1"/>
                </a:solidFill>
                <a:latin typeface="UGent Panno Text" panose="02000506040000040003" pitchFamily="2" charset="0"/>
              </a:rPr>
              <a:t>(2012-2022)</a:t>
            </a:r>
            <a:endParaRPr lang="nl-BE" sz="1400" cap="all" dirty="0">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446550"/>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26</a:t>
            </a:r>
            <a:r>
              <a:rPr lang="nl-BE" sz="2000" cap="all" dirty="0">
                <a:latin typeface="UGent Panno Text" panose="02000506040000040003" pitchFamily="2" charset="0"/>
              </a:rPr>
              <a:t> </a:t>
            </a:r>
          </a:p>
          <a:p>
            <a:pPr marL="60273" algn="ctr"/>
            <a:r>
              <a:rPr lang="nl-BE" sz="2400" cap="all" dirty="0" err="1">
                <a:solidFill>
                  <a:schemeClr val="bg1"/>
                </a:solidFill>
                <a:latin typeface="UGent Panno Text" panose="02000506040000040003" pitchFamily="2" charset="0"/>
              </a:rPr>
              <a:t>VALORISATIon</a:t>
            </a:r>
            <a:endParaRPr lang="nl-BE" sz="2400" cap="all" dirty="0">
              <a:solidFill>
                <a:schemeClr val="bg1"/>
              </a:solidFill>
              <a:latin typeface="UGent Panno Text" panose="02000506040000040003" pitchFamily="2" charset="0"/>
            </a:endParaRPr>
          </a:p>
          <a:p>
            <a:pPr marL="60273" algn="ctr"/>
            <a:r>
              <a:rPr lang="nl-BE" sz="2400" cap="all" dirty="0">
                <a:solidFill>
                  <a:schemeClr val="bg1"/>
                </a:solidFill>
                <a:latin typeface="UGent Panno Text" panose="02000506040000040003" pitchFamily="2" charset="0"/>
              </a:rPr>
              <a:t>CONSORTIA</a:t>
            </a: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dirty="0">
                <a:solidFill>
                  <a:srgbClr val="1E64C8"/>
                </a:solidFill>
                <a:latin typeface="UGent Panno Text" panose="02000506040000040003" pitchFamily="2" charset="0"/>
              </a:rPr>
              <a:t>Intensive cooperation </a:t>
            </a:r>
          </a:p>
          <a:p>
            <a:pPr marL="60273" algn="ctr"/>
            <a:r>
              <a:rPr lang="nl-BE" sz="2400" dirty="0" err="1">
                <a:solidFill>
                  <a:srgbClr val="1E64C8"/>
                </a:solidFill>
                <a:latin typeface="UGent Panno Text" panose="02000506040000040003" pitchFamily="2" charset="0"/>
              </a:rPr>
              <a:t>with</a:t>
            </a:r>
            <a:r>
              <a:rPr lang="nl-BE" sz="2400" dirty="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rtlCol="0">
            <a:spAutoFit/>
          </a:bodyPr>
          <a:lstStyle/>
          <a:p>
            <a:pPr marL="60273" algn="ctr"/>
            <a:r>
              <a:rPr lang="nl-BE" sz="4000" cap="all" dirty="0">
                <a:solidFill>
                  <a:srgbClr val="FFD200"/>
                </a:solidFill>
                <a:latin typeface="UGent Panno Text" panose="02000506040000040003" pitchFamily="2" charset="0"/>
              </a:rPr>
              <a:t>1,356</a:t>
            </a:r>
            <a:r>
              <a:rPr lang="nl-BE" sz="4400" cap="all" dirty="0">
                <a:latin typeface="UGent Panno Text" panose="02000506040000040003" pitchFamily="2" charset="0"/>
              </a:rPr>
              <a:t> </a:t>
            </a:r>
            <a:endParaRPr lang="nl-BE" sz="2800" cap="all" dirty="0">
              <a:latin typeface="UGent Panno Text" panose="02000506040000040003" pitchFamily="2" charset="0"/>
            </a:endParaRPr>
          </a:p>
          <a:p>
            <a:pPr marL="60273" algn="ctr"/>
            <a:r>
              <a:rPr lang="nl-BE" sz="2400" cap="all" dirty="0">
                <a:solidFill>
                  <a:schemeClr val="bg1"/>
                </a:solidFill>
                <a:latin typeface="UGent Panno Text" panose="02000506040000040003" pitchFamily="2" charset="0"/>
              </a:rPr>
              <a:t>patents</a:t>
            </a:r>
          </a:p>
          <a:p>
            <a:pPr marL="60273" algn="ctr"/>
            <a:r>
              <a:rPr lang="nl-NL" sz="1400" cap="all" dirty="0">
                <a:solidFill>
                  <a:schemeClr val="bg1"/>
                </a:solidFill>
                <a:latin typeface="UGent Panno Text" panose="02000506040000040003" pitchFamily="2" charset="0"/>
              </a:rPr>
              <a:t>(2012-2022)</a:t>
            </a:r>
            <a:endParaRPr lang="nl-BE" sz="1400" cap="all" dirty="0">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pic>
        <p:nvPicPr>
          <p:cNvPr id="4" name="Afbeelding 5">
            <a:extLst>
              <a:ext uri="{FF2B5EF4-FFF2-40B4-BE49-F238E27FC236}">
                <a16:creationId xmlns:a16="http://schemas.microsoft.com/office/drawing/2014/main" id="{EA3AB5CC-919A-017B-7C47-0E77CC951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529" y="862649"/>
            <a:ext cx="7987862" cy="5327083"/>
          </a:xfrm>
          <a:prstGeom prst="rect">
            <a:avLst/>
          </a:prstGeom>
        </p:spPr>
      </p:pic>
    </p:spTree>
    <p:extLst>
      <p:ext uri="{BB962C8B-B14F-4D97-AF65-F5344CB8AC3E}">
        <p14:creationId xmlns:p14="http://schemas.microsoft.com/office/powerpoint/2010/main" val="257688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dirty="0"/>
              <a:t>200 </a:t>
            </a:r>
            <a:r>
              <a:rPr lang="nl-BE" dirty="0" err="1"/>
              <a:t>years</a:t>
            </a:r>
            <a:r>
              <a:rPr lang="en-BE" dirty="0"/>
              <a:t> </a:t>
            </a:r>
            <a:br>
              <a:rPr lang="nl-BE" dirty="0"/>
            </a:br>
            <a:r>
              <a:rPr lang="nl-BE" dirty="0"/>
              <a:t>of </a:t>
            </a:r>
            <a:r>
              <a:rPr lang="nl-BE" dirty="0" err="1"/>
              <a:t>history</a:t>
            </a:r>
            <a:endParaRPr lang="en-BE" dirty="0"/>
          </a:p>
        </p:txBody>
      </p:sp>
    </p:spTree>
    <p:extLst>
      <p:ext uri="{BB962C8B-B14F-4D97-AF65-F5344CB8AC3E}">
        <p14:creationId xmlns:p14="http://schemas.microsoft.com/office/powerpoint/2010/main" val="320163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dirty="0"/>
              <a:t>200 </a:t>
            </a:r>
            <a:r>
              <a:rPr lang="nl-BE" dirty="0" err="1"/>
              <a:t>years</a:t>
            </a:r>
            <a:r>
              <a:rPr lang="en-BE" dirty="0"/>
              <a:t> </a:t>
            </a:r>
            <a:r>
              <a:rPr lang="nl-BE" dirty="0" err="1"/>
              <a:t>ghent</a:t>
            </a:r>
            <a:r>
              <a:rPr lang="nl-BE" dirty="0"/>
              <a:t> </a:t>
            </a:r>
            <a:r>
              <a:rPr lang="nl-BE" dirty="0" err="1"/>
              <a:t>university</a:t>
            </a:r>
            <a:endParaRPr lang="en-BE" dirty="0"/>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dirty="0">
                <a:solidFill>
                  <a:srgbClr val="1E64C8"/>
                </a:solidFill>
                <a:latin typeface="UGent Panno Text SemiBold" panose="02000506040000040003" pitchFamily="2" charset="0"/>
              </a:rPr>
              <a:t>1817</a:t>
            </a:r>
            <a:br>
              <a:rPr lang="nl-BE" sz="2250"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Grand opening of</a:t>
            </a:r>
            <a:br>
              <a:rPr lang="nl-BE" sz="2000" dirty="0">
                <a:solidFill>
                  <a:schemeClr val="tx1">
                    <a:lumMod val="85000"/>
                    <a:lumOff val="15000"/>
                  </a:schemeClr>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‘Rijksuniversiteit Gent’</a:t>
            </a:r>
            <a:br>
              <a:rPr lang="nl-BE" sz="2000" b="1" dirty="0">
                <a:solidFill>
                  <a:schemeClr val="tx1">
                    <a:lumMod val="85000"/>
                    <a:lumOff val="15000"/>
                  </a:schemeClr>
                </a:solidFill>
              </a:rPr>
            </a:br>
            <a:r>
              <a:rPr lang="nl-BE" sz="2000" dirty="0">
                <a:solidFill>
                  <a:schemeClr val="tx1">
                    <a:lumMod val="85000"/>
                    <a:lumOff val="15000"/>
                  </a:schemeClr>
                </a:solidFill>
                <a:latin typeface="UGent Panno Text SemiLight" panose="02000406040000040003" pitchFamily="2" charset="0"/>
              </a:rPr>
              <a:t>Latin is </a:t>
            </a:r>
            <a:r>
              <a:rPr lang="nl-BE" sz="2000" dirty="0" err="1">
                <a:solidFill>
                  <a:schemeClr val="tx1">
                    <a:lumMod val="85000"/>
                    <a:lumOff val="15000"/>
                  </a:schemeClr>
                </a:solidFill>
                <a:latin typeface="UGent Panno Text SemiLight" panose="02000406040000040003" pitchFamily="2" charset="0"/>
              </a:rPr>
              <a:t>main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dirty="0">
                <a:solidFill>
                  <a:srgbClr val="1E64C8"/>
                </a:solidFill>
                <a:latin typeface="UGent Panno Text SemiBold" panose="02000506040000040003" pitchFamily="2" charset="0"/>
              </a:rPr>
              <a:t>1876-1890</a:t>
            </a:r>
            <a:br>
              <a:rPr lang="nl-BE" sz="1266" b="1"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Focus on </a:t>
            </a:r>
            <a:r>
              <a:rPr lang="nl-BE" sz="2000" dirty="0" err="1">
                <a:solidFill>
                  <a:schemeClr val="tx1">
                    <a:lumMod val="85000"/>
                    <a:lumOff val="15000"/>
                  </a:schemeClr>
                </a:solidFill>
                <a:latin typeface="UGent Panno Text SemiLight" panose="02000406040000040003" pitchFamily="2" charset="0"/>
              </a:rPr>
              <a:t>education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1830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French</a:t>
            </a:r>
            <a:r>
              <a:rPr lang="nl-BE" sz="2000" b="1" dirty="0">
                <a:solidFill>
                  <a:schemeClr val="tx1">
                    <a:lumMod val="85000"/>
                    <a:lumOff val="15000"/>
                  </a:schemeClr>
                </a:solidFill>
                <a:latin typeface="UGent Panno Text" panose="02000506040000040003" pitchFamily="2" charset="0"/>
              </a:rPr>
              <a:t>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Dutch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1991</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RUG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2013</a:t>
            </a:r>
          </a:p>
          <a:p>
            <a:pPr marL="60273" indent="0">
              <a:lnSpc>
                <a:spcPct val="100000"/>
              </a:lnSpc>
              <a:buNone/>
            </a:pPr>
            <a:r>
              <a:rPr lang="nl-BE" sz="2000" dirty="0">
                <a:latin typeface="UGent Panno Text SemiLight" panose="02000406040000040003" pitchFamily="2" charset="0"/>
              </a:rPr>
              <a:t>Integration </a:t>
            </a:r>
            <a:r>
              <a:rPr lang="nl-BE" sz="2000" dirty="0" err="1">
                <a:latin typeface="UGent Panno Text SemiLight" panose="02000406040000040003" pitchFamily="2" charset="0"/>
              </a:rPr>
              <a:t>university</a:t>
            </a:r>
            <a:r>
              <a:rPr lang="nl-BE" sz="2000" dirty="0">
                <a:latin typeface="UGent Panno Text SemiLight" panose="02000406040000040003" pitchFamily="2" charset="0"/>
              </a:rPr>
              <a:t> college curriculum</a:t>
            </a:r>
          </a:p>
          <a:p>
            <a:pPr marL="60273" indent="0">
              <a:lnSpc>
                <a:spcPct val="100000"/>
              </a:lnSpc>
              <a:buNone/>
            </a:pPr>
            <a:endParaRPr lang="nl-BE" sz="2400" b="1" dirty="0">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2004</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 University</a:t>
            </a:r>
            <a:br>
              <a:rPr lang="nl-BE" sz="2000" b="1" dirty="0">
                <a:solidFill>
                  <a:schemeClr val="tx1">
                    <a:lumMod val="85000"/>
                    <a:lumOff val="15000"/>
                  </a:schemeClr>
                </a:solidFill>
                <a:latin typeface="UGent Panno Text SemiBold" panose="02000506040000040003" pitchFamily="2" charset="0"/>
              </a:rPr>
            </a:br>
            <a:r>
              <a:rPr lang="nl-BE" sz="2000" b="1" dirty="0">
                <a:solidFill>
                  <a:schemeClr val="tx1">
                    <a:lumMod val="85000"/>
                    <a:lumOff val="15000"/>
                  </a:schemeClr>
                </a:solidFill>
                <a:latin typeface="UGent Panno Text SemiBold" panose="02000506040000040003" pitchFamily="2" charset="0"/>
              </a:rPr>
              <a:t>Association </a:t>
            </a:r>
            <a:r>
              <a:rPr lang="nl-BE" sz="2000" dirty="0">
                <a:solidFill>
                  <a:schemeClr val="tx1">
                    <a:lumMod val="85000"/>
                    <a:lumOff val="15000"/>
                  </a:schemeClr>
                </a:solidFill>
                <a:latin typeface="UGent Panno Text SemiLight" panose="02000406040000040003" pitchFamily="2" charset="0"/>
              </a:rPr>
              <a:t>(</a:t>
            </a:r>
            <a:r>
              <a:rPr lang="nl-BE" sz="2000" dirty="0" err="1">
                <a:solidFill>
                  <a:schemeClr val="tx1">
                    <a:lumMod val="85000"/>
                    <a:lumOff val="15000"/>
                  </a:schemeClr>
                </a:solidFill>
                <a:latin typeface="UGent Panno Text SemiLight" panose="02000406040000040003" pitchFamily="2" charset="0"/>
              </a:rPr>
              <a:t>AUGent</a:t>
            </a:r>
            <a:r>
              <a:rPr lang="nl-BE" sz="2000" dirty="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dirty="0">
                <a:solidFill>
                  <a:srgbClr val="1E64C8"/>
                </a:solidFill>
                <a:latin typeface="UGent Panno Text SemiBold" panose="02000506040000040003" pitchFamily="2" charset="0"/>
              </a:rPr>
              <a:t>2014</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1</a:t>
            </a:r>
            <a:r>
              <a:rPr lang="nl-BE" sz="2000" baseline="30000" dirty="0">
                <a:solidFill>
                  <a:schemeClr val="tx1">
                    <a:lumMod val="85000"/>
                    <a:lumOff val="15000"/>
                  </a:schemeClr>
                </a:solidFill>
                <a:latin typeface="UGent Panno Text SemiLight" panose="02000406040000040003" pitchFamily="2" charset="0"/>
              </a:rPr>
              <a:t>st</a:t>
            </a:r>
            <a:r>
              <a:rPr lang="nl-BE" sz="2000" dirty="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dirty="0" err="1">
                <a:solidFill>
                  <a:schemeClr val="tx1">
                    <a:lumMod val="85000"/>
                    <a:lumOff val="15000"/>
                  </a:schemeClr>
                </a:solidFill>
                <a:latin typeface="UGent Panno Text SemiLight" panose="02000406040000040003" pitchFamily="2" charset="0"/>
              </a:rPr>
              <a:t>university</a:t>
            </a:r>
            <a:r>
              <a:rPr lang="nl-BE" sz="2000" dirty="0">
                <a:solidFill>
                  <a:schemeClr val="tx1">
                    <a:lumMod val="85000"/>
                    <a:lumOff val="15000"/>
                  </a:schemeClr>
                </a:solidFill>
                <a:latin typeface="UGent Panno Text SemiLight" panose="02000406040000040003" pitchFamily="2" charset="0"/>
              </a:rPr>
              <a:t> in </a:t>
            </a:r>
            <a:r>
              <a:rPr lang="nl-BE" sz="2000" b="1" dirty="0">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2017</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200 </a:t>
            </a:r>
            <a:r>
              <a:rPr lang="nl-BE" sz="2000" b="1" dirty="0" err="1">
                <a:solidFill>
                  <a:schemeClr val="tx1">
                    <a:lumMod val="85000"/>
                    <a:lumOff val="15000"/>
                  </a:schemeClr>
                </a:solidFill>
                <a:latin typeface="UGent Panno Text SemiBold" panose="02000506040000040003" pitchFamily="2" charset="0"/>
              </a:rPr>
              <a:t>years</a:t>
            </a:r>
            <a:r>
              <a:rPr lang="nl-BE" sz="2000" b="1" dirty="0">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Logo </a:t>
            </a:r>
            <a:r>
              <a:rPr lang="it-IT" sz="2000" dirty="0">
                <a:solidFill>
                  <a:srgbClr val="1E64C8"/>
                </a:solidFill>
                <a:latin typeface="UGent Panno Text" panose="02000506040000040003" pitchFamily="2" charset="0"/>
              </a:rPr>
              <a:t>on 2 euro coin + postage stamp</a:t>
            </a:r>
            <a:endParaRPr lang="nl-BE" sz="2000" dirty="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dirty="0" err="1">
                <a:solidFill>
                  <a:srgbClr val="1E64C8"/>
                </a:solidFill>
                <a:latin typeface="UGent Panno Text" panose="02000506040000040003" pitchFamily="2" charset="0"/>
              </a:rPr>
              <a:t>Visit</a:t>
            </a:r>
            <a:r>
              <a:rPr lang="nl-BE" sz="2000" dirty="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dirty="0">
                <a:solidFill>
                  <a:srgbClr val="1E64C8"/>
                </a:solidFill>
                <a:latin typeface="UGent Panno Text" panose="02000506040000040003" pitchFamily="2" charset="0"/>
              </a:rPr>
              <a:t>Bike trip 200 km &amp;</a:t>
            </a:r>
          </a:p>
          <a:p>
            <a:r>
              <a:rPr lang="en-GB" sz="2000" dirty="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Festival </a:t>
            </a:r>
            <a:br>
              <a:rPr lang="nl-BE" sz="2000" dirty="0">
                <a:solidFill>
                  <a:srgbClr val="1E64C8"/>
                </a:solidFill>
                <a:latin typeface="UGent Panno Text" panose="02000506040000040003" pitchFamily="2" charset="0"/>
              </a:rPr>
            </a:br>
            <a:r>
              <a:rPr lang="nl-BE" sz="2000" dirty="0">
                <a:solidFill>
                  <a:srgbClr val="1E64C8"/>
                </a:solidFill>
                <a:latin typeface="UGent Panno Text" panose="02000506040000040003" pitchFamily="2" charset="0"/>
              </a:rPr>
              <a:t>‘</a:t>
            </a:r>
            <a:r>
              <a:rPr lang="nl-BE" sz="2000" dirty="0" err="1">
                <a:solidFill>
                  <a:srgbClr val="1E64C8"/>
                </a:solidFill>
                <a:latin typeface="UGent Panno Text" panose="02000506040000040003" pitchFamily="2" charset="0"/>
              </a:rPr>
              <a:t>Everyone</a:t>
            </a:r>
            <a:r>
              <a:rPr lang="nl-BE" sz="2000" dirty="0">
                <a:solidFill>
                  <a:srgbClr val="1E64C8"/>
                </a:solidFill>
                <a:latin typeface="UGent Panno Text" panose="02000506040000040003" pitchFamily="2" charset="0"/>
              </a:rPr>
              <a:t> Ghent University’:</a:t>
            </a:r>
          </a:p>
          <a:p>
            <a:r>
              <a:rPr lang="nl-BE" sz="2800" b="1" dirty="0">
                <a:solidFill>
                  <a:srgbClr val="1E64C8"/>
                </a:solidFill>
                <a:latin typeface="UGent Panno Text" panose="02000506040000040003" pitchFamily="2" charset="0"/>
              </a:rPr>
              <a:t>25,000 </a:t>
            </a:r>
            <a:r>
              <a:rPr lang="nl-BE" sz="2800" b="1" dirty="0" err="1">
                <a:solidFill>
                  <a:srgbClr val="1E64C8"/>
                </a:solidFill>
                <a:latin typeface="UGent Panno Text" panose="02000506040000040003" pitchFamily="2" charset="0"/>
              </a:rPr>
              <a:t>visitors</a:t>
            </a:r>
            <a:endParaRPr lang="nl-BE" sz="2800" b="1" dirty="0">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dirty="0"/>
              <a:t>200 </a:t>
            </a:r>
            <a:r>
              <a:rPr lang="nl-BE" dirty="0" err="1"/>
              <a:t>years</a:t>
            </a:r>
            <a:r>
              <a:rPr lang="nl-BE" dirty="0"/>
              <a:t> </a:t>
            </a:r>
            <a:r>
              <a:rPr lang="nl-BE" dirty="0" err="1"/>
              <a:t>ghent</a:t>
            </a:r>
            <a:r>
              <a:rPr lang="nl-BE" dirty="0"/>
              <a:t> </a:t>
            </a:r>
            <a:r>
              <a:rPr lang="nl-BE" dirty="0" err="1"/>
              <a:t>university</a:t>
            </a:r>
            <a:r>
              <a:rPr lang="en-BE" dirty="0"/>
              <a:t> </a:t>
            </a:r>
            <a:r>
              <a:rPr lang="en-BE" sz="2400" b="0" dirty="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grafische vormgeving&#10;&#10;Automatisch gegenereerde beschrijving">
            <a:extLst>
              <a:ext uri="{FF2B5EF4-FFF2-40B4-BE49-F238E27FC236}">
                <a16:creationId xmlns:a16="http://schemas.microsoft.com/office/drawing/2014/main" id="{6D84E8A8-B629-0B72-5A02-0E9A1435CA99}"/>
              </a:ext>
            </a:extLst>
          </p:cNvPr>
          <p:cNvPicPr>
            <a:picLocks noChangeAspect="1"/>
          </p:cNvPicPr>
          <p:nvPr/>
        </p:nvPicPr>
        <p:blipFill>
          <a:blip r:embed="rId3"/>
          <a:stretch>
            <a:fillRect/>
          </a:stretch>
        </p:blipFill>
        <p:spPr>
          <a:xfrm>
            <a:off x="335260" y="-79616"/>
            <a:ext cx="11856740" cy="5699874"/>
          </a:xfrm>
          <a:prstGeom prst="rect">
            <a:avLst/>
          </a:prstGeom>
        </p:spPr>
      </p:pic>
    </p:spTree>
    <p:extLst>
      <p:ext uri="{BB962C8B-B14F-4D97-AF65-F5344CB8AC3E}">
        <p14:creationId xmlns:p14="http://schemas.microsoft.com/office/powerpoint/2010/main" val="73279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Leo </a:t>
            </a:r>
            <a:r>
              <a:rPr lang="nl-BE" sz="2000" b="1" dirty="0" err="1">
                <a:solidFill>
                  <a:srgbClr val="1E64C8"/>
                </a:solidFill>
                <a:latin typeface="UGent Panno Text SemiBold" panose="02000506040000040003" pitchFamily="2" charset="0"/>
              </a:rPr>
              <a:t>Baekeland</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Inventor</a:t>
            </a:r>
            <a:r>
              <a:rPr lang="nl-BE" sz="2000" dirty="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Maurice </a:t>
            </a:r>
            <a:r>
              <a:rPr lang="nl-BE" sz="2000" b="1" dirty="0" err="1">
                <a:solidFill>
                  <a:srgbClr val="1E64C8"/>
                </a:solidFill>
                <a:latin typeface="UGent Panno Text SemiBold" panose="02000506040000040003" pitchFamily="2" charset="0"/>
              </a:rPr>
              <a:t>Maeterlinck</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Playwright</a:t>
            </a:r>
            <a:r>
              <a:rPr lang="nl-BE" sz="2000" dirty="0">
                <a:solidFill>
                  <a:schemeClr val="tx1">
                    <a:lumMod val="85000"/>
                    <a:lumOff val="15000"/>
                  </a:schemeClr>
                </a:solidFill>
                <a:latin typeface="UGent Panno Text SemiLight" panose="02000406040000040003" pitchFamily="2" charset="0"/>
              </a:rPr>
              <a:t>, poet,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essayist</a:t>
            </a:r>
          </a:p>
          <a:p>
            <a:endParaRPr lang="nl-BE" sz="2000" dirty="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dirty="0" err="1">
                <a:solidFill>
                  <a:srgbClr val="1E64C8"/>
                </a:solidFill>
                <a:latin typeface="UGent Panno Text SemiBold" panose="02000506040000040003" pitchFamily="2" charset="0"/>
              </a:rPr>
              <a:t>Adolphe</a:t>
            </a:r>
            <a:r>
              <a:rPr lang="nl-BE" sz="2000" b="1" dirty="0">
                <a:solidFill>
                  <a:srgbClr val="1E64C8"/>
                </a:solidFill>
                <a:latin typeface="UGent Panno Text SemiBold" panose="02000506040000040003" pitchFamily="2" charset="0"/>
              </a:rPr>
              <a:t> </a:t>
            </a:r>
            <a:r>
              <a:rPr lang="nl-BE" sz="2000" b="1" dirty="0" err="1">
                <a:solidFill>
                  <a:srgbClr val="1E64C8"/>
                </a:solidFill>
                <a:latin typeface="UGent Panno Text SemiBold" panose="02000506040000040003" pitchFamily="2" charset="0"/>
              </a:rPr>
              <a:t>Quetelet</a:t>
            </a:r>
            <a:r>
              <a:rPr lang="nl-BE" sz="2000" b="1" dirty="0">
                <a:solidFill>
                  <a:srgbClr val="1E64C8"/>
                </a:solidFill>
                <a:latin typeface="UGent Panno Text SemiBold" panose="02000506040000040003" pitchFamily="2" charset="0"/>
              </a:rPr>
              <a:t> </a:t>
            </a:r>
          </a:p>
          <a:p>
            <a:r>
              <a:rPr lang="nl-BE" sz="2000" dirty="0" err="1">
                <a:solidFill>
                  <a:schemeClr val="tx1">
                    <a:lumMod val="85000"/>
                    <a:lumOff val="15000"/>
                  </a:schemeClr>
                </a:solidFill>
                <a:latin typeface="UGent Panno Text SemiLight" panose="02000406040000040003" pitchFamily="2" charset="0"/>
              </a:rPr>
              <a:t>Statistics</a:t>
            </a:r>
            <a:r>
              <a:rPr lang="nl-BE" sz="2000" dirty="0">
                <a:solidFill>
                  <a:schemeClr val="tx1">
                    <a:lumMod val="85000"/>
                    <a:lumOff val="15000"/>
                  </a:schemeClr>
                </a:solidFill>
                <a:latin typeface="UGent Panno Text SemiLight" panose="02000406040000040003" pitchFamily="2" charset="0"/>
              </a:rPr>
              <a:t> in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social</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sciences</a:t>
            </a:r>
            <a:endParaRPr lang="nl-BE" sz="2000" dirty="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Lily </a:t>
            </a:r>
            <a:r>
              <a:rPr lang="nl-BE" sz="2000" b="1" dirty="0" err="1">
                <a:solidFill>
                  <a:srgbClr val="1E64C8"/>
                </a:solidFill>
                <a:latin typeface="UGent Panno Text SemiBold" panose="02000506040000040003" pitchFamily="2" charset="0"/>
              </a:rPr>
              <a:t>Boeykens</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Prominent feminist,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chairman of International Council of Women</a:t>
            </a:r>
            <a:endParaRPr lang="nl-BE" sz="2000" dirty="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Marguerite </a:t>
            </a:r>
            <a:br>
              <a:rPr lang="nl-BE" sz="2000" b="1" dirty="0">
                <a:solidFill>
                  <a:srgbClr val="1E64C8"/>
                </a:solidFill>
                <a:latin typeface="UGent Panno Text SemiBold" panose="02000506040000040003" pitchFamily="2" charset="0"/>
              </a:rPr>
            </a:br>
            <a:r>
              <a:rPr lang="nl-BE" sz="2000" b="1" dirty="0">
                <a:solidFill>
                  <a:srgbClr val="1E64C8"/>
                </a:solidFill>
                <a:latin typeface="UGent Panno Text SemiBold" panose="02000506040000040003" pitchFamily="2" charset="0"/>
              </a:rPr>
              <a:t>De </a:t>
            </a:r>
            <a:r>
              <a:rPr lang="nl-BE" sz="2000" b="1" dirty="0" err="1">
                <a:solidFill>
                  <a:srgbClr val="1E64C8"/>
                </a:solidFill>
                <a:latin typeface="UGent Panno Text SemiBold" panose="02000506040000040003" pitchFamily="2" charset="0"/>
              </a:rPr>
              <a:t>Riemaecker-Legot</a:t>
            </a:r>
            <a:r>
              <a:rPr lang="nl-BE" sz="2000" b="1" dirty="0">
                <a:solidFill>
                  <a:srgbClr val="1E64C8"/>
                </a:solidFill>
                <a:latin typeface="UGent Panno Text SemiBold" panose="02000506040000040003" pitchFamily="2" charset="0"/>
              </a:rPr>
              <a:t> </a:t>
            </a:r>
            <a:br>
              <a:rPr lang="nl-BE" sz="2000" b="1" dirty="0">
                <a:solidFill>
                  <a:srgbClr val="1E64C8"/>
                </a:solidFill>
                <a:latin typeface="UGent Panno Text SemiBold" panose="02000506040000040003" pitchFamily="2" charset="0"/>
              </a:rPr>
            </a:br>
            <a:r>
              <a:rPr lang="en-GB" sz="2000" dirty="0">
                <a:solidFill>
                  <a:schemeClr val="tx1">
                    <a:lumMod val="85000"/>
                    <a:lumOff val="15000"/>
                  </a:schemeClr>
                </a:solidFill>
                <a:latin typeface="UGent Panno Text SemiLight" panose="02000406040000040003" pitchFamily="2" charset="0"/>
              </a:rPr>
              <a:t>First female Belgian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Minister of State</a:t>
            </a:r>
            <a:endParaRPr lang="nl-BE" sz="2000" dirty="0">
              <a:solidFill>
                <a:schemeClr val="tx1">
                  <a:lumMod val="85000"/>
                  <a:lumOff val="15000"/>
                </a:schemeClr>
              </a:solidFill>
              <a:latin typeface="UGent Panno Text SemiLight" panose="02000406040000040003" pitchFamily="2" charset="0"/>
            </a:endParaRPr>
          </a:p>
          <a:p>
            <a:endParaRPr lang="nl-BE" sz="2000" dirty="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dirty="0">
                <a:solidFill>
                  <a:srgbClr val="1E64C8"/>
                </a:solidFill>
                <a:latin typeface="UGent Panno Text" panose="02000506040000040003" pitchFamily="2" charset="0"/>
              </a:rPr>
              <a:t>Peter Piot </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Research in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Ebola and AIDS</a:t>
            </a:r>
            <a:endParaRPr lang="nl-BE" sz="2000" dirty="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Corneel Heymans</a:t>
            </a:r>
          </a:p>
          <a:p>
            <a:r>
              <a:rPr lang="nl-BE" sz="2000" dirty="0" err="1">
                <a:solidFill>
                  <a:schemeClr val="tx1">
                    <a:lumMod val="85000"/>
                    <a:lumOff val="15000"/>
                  </a:schemeClr>
                </a:solidFill>
                <a:latin typeface="UGent Panno Text SemiLight" panose="02000406040000040003" pitchFamily="2" charset="0"/>
              </a:rPr>
              <a:t>Physiologist</a:t>
            </a:r>
            <a:r>
              <a:rPr lang="nl-BE" sz="2000" dirty="0">
                <a:solidFill>
                  <a:schemeClr val="tx1">
                    <a:lumMod val="85000"/>
                    <a:lumOff val="15000"/>
                  </a:schemeClr>
                </a:solidFill>
                <a:latin typeface="UGent Panno Text SemiLight" panose="02000406040000040003" pitchFamily="2" charset="0"/>
              </a:rPr>
              <a:t>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dirty="0"/>
              <a:t>ALUMNI and NOBEL </a:t>
            </a:r>
            <a:r>
              <a:rPr lang="en-GB" dirty="0" err="1"/>
              <a:t>PRIze</a:t>
            </a:r>
            <a:r>
              <a:rPr lang="en-GB" dirty="0"/>
              <a:t> winners</a:t>
            </a:r>
            <a:endParaRPr lang="en-BE" dirty="0"/>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Dirk </a:t>
            </a:r>
            <a:r>
              <a:rPr lang="nl-BE" sz="2000" b="1" dirty="0" err="1">
                <a:solidFill>
                  <a:srgbClr val="1E64C8"/>
                </a:solidFill>
                <a:latin typeface="UGent Panno Text SemiBold" panose="02000506040000040003" pitchFamily="2" charset="0"/>
              </a:rPr>
              <a:t>Frimout</a:t>
            </a:r>
            <a:r>
              <a:rPr lang="nl-BE" sz="2000" b="1" dirty="0">
                <a:solidFill>
                  <a:srgbClr val="1E64C8"/>
                </a:solidFill>
                <a:latin typeface="UGent Panno Text SemiBold" panose="02000506040000040003" pitchFamily="2" charset="0"/>
              </a:rPr>
              <a:t> </a:t>
            </a:r>
            <a:br>
              <a:rPr lang="nl-BE" sz="2000" b="1" dirty="0">
                <a:solidFill>
                  <a:schemeClr val="tx1">
                    <a:lumMod val="85000"/>
                    <a:lumOff val="15000"/>
                  </a:schemeClr>
                </a:solidFill>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First </a:t>
            </a:r>
            <a:r>
              <a:rPr lang="nl-BE" sz="2000" dirty="0" err="1">
                <a:solidFill>
                  <a:schemeClr val="tx1">
                    <a:lumMod val="85000"/>
                    <a:lumOff val="15000"/>
                  </a:schemeClr>
                </a:solidFill>
                <a:latin typeface="UGent Panno Text SemiLight" panose="02000406040000040003" pitchFamily="2" charset="0"/>
              </a:rPr>
              <a:t>Belgian</a:t>
            </a:r>
            <a:r>
              <a:rPr lang="nl-BE" sz="2000" dirty="0">
                <a:solidFill>
                  <a:schemeClr val="tx1">
                    <a:lumMod val="85000"/>
                    <a:lumOff val="15000"/>
                  </a:schemeClr>
                </a:solidFill>
                <a:latin typeface="UGent Panno Text SemiLight" panose="02000406040000040003" pitchFamily="2" charset="0"/>
              </a:rPr>
              <a:t> in </a:t>
            </a:r>
            <a:r>
              <a:rPr lang="nl-BE" sz="2000" dirty="0" err="1">
                <a:solidFill>
                  <a:schemeClr val="tx1">
                    <a:lumMod val="85000"/>
                    <a:lumOff val="15000"/>
                  </a:schemeClr>
                </a:solidFill>
                <a:latin typeface="UGent Panno Text SemiLight" panose="02000406040000040003" pitchFamily="2" charset="0"/>
              </a:rPr>
              <a:t>space</a:t>
            </a:r>
            <a:endParaRPr lang="nl-BE" sz="2000" dirty="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Marleen Temmerman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dirty="0" err="1">
                <a:solidFill>
                  <a:srgbClr val="1E64C8"/>
                </a:solidFill>
                <a:latin typeface="UGent Panno Text SemiBold" panose="02000506040000040003" pitchFamily="2" charset="0"/>
              </a:rPr>
              <a:t>And</a:t>
            </a:r>
            <a:r>
              <a:rPr lang="nl-BE" sz="2320" b="1" dirty="0">
                <a:solidFill>
                  <a:srgbClr val="1E64C8"/>
                </a:solidFill>
                <a:latin typeface="UGent Panno Text SemiBold" panose="02000506040000040003" pitchFamily="2" charset="0"/>
              </a:rPr>
              <a:t> more!</a:t>
            </a:r>
          </a:p>
          <a:p>
            <a:pPr marL="191981" indent="0">
              <a:buNone/>
            </a:pPr>
            <a:r>
              <a:rPr lang="nl-BE" sz="2320" b="1" dirty="0" err="1">
                <a:solidFill>
                  <a:srgbClr val="1E64C8"/>
                </a:solidFill>
                <a:latin typeface="UGent Panno Text SemiBold" panose="02000506040000040003" pitchFamily="2" charset="0"/>
              </a:rPr>
              <a:t>Graduated</a:t>
            </a:r>
            <a:r>
              <a:rPr lang="nl-BE" sz="2320" b="1" dirty="0">
                <a:solidFill>
                  <a:srgbClr val="1E64C8"/>
                </a:solidFill>
                <a:latin typeface="UGent Panno Text SemiBold" panose="02000506040000040003" pitchFamily="2" charset="0"/>
              </a:rPr>
              <a:t> </a:t>
            </a:r>
            <a:r>
              <a:rPr lang="nl-BE" sz="2320" b="1" dirty="0" err="1">
                <a:solidFill>
                  <a:srgbClr val="1E64C8"/>
                </a:solidFill>
                <a:latin typeface="UGent Panno Text SemiBold" panose="02000506040000040003" pitchFamily="2" charset="0"/>
              </a:rPr>
              <a:t>annually</a:t>
            </a:r>
            <a:r>
              <a:rPr lang="nl-BE" sz="2320" b="1" dirty="0">
                <a:solidFill>
                  <a:srgbClr val="1E64C8"/>
                </a:solidFill>
                <a:latin typeface="UGent Panno Text SemiBold" panose="02000506040000040003" pitchFamily="2" charset="0"/>
              </a:rPr>
              <a:t>:</a:t>
            </a:r>
          </a:p>
          <a:p>
            <a:pPr marL="191981" indent="0">
              <a:buNone/>
            </a:pPr>
            <a:r>
              <a:rPr lang="nl-BE" sz="2320" dirty="0">
                <a:solidFill>
                  <a:srgbClr val="1E64C8"/>
                </a:solidFill>
                <a:latin typeface="UGent Panno Text SemiLight" panose="02000406040000040003" pitchFamily="2" charset="0"/>
              </a:rPr>
              <a:t>7,000 </a:t>
            </a:r>
            <a:r>
              <a:rPr lang="nl-BE" sz="2320" dirty="0" err="1">
                <a:solidFill>
                  <a:srgbClr val="1E64C8"/>
                </a:solidFill>
                <a:latin typeface="UGent Panno Text SemiLight" panose="02000406040000040003" pitchFamily="2" charset="0"/>
              </a:rPr>
              <a:t>masterstudents</a:t>
            </a:r>
            <a:endParaRPr lang="nl-BE" sz="2320" dirty="0">
              <a:solidFill>
                <a:srgbClr val="1E64C8"/>
              </a:solidFill>
              <a:latin typeface="UGent Panno Text SemiLight" panose="02000406040000040003" pitchFamily="2" charset="0"/>
            </a:endParaRPr>
          </a:p>
          <a:p>
            <a:pPr marL="191981" indent="0">
              <a:buNone/>
            </a:pPr>
            <a:r>
              <a:rPr lang="nl-BE" sz="2320" dirty="0">
                <a:solidFill>
                  <a:srgbClr val="1E64C8"/>
                </a:solidFill>
                <a:latin typeface="UGent Panno Text SemiLight" panose="02000406040000040003" pitchFamily="2" charset="0"/>
              </a:rPr>
              <a:t>700 PhD-</a:t>
            </a:r>
            <a:r>
              <a:rPr lang="nl-BE" sz="2320" dirty="0" err="1">
                <a:solidFill>
                  <a:srgbClr val="1E64C8"/>
                </a:solidFill>
                <a:latin typeface="UGent Panno Text SemiLight" panose="02000406040000040003" pitchFamily="2" charset="0"/>
              </a:rPr>
              <a:t>students</a:t>
            </a:r>
            <a:endParaRPr lang="nl-BE" sz="2320" dirty="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dirty="0"/>
              <a:t>Ghent </a:t>
            </a:r>
            <a:r>
              <a:rPr lang="nl-BE" dirty="0" err="1"/>
              <a:t>university</a:t>
            </a:r>
            <a:r>
              <a:rPr lang="en-BE" dirty="0"/>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atlas&#10;&#10;Automatisch gegenereerde beschrijving">
            <a:extLst>
              <a:ext uri="{FF2B5EF4-FFF2-40B4-BE49-F238E27FC236}">
                <a16:creationId xmlns:a16="http://schemas.microsoft.com/office/drawing/2014/main" id="{F2466F23-E7B0-3894-23FA-7FA7B7EC4A0F}"/>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dirty="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dirty="0"/>
              <a:t>Ghent </a:t>
            </a:r>
            <a:br>
              <a:rPr lang="nl-BE" dirty="0"/>
            </a:br>
            <a:r>
              <a:rPr lang="nl-BE" dirty="0" err="1"/>
              <a:t>university</a:t>
            </a:r>
            <a:br>
              <a:rPr lang="nl-BE" dirty="0"/>
            </a:br>
            <a:r>
              <a:rPr lang="nl-BE" dirty="0"/>
              <a:t>In </a:t>
            </a:r>
            <a:r>
              <a:rPr lang="nl-BE" dirty="0" err="1"/>
              <a:t>ghent</a:t>
            </a:r>
            <a:endParaRPr lang="en-BE" dirty="0"/>
          </a:p>
        </p:txBody>
      </p:sp>
    </p:spTree>
    <p:extLst>
      <p:ext uri="{BB962C8B-B14F-4D97-AF65-F5344CB8AC3E}">
        <p14:creationId xmlns:p14="http://schemas.microsoft.com/office/powerpoint/2010/main" val="342897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GHENT IN NUMBERS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a:t>
            </a:r>
            <a:r>
              <a:rPr lang="nl-BE" sz="2400" dirty="0" err="1">
                <a:solidFill>
                  <a:schemeClr val="bg1"/>
                </a:solidFill>
                <a:latin typeface="UGent Panno Text SemiLight" panose="02000406040000040003" pitchFamily="2" charset="0"/>
              </a:rPr>
              <a:t>inhabitants</a:t>
            </a:r>
            <a:r>
              <a:rPr lang="nl-BE" sz="2400" dirty="0">
                <a:solidFill>
                  <a:schemeClr val="bg1"/>
                </a:solidFill>
                <a:latin typeface="UGent Panno Text SemiLight" panose="02000406040000040003" pitchFamily="2" charset="0"/>
              </a:rPr>
              <a:t>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a:t>
            </a:r>
            <a:r>
              <a:rPr lang="nl-BE" sz="2400" dirty="0" err="1">
                <a:solidFill>
                  <a:schemeClr val="bg1"/>
                </a:solidFill>
                <a:latin typeface="UGent Panno Text SemiLight" panose="02000406040000040003" pitchFamily="2" charset="0"/>
              </a:rPr>
              <a:t>nationalities</a:t>
            </a:r>
            <a:endParaRPr lang="nl-BE" sz="2400" dirty="0">
              <a:solidFill>
                <a:schemeClr val="bg1"/>
              </a:solidFill>
              <a:latin typeface="UGent Panno Text SemiLight" panose="02000406040000040003" pitchFamily="2" charset="0"/>
            </a:endParaRP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a:t>
            </a:r>
            <a:r>
              <a:rPr lang="nl-BE" sz="2400" dirty="0" err="1">
                <a:solidFill>
                  <a:schemeClr val="bg1"/>
                </a:solidFill>
                <a:latin typeface="UGent Panno Text SemiLight" panose="02000406040000040003" pitchFamily="2" charset="0"/>
              </a:rPr>
              <a:t>scolars</a:t>
            </a:r>
            <a:r>
              <a:rPr lang="nl-BE" sz="2400" dirty="0">
                <a:solidFill>
                  <a:schemeClr val="bg1"/>
                </a:solidFill>
                <a:latin typeface="UGent Panno Text SemiLight" panose="02000406040000040003" pitchFamily="2" charset="0"/>
              </a:rPr>
              <a:t> &gt; 18 </a:t>
            </a:r>
            <a:r>
              <a:rPr lang="nl-BE" sz="2400" dirty="0" err="1">
                <a:solidFill>
                  <a:schemeClr val="bg1"/>
                </a:solidFill>
                <a:latin typeface="UGent Panno Text SemiLight" panose="02000406040000040003" pitchFamily="2" charset="0"/>
              </a:rPr>
              <a:t>years</a:t>
            </a:r>
            <a:r>
              <a:rPr lang="nl-BE" sz="2400" dirty="0">
                <a:solidFill>
                  <a:schemeClr val="bg1"/>
                </a:solidFill>
                <a:latin typeface="UGent Panno Text SemiLight" panose="02000406040000040003" pitchFamily="2" charset="0"/>
              </a:rPr>
              <a:t>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801862"/>
          </a:xfrm>
          <a:prstGeom prst="rect">
            <a:avLst/>
          </a:prstGeom>
        </p:spPr>
        <p:txBody>
          <a:bodyPr wrap="square">
            <a:spAutoFit/>
          </a:bodyPr>
          <a:lstStyle/>
          <a:p>
            <a:r>
              <a:rPr lang="nl-BE" sz="2800" dirty="0">
                <a:solidFill>
                  <a:srgbClr val="FFD200"/>
                </a:solidFill>
                <a:latin typeface="UGent Panno Text" panose="02000506040000040003" pitchFamily="2" charset="0"/>
              </a:rPr>
              <a:t>GHENT: a rebel with a </a:t>
            </a:r>
            <a:r>
              <a:rPr lang="nl-BE" sz="2800" dirty="0" err="1">
                <a:solidFill>
                  <a:srgbClr val="FFD200"/>
                </a:solidFill>
                <a:latin typeface="UGent Panno Text" panose="02000506040000040003" pitchFamily="2" charset="0"/>
              </a:rPr>
              <a:t>cause</a:t>
            </a:r>
            <a:endParaRPr lang="nl-BE" sz="28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 rebel, because the inhabitants of the Artevelde city simply follow their hearts and do their own thing. With a cause, because Ghent is a city that connects people, regardless of any differences. Changing standards, thinking outside the box, really looking and listening: Ghent is the place to be for open minds. And the city is a breeding ground for art, intellect and fun. </a:t>
            </a:r>
          </a:p>
          <a:p>
            <a:endParaRPr lang="en-US"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After all, Ghent is the city of the Ghent Altarpiece, the country’s best university and the Ghent Festivities. Ghent is alive and a great place to live: a green haven with the vibes of a metropolis.</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r>
              <a:rPr lang="nl-BE" sz="1600" dirty="0">
                <a:solidFill>
                  <a:schemeClr val="bg1"/>
                </a:solidFill>
                <a:latin typeface="UGent Panno Text" panose="02000506040000040003" pitchFamily="2" charset="0"/>
              </a:rPr>
              <a:t>More info: www.visitgent.be</a:t>
            </a:r>
          </a:p>
          <a:p>
            <a:endParaRPr lang="nl-BE" sz="24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t>19 CAMPUS</a:t>
            </a:r>
            <a:r>
              <a:rPr lang="nl-BE" dirty="0"/>
              <a:t>es</a:t>
            </a:r>
            <a:r>
              <a:rPr lang="en-BE" dirty="0"/>
              <a:t> IN </a:t>
            </a:r>
            <a:r>
              <a:rPr lang="nl-BE" dirty="0" err="1"/>
              <a:t>the</a:t>
            </a:r>
            <a:r>
              <a:rPr lang="nl-BE" dirty="0"/>
              <a:t> </a:t>
            </a:r>
            <a:r>
              <a:rPr lang="nl-BE" dirty="0" err="1"/>
              <a:t>ghent</a:t>
            </a:r>
            <a:r>
              <a:rPr lang="nl-BE" dirty="0"/>
              <a:t> </a:t>
            </a:r>
            <a:r>
              <a:rPr lang="nl-BE" dirty="0" err="1"/>
              <a:t>region</a:t>
            </a:r>
            <a:endParaRPr lang="en-BE" dirty="0"/>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Boekentoren </a:t>
            </a:r>
          </a:p>
          <a:p>
            <a:pPr>
              <a:tabLst>
                <a:tab pos="258763" algn="l"/>
              </a:tabLst>
            </a:pPr>
            <a:r>
              <a:rPr lang="nl-BE" sz="2800" dirty="0">
                <a:solidFill>
                  <a:srgbClr val="FFD200"/>
                </a:solidFill>
                <a:latin typeface="UGent Panno Text Medium" panose="02000506040000040003" pitchFamily="2" charset="0"/>
              </a:rPr>
              <a:t>(</a:t>
            </a:r>
            <a:r>
              <a:rPr lang="nl-BE" sz="2800" dirty="0" err="1">
                <a:solidFill>
                  <a:srgbClr val="FFD200"/>
                </a:solidFill>
                <a:latin typeface="UGent Panno Text Medium" panose="02000506040000040003" pitchFamily="2" charset="0"/>
              </a:rPr>
              <a:t>Book</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Tower</a:t>
            </a:r>
            <a:r>
              <a:rPr lang="nl-BE" sz="2800" dirty="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64 m </a:t>
            </a:r>
            <a:r>
              <a:rPr lang="nl-BE" sz="2000" dirty="0" err="1">
                <a:solidFill>
                  <a:schemeClr val="bg1"/>
                </a:solidFill>
                <a:latin typeface="UGent Panno Text SemiLight" panose="02000406040000040003" pitchFamily="2" charset="0"/>
              </a:rPr>
              <a:t>tall</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 </a:t>
            </a:r>
            <a:r>
              <a:rPr lang="nl-BE" sz="2000" dirty="0" err="1">
                <a:solidFill>
                  <a:schemeClr val="bg1"/>
                </a:solidFill>
                <a:latin typeface="UGent Panno Text SemiLight" panose="02000406040000040003" pitchFamily="2" charset="0"/>
              </a:rPr>
              <a:t>million</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books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a:t>
            </a:r>
            <a:r>
              <a:rPr lang="nl-BE" sz="2000" baseline="30000" dirty="0">
                <a:solidFill>
                  <a:schemeClr val="bg1"/>
                </a:solidFill>
                <a:latin typeface="UGent Panno Text SemiLight" panose="02000406040000040003" pitchFamily="2" charset="0"/>
              </a:rPr>
              <a:t>th </a:t>
            </a:r>
            <a:r>
              <a:rPr lang="nl-BE" sz="2000" dirty="0" err="1">
                <a:solidFill>
                  <a:schemeClr val="bg1"/>
                </a:solidFill>
                <a:latin typeface="UGent Panno Text SemiLight" panose="02000406040000040003" pitchFamily="2" charset="0"/>
              </a:rPr>
              <a:t>tower</a:t>
            </a:r>
            <a:r>
              <a:rPr lang="nl-BE" sz="2000" dirty="0">
                <a:solidFill>
                  <a:schemeClr val="bg1"/>
                </a:solidFill>
                <a:latin typeface="UGent Panno Text SemiLight" panose="02000406040000040003" pitchFamily="2" charset="0"/>
              </a:rPr>
              <a:t>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Logo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dirty="0" err="1">
                <a:solidFill>
                  <a:schemeClr val="bg1"/>
                </a:solidFill>
                <a:latin typeface="UGent Panno Text SemiLight" panose="02000406040000040003" pitchFamily="2" charset="0"/>
              </a:rPr>
              <a:t>formal</a:t>
            </a:r>
            <a:r>
              <a:rPr lang="nl-BE" sz="2000" dirty="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dirty="0">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t>famous MONUMENTs</a:t>
            </a:r>
            <a:endParaRPr lang="en-BE" dirty="0"/>
          </a:p>
        </p:txBody>
      </p:sp>
    </p:spTree>
    <p:extLst>
      <p:ext uri="{BB962C8B-B14F-4D97-AF65-F5344CB8AC3E}">
        <p14:creationId xmlns:p14="http://schemas.microsoft.com/office/powerpoint/2010/main" val="3732951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Ghent</a:t>
            </a:r>
            <a:r>
              <a:rPr lang="nl-BE" sz="2800" dirty="0">
                <a:solidFill>
                  <a:srgbClr val="FFD200"/>
                </a:solidFill>
                <a:latin typeface="UGent Panno Text Medium" panose="02000506040000040003" pitchFamily="2" charset="0"/>
              </a:rPr>
              <a:t> University </a:t>
            </a:r>
            <a:r>
              <a:rPr lang="nl-BE" sz="2800" dirty="0" err="1">
                <a:solidFill>
                  <a:srgbClr val="FFD200"/>
                </a:solidFill>
                <a:latin typeface="UGent Panno Text Medium" panose="02000506040000040003" pitchFamily="2" charset="0"/>
              </a:rPr>
              <a:t>Hospital</a:t>
            </a:r>
            <a:r>
              <a:rPr lang="nl-BE" sz="2800" dirty="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103,300 </a:t>
            </a:r>
            <a:r>
              <a:rPr lang="nl-BE" sz="2000" dirty="0" err="1">
                <a:solidFill>
                  <a:schemeClr val="bg1"/>
                </a:solidFill>
                <a:latin typeface="UGent Panno Text SemiLight" panose="02000406040000040003" pitchFamily="2" charset="0"/>
              </a:rPr>
              <a:t>admissions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540,000 </a:t>
            </a:r>
            <a:r>
              <a:rPr lang="nl-BE" sz="2000" dirty="0" err="1">
                <a:solidFill>
                  <a:schemeClr val="bg1"/>
                </a:solidFill>
                <a:latin typeface="UGent Panno Text SemiLight" panose="02000406040000040003" pitchFamily="2" charset="0"/>
              </a:rPr>
              <a:t>consultations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35,000 </a:t>
            </a:r>
            <a:r>
              <a:rPr lang="nl-BE" sz="2000" dirty="0" err="1">
                <a:solidFill>
                  <a:schemeClr val="bg1"/>
                </a:solidFill>
                <a:latin typeface="UGent Panno Text SemiLight" panose="02000406040000040003" pitchFamily="2" charset="0"/>
              </a:rPr>
              <a:t>surgeries</a:t>
            </a:r>
            <a:endParaRPr lang="nl-BE" sz="16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5" y="3892553"/>
            <a:ext cx="3953405" cy="1663084"/>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Faculty</a:t>
            </a:r>
            <a:r>
              <a:rPr lang="nl-BE" sz="2800" dirty="0">
                <a:solidFill>
                  <a:srgbClr val="FFD200"/>
                </a:solidFill>
                <a:latin typeface="UGent Panno Text Medium" panose="02000506040000040003" pitchFamily="2" charset="0"/>
              </a:rPr>
              <a:t> of </a:t>
            </a:r>
            <a:br>
              <a:rPr lang="nl-BE" sz="2800" dirty="0">
                <a:solidFill>
                  <a:srgbClr val="FFD200"/>
                </a:solidFill>
                <a:latin typeface="UGent Panno Text Medium" panose="02000506040000040003" pitchFamily="2" charset="0"/>
              </a:rPr>
            </a:br>
            <a:r>
              <a:rPr lang="nl-BE" sz="2800" dirty="0" err="1">
                <a:solidFill>
                  <a:srgbClr val="FFD200"/>
                </a:solidFill>
                <a:latin typeface="UGent Panno Text Medium" panose="02000506040000040003" pitchFamily="2" charset="0"/>
              </a:rPr>
              <a:t>Veterinary</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Medicine</a:t>
            </a:r>
            <a:endParaRPr lang="nl-BE" sz="28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85 </a:t>
            </a:r>
            <a:r>
              <a:rPr lang="nl-BE" sz="2000" dirty="0" err="1">
                <a:solidFill>
                  <a:schemeClr val="bg1"/>
                </a:solidFill>
                <a:latin typeface="UGent Panno Text SemiLight" panose="02000406040000040003" pitchFamily="2" charset="0"/>
              </a:rPr>
              <a:t>years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1,947 students</a:t>
            </a: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dirty="0" err="1">
                <a:solidFill>
                  <a:srgbClr val="1E64C8"/>
                </a:solidFill>
                <a:latin typeface="UGent Panno Text Medium" panose="02000506040000040003" pitchFamily="2" charset="0"/>
              </a:rPr>
              <a:t>Think</a:t>
            </a:r>
            <a:r>
              <a:rPr lang="nl-BE" dirty="0">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dirty="0" err="1">
                <a:solidFill>
                  <a:srgbClr val="1E64C8"/>
                </a:solidFill>
                <a:latin typeface="UGent Panno Text SemiLight" panose="02000406040000040003" pitchFamily="2" charset="0"/>
              </a:rPr>
              <a:t>Innovation</a:t>
            </a:r>
            <a:endParaRPr lang="nl-BE" sz="1800" dirty="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Top </a:t>
            </a:r>
            <a:r>
              <a:rPr lang="nl-BE" sz="1800" dirty="0" err="1">
                <a:solidFill>
                  <a:srgbClr val="1E64C8"/>
                </a:solidFill>
                <a:latin typeface="UGent Panno Text SemiLight" panose="02000406040000040003" pitchFamily="2" charset="0"/>
              </a:rPr>
              <a:t>employer</a:t>
            </a:r>
            <a:endParaRPr lang="nl-BE" sz="1800" dirty="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t>Hospitals</a:t>
            </a:r>
            <a:endParaRPr lang="en-BE" dirty="0"/>
          </a:p>
        </p:txBody>
      </p:sp>
    </p:spTree>
    <p:extLst>
      <p:ext uri="{BB962C8B-B14F-4D97-AF65-F5344CB8AC3E}">
        <p14:creationId xmlns:p14="http://schemas.microsoft.com/office/powerpoint/2010/main" val="623021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37490"/>
            <a:ext cx="3511825" cy="259472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nl-BE" dirty="0" err="1"/>
              <a:t>Science</a:t>
            </a:r>
            <a:r>
              <a:rPr lang="nl-BE" dirty="0"/>
              <a:t> park</a:t>
            </a:r>
            <a:endParaRPr lang="en-BE" dirty="0"/>
          </a:p>
        </p:txBody>
      </p:sp>
      <p:sp>
        <p:nvSpPr>
          <p:cNvPr id="4" name="Tekstvak 22">
            <a:extLst>
              <a:ext uri="{FF2B5EF4-FFF2-40B4-BE49-F238E27FC236}">
                <a16:creationId xmlns:a16="http://schemas.microsoft.com/office/drawing/2014/main" id="{4D0172AA-50FC-C101-45ED-EC0B65C4F3DE}"/>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Tech Lane </a:t>
            </a:r>
            <a:r>
              <a:rPr lang="nl-BE" sz="2800" dirty="0" err="1">
                <a:solidFill>
                  <a:srgbClr val="FFD200"/>
                </a:solidFill>
                <a:latin typeface="UGent Panno Text Medium" panose="02000506040000040003" pitchFamily="2" charset="0"/>
              </a:rPr>
              <a:t>Ghent</a:t>
            </a:r>
            <a:endParaRPr lang="nl-BE" sz="2800" dirty="0">
              <a:solidFill>
                <a:srgbClr val="FFD200"/>
              </a:solidFill>
              <a:latin typeface="UGent Panno Text Medium" panose="02000506040000040003" pitchFamily="2" charset="0"/>
            </a:endParaRPr>
          </a:p>
          <a:p>
            <a:pPr>
              <a:tabLst>
                <a:tab pos="258763" algn="l"/>
              </a:tabLst>
            </a:pPr>
            <a:r>
              <a:rPr lang="nl-BE" sz="2000" dirty="0">
                <a:solidFill>
                  <a:srgbClr val="FFD200"/>
                </a:solidFill>
                <a:latin typeface="UGent Panno Text Medium" panose="02000506040000040003" pitchFamily="2" charset="0"/>
              </a:rPr>
              <a:t>Campus </a:t>
            </a:r>
            <a:r>
              <a:rPr lang="nl-BE" sz="2000" dirty="0" err="1">
                <a:solidFill>
                  <a:srgbClr val="FFD200"/>
                </a:solidFill>
                <a:latin typeface="UGent Panno Text Medium" panose="02000506040000040003" pitchFamily="2" charset="0"/>
              </a:rPr>
              <a:t>Ardoyen</a:t>
            </a:r>
            <a:r>
              <a:rPr lang="nl-BE" sz="2000" dirty="0">
                <a:solidFill>
                  <a:srgbClr val="FFD200"/>
                </a:solidFill>
                <a:latin typeface="UGent Panno Text Medium" panose="02000506040000040003" pitchFamily="2" charset="0"/>
              </a:rPr>
              <a:t>, </a:t>
            </a:r>
            <a:r>
              <a:rPr lang="nl-BE" sz="2000" dirty="0" err="1">
                <a:solidFill>
                  <a:srgbClr val="FFD200"/>
                </a:solidFill>
                <a:latin typeface="UGent Panno Text Medium" panose="02000506040000040003" pitchFamily="2" charset="0"/>
              </a:rPr>
              <a:t>Zwijnaarde</a:t>
            </a:r>
            <a:endParaRPr lang="nl-BE" sz="20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4,200 R&amp;D </a:t>
            </a:r>
            <a:r>
              <a:rPr lang="nl-BE" sz="2000" dirty="0" err="1">
                <a:solidFill>
                  <a:schemeClr val="bg1"/>
                </a:solidFill>
                <a:latin typeface="UGent Panno Text SemiLight" panose="02000406040000040003" pitchFamily="2" charset="0"/>
              </a:rPr>
              <a:t>staff</a:t>
            </a:r>
            <a:r>
              <a:rPr lang="nl-BE" sz="2000" dirty="0">
                <a:solidFill>
                  <a:schemeClr val="bg1"/>
                </a:solidFill>
                <a:latin typeface="UGent Panno Text SemiLight" panose="02000406040000040003" pitchFamily="2" charset="0"/>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2021: extra 130,000 m²</a:t>
            </a:r>
          </a:p>
          <a:p>
            <a:pPr>
              <a:lnSpc>
                <a:spcPct val="120000"/>
              </a:lnSpc>
              <a:tabLst>
                <a:tab pos="169863" algn="l"/>
              </a:tabLst>
            </a:pPr>
            <a:r>
              <a:rPr lang="nl-BE" sz="2000" u="sng" dirty="0">
                <a:solidFill>
                  <a:schemeClr val="bg1"/>
                </a:solidFill>
                <a:latin typeface="UGent Panno Text SemiLight" panose="02000406040000040003" pitchFamily="2" charset="0"/>
              </a:rPr>
              <a:t>techlane.be</a:t>
            </a:r>
          </a:p>
        </p:txBody>
      </p:sp>
    </p:spTree>
    <p:extLst>
      <p:ext uri="{BB962C8B-B14F-4D97-AF65-F5344CB8AC3E}">
        <p14:creationId xmlns:p14="http://schemas.microsoft.com/office/powerpoint/2010/main" val="363866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dirty="0"/>
              <a:t>IN BELGI</a:t>
            </a:r>
            <a:r>
              <a:rPr lang="nl-BE" dirty="0"/>
              <a:t>UM</a:t>
            </a:r>
            <a:endParaRPr lang="en-BE" dirty="0"/>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dirty="0"/>
              <a:t>In </a:t>
            </a:r>
            <a:r>
              <a:rPr lang="nl-BE" dirty="0" err="1"/>
              <a:t>the</a:t>
            </a:r>
            <a:r>
              <a:rPr lang="nl-BE" dirty="0"/>
              <a:t> </a:t>
            </a:r>
            <a:r>
              <a:rPr lang="nl-BE" dirty="0" err="1"/>
              <a:t>heart</a:t>
            </a:r>
            <a:r>
              <a:rPr lang="nl-BE" dirty="0"/>
              <a:t> of Europe</a:t>
            </a:r>
            <a:endParaRPr lang="en-BE" dirty="0"/>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Science</a:t>
            </a:r>
            <a:r>
              <a:rPr lang="nl-BE" sz="2800" dirty="0">
                <a:solidFill>
                  <a:srgbClr val="FFD200"/>
                </a:solidFill>
                <a:latin typeface="UGent Panno Text Medium" panose="02000506040000040003" pitchFamily="2" charset="0"/>
              </a:rPr>
              <a:t> museum</a:t>
            </a:r>
            <a:br>
              <a:rPr lang="nl-BE" sz="2800" dirty="0">
                <a:solidFill>
                  <a:srgbClr val="FFD200"/>
                </a:solidFill>
                <a:latin typeface="UGent Panno Text Medium" panose="02000506040000040003" pitchFamily="2" charset="0"/>
              </a:rPr>
            </a:br>
            <a:r>
              <a:rPr lang="nl-BE" sz="2800" dirty="0" err="1">
                <a:solidFill>
                  <a:srgbClr val="FFD200"/>
                </a:solidFill>
                <a:latin typeface="UGent Panno Text Medium" panose="02000506040000040003" pitchFamily="2" charset="0"/>
              </a:rPr>
              <a:t>and</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botanical</a:t>
            </a:r>
            <a:r>
              <a:rPr lang="nl-BE" sz="2800" dirty="0">
                <a:solidFill>
                  <a:srgbClr val="FFD200"/>
                </a:solidFill>
                <a:latin typeface="UGent Panno Text Medium" panose="02000506040000040003" pitchFamily="2" charset="0"/>
              </a:rPr>
              <a:t> garden</a:t>
            </a:r>
            <a:endParaRPr lang="nl-BE" dirty="0">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dirty="0"/>
              <a:t>GUM  </a:t>
            </a:r>
            <a:r>
              <a:rPr lang="en-GB" sz="2800" b="0" dirty="0"/>
              <a:t>-   GHENT UNIVERSITY museum</a:t>
            </a:r>
            <a:endParaRPr lang="en-BE" dirty="0"/>
          </a:p>
        </p:txBody>
      </p:sp>
    </p:spTree>
    <p:extLst>
      <p:ext uri="{BB962C8B-B14F-4D97-AF65-F5344CB8AC3E}">
        <p14:creationId xmlns:p14="http://schemas.microsoft.com/office/powerpoint/2010/main" val="311485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err="1"/>
              <a:t>Province</a:t>
            </a:r>
            <a:endParaRPr lang="nl-BE" dirty="0"/>
          </a:p>
          <a:p>
            <a:r>
              <a:rPr lang="nl-BE" dirty="0"/>
              <a:t>West-</a:t>
            </a:r>
            <a:r>
              <a:rPr lang="nl-BE" dirty="0" err="1"/>
              <a:t>flanders</a:t>
            </a:r>
            <a:endParaRPr lang="en-BE" dirty="0"/>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57397" y="1797946"/>
            <a:ext cx="4034185" cy="3644336"/>
          </a:xfrm>
          <a:prstGeom prst="rect">
            <a:avLst/>
          </a:prstGeom>
        </p:spPr>
      </p:pic>
      <p:pic>
        <p:nvPicPr>
          <p:cNvPr id="4" name="Afbeelding 6">
            <a:extLst>
              <a:ext uri="{FF2B5EF4-FFF2-40B4-BE49-F238E27FC236}">
                <a16:creationId xmlns:a16="http://schemas.microsoft.com/office/drawing/2014/main" id="{57E880AB-A5AB-C16B-8842-926B7EC040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97950"/>
            <a:ext cx="4030457"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4119" y="1797950"/>
            <a:ext cx="3999616" cy="3644336"/>
          </a:xfrm>
          <a:prstGeom prst="rect">
            <a:avLst/>
          </a:prstGeom>
        </p:spPr>
      </p:pic>
      <p:sp>
        <p:nvSpPr>
          <p:cNvPr id="7" name="Tijdelijke aanduiding voor tekst 4">
            <a:extLst>
              <a:ext uri="{FF2B5EF4-FFF2-40B4-BE49-F238E27FC236}">
                <a16:creationId xmlns:a16="http://schemas.microsoft.com/office/drawing/2014/main" id="{EBDAB943-7BEF-B24B-1D2A-99D9FBEFA12C}"/>
              </a:ext>
            </a:extLst>
          </p:cNvPr>
          <p:cNvSpPr txBox="1">
            <a:spLocks/>
          </p:cNvSpPr>
          <p:nvPr/>
        </p:nvSpPr>
        <p:spPr>
          <a:xfrm>
            <a:off x="1" y="4486202"/>
            <a:ext cx="2929054"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4094120" y="44862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8157397" y="44862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7" name="Tijdelijke aanduiding voor inhoud 8">
            <a:extLst>
              <a:ext uri="{FF2B5EF4-FFF2-40B4-BE49-F238E27FC236}">
                <a16:creationId xmlns:a16="http://schemas.microsoft.com/office/drawing/2014/main" id="{7AB2E173-E248-CB77-799C-0F58CA9A86DE}"/>
              </a:ext>
            </a:extLst>
          </p:cNvPr>
          <p:cNvSpPr txBox="1">
            <a:spLocks/>
          </p:cNvSpPr>
          <p:nvPr/>
        </p:nvSpPr>
        <p:spPr>
          <a:xfrm>
            <a:off x="623888" y="4604922"/>
            <a:ext cx="3267177"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err="1">
                <a:solidFill>
                  <a:schemeClr val="bg1"/>
                </a:solidFill>
                <a:latin typeface="UGent Panno Text SemiLight" panose="02000406040000040003" pitchFamily="2" charset="0"/>
              </a:rPr>
              <a:t>Circular</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Bioprocess</a:t>
            </a:r>
            <a:r>
              <a:rPr lang="nl-BE" sz="2400" dirty="0">
                <a:solidFill>
                  <a:schemeClr val="bg1"/>
                </a:solidFill>
                <a:latin typeface="UGent Panno Text SemiLight" panose="02000406040000040003" pitchFamily="2" charset="0"/>
              </a:rPr>
              <a:t> </a:t>
            </a:r>
            <a:br>
              <a:rPr lang="nl-BE" sz="2400" dirty="0">
                <a:solidFill>
                  <a:schemeClr val="bg1"/>
                </a:solidFill>
                <a:latin typeface="UGent Panno Text SemiLight" panose="02000406040000040003" pitchFamily="2" charset="0"/>
              </a:rPr>
            </a:br>
            <a:r>
              <a:rPr lang="nl-BE" sz="2400" dirty="0">
                <a:solidFill>
                  <a:schemeClr val="bg1"/>
                </a:solidFill>
                <a:latin typeface="UGent Panno Text SemiLight" panose="02000406040000040003" pitchFamily="2" charset="0"/>
              </a:rPr>
              <a:t>Technology</a:t>
            </a: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4245921" y="46049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Machine </a:t>
            </a:r>
            <a:r>
              <a:rPr lang="nl-BE" sz="2400" dirty="0" err="1">
                <a:solidFill>
                  <a:schemeClr val="bg1"/>
                </a:solidFill>
                <a:latin typeface="UGent Panno Text SemiLight" panose="02000406040000040003" pitchFamily="2" charset="0"/>
              </a:rPr>
              <a:t>and</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Production</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Automisation</a:t>
            </a:r>
            <a:endParaRPr lang="nl-BE" sz="2400" dirty="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8576619" y="46049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Industrial Design</a:t>
            </a:r>
          </a:p>
        </p:txBody>
      </p:sp>
      <p:pic>
        <p:nvPicPr>
          <p:cNvPr id="23" name="Afbeelding 19">
            <a:hlinkClick r:id="rId6"/>
            <a:extLst>
              <a:ext uri="{FF2B5EF4-FFF2-40B4-BE49-F238E27FC236}">
                <a16:creationId xmlns:a16="http://schemas.microsoft.com/office/drawing/2014/main" id="{42EF7520-5EFB-9A0A-1226-6F133AEF9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9867" y="713556"/>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dirty="0">
                <a:solidFill>
                  <a:schemeClr val="tx1"/>
                </a:solidFill>
              </a:rPr>
              <a:t>3 </a:t>
            </a:r>
            <a:r>
              <a:rPr lang="nl-BE" dirty="0" err="1">
                <a:solidFill>
                  <a:schemeClr val="tx1"/>
                </a:solidFill>
              </a:rPr>
              <a:t>unique</a:t>
            </a:r>
            <a:r>
              <a:rPr lang="nl-BE" dirty="0">
                <a:solidFill>
                  <a:schemeClr val="tx1"/>
                </a:solidFill>
              </a:rPr>
              <a:t>, </a:t>
            </a:r>
            <a:r>
              <a:rPr lang="nl-BE" dirty="0" err="1">
                <a:solidFill>
                  <a:schemeClr val="tx1"/>
                </a:solidFill>
              </a:rPr>
              <a:t>practice-oriented</a:t>
            </a:r>
            <a:r>
              <a:rPr lang="nl-BE" dirty="0">
                <a:solidFill>
                  <a:schemeClr val="tx1"/>
                </a:solidFill>
              </a:rPr>
              <a:t> engineering </a:t>
            </a:r>
            <a:r>
              <a:rPr lang="nl-BE" dirty="0" err="1">
                <a:solidFill>
                  <a:schemeClr val="tx1"/>
                </a:solidFill>
              </a:rPr>
              <a:t>technology</a:t>
            </a:r>
            <a:r>
              <a:rPr lang="nl-BE" dirty="0">
                <a:solidFill>
                  <a:schemeClr val="tx1"/>
                </a:solidFill>
              </a:rPr>
              <a:t> </a:t>
            </a:r>
            <a:r>
              <a:rPr lang="nl-BE" dirty="0" err="1">
                <a:solidFill>
                  <a:schemeClr val="tx1"/>
                </a:solidFill>
              </a:rPr>
              <a:t>programmes</a:t>
            </a:r>
            <a:r>
              <a:rPr lang="nl-BE"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dirty="0"/>
              <a:t>CAMPUS KORTRIJK</a:t>
            </a:r>
            <a:endParaRPr lang="en-BE" dirty="0"/>
          </a:p>
        </p:txBody>
      </p:sp>
    </p:spTree>
    <p:extLst>
      <p:ext uri="{BB962C8B-B14F-4D97-AF65-F5344CB8AC3E}">
        <p14:creationId xmlns:p14="http://schemas.microsoft.com/office/powerpoint/2010/main" val="3847775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dirty="0"/>
              <a:t>CAMPUS </a:t>
            </a:r>
            <a:r>
              <a:rPr lang="nl-BE" dirty="0" err="1"/>
              <a:t>BRUGEs</a:t>
            </a:r>
            <a:endParaRPr lang="nl-BE" dirty="0"/>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dirty="0"/>
              <a:t>United Nations University </a:t>
            </a:r>
            <a:r>
              <a:rPr lang="en-US" dirty="0"/>
              <a:t>on</a:t>
            </a:r>
            <a:br>
              <a:rPr lang="en-US" dirty="0"/>
            </a:br>
            <a:r>
              <a:rPr lang="en-US" dirty="0"/>
              <a:t>Comparative Regional Integration</a:t>
            </a:r>
            <a:br>
              <a:rPr lang="en-US" dirty="0"/>
            </a:br>
            <a:r>
              <a:rPr lang="en-US" dirty="0"/>
              <a:t>Studies </a:t>
            </a:r>
            <a:r>
              <a:rPr lang="nl-BE" dirty="0"/>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dirty="0" err="1">
                <a:solidFill>
                  <a:srgbClr val="FFD200"/>
                </a:solidFill>
                <a:latin typeface="UGent Panno Text Medium" panose="02000506040000040003" pitchFamily="2" charset="0"/>
              </a:rPr>
              <a:t>Boosting</a:t>
            </a:r>
            <a:r>
              <a:rPr lang="nl-BE" sz="3200" dirty="0">
                <a:solidFill>
                  <a:srgbClr val="FFD200"/>
                </a:solidFill>
                <a:latin typeface="UGent Panno Text Medium" panose="02000506040000040003" pitchFamily="2" charset="0"/>
              </a:rPr>
              <a:t> Blue </a:t>
            </a:r>
            <a:r>
              <a:rPr lang="nl-BE" sz="3200" dirty="0" err="1">
                <a:solidFill>
                  <a:srgbClr val="FFD200"/>
                </a:solidFill>
                <a:latin typeface="UGent Panno Text Medium" panose="02000506040000040003" pitchFamily="2" charset="0"/>
              </a:rPr>
              <a:t>Growth</a:t>
            </a:r>
            <a:r>
              <a:rPr lang="nl-BE" sz="3200" dirty="0">
                <a:solidFill>
                  <a:srgbClr val="FFD200"/>
                </a:solidFill>
                <a:latin typeface="UGent Panno Text Medium" panose="02000506040000040003" pitchFamily="2" charset="0"/>
              </a:rPr>
              <a:t>:</a:t>
            </a:r>
          </a:p>
          <a:p>
            <a:pPr>
              <a:tabLst>
                <a:tab pos="169863" algn="l"/>
              </a:tabLst>
            </a:pPr>
            <a:r>
              <a:rPr lang="en-GB" sz="2000" dirty="0">
                <a:solidFill>
                  <a:schemeClr val="bg1"/>
                </a:solidFill>
                <a:latin typeface="UGent Panno Text SemiLight" panose="02000406040000040003" pitchFamily="2" charset="0"/>
              </a:rPr>
              <a:t>Research into durable exploitation of seas and oceans</a:t>
            </a:r>
          </a:p>
          <a:p>
            <a:pPr>
              <a:spcBef>
                <a:spcPts val="600"/>
              </a:spcBef>
              <a:tabLst>
                <a:tab pos="169863" algn="l"/>
              </a:tabLst>
            </a:pPr>
            <a:r>
              <a:rPr lang="nl-BE" sz="2000" u="sng" dirty="0">
                <a:solidFill>
                  <a:schemeClr val="bg1"/>
                </a:solidFill>
                <a:latin typeface="UGent Panno Text SemiBold" panose="02000506040000040003" pitchFamily="2" charset="0"/>
              </a:rPr>
              <a:t>ostendsciencepark.be</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dirty="0" err="1"/>
              <a:t>Ostend</a:t>
            </a:r>
            <a:r>
              <a:rPr lang="nl-BE" dirty="0"/>
              <a:t> </a:t>
            </a:r>
            <a:r>
              <a:rPr lang="nl-BE" dirty="0" err="1"/>
              <a:t>science</a:t>
            </a:r>
            <a:r>
              <a:rPr lang="nl-BE" dirty="0"/>
              <a:t> park</a:t>
            </a:r>
            <a:endParaRPr lang="en-BE" dirty="0"/>
          </a:p>
        </p:txBody>
      </p:sp>
    </p:spTree>
    <p:extLst>
      <p:ext uri="{BB962C8B-B14F-4D97-AF65-F5344CB8AC3E}">
        <p14:creationId xmlns:p14="http://schemas.microsoft.com/office/powerpoint/2010/main" val="159361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a:t>South </a:t>
            </a:r>
            <a:r>
              <a:rPr lang="nl-BE" dirty="0" err="1"/>
              <a:t>korea</a:t>
            </a:r>
            <a:endParaRPr lang="en-BE" dirty="0"/>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dirty="0"/>
              <a:t>The first European university in Songdo, South Korea</a:t>
            </a:r>
          </a:p>
          <a:p>
            <a:pPr marL="274638" indent="-215900">
              <a:lnSpc>
                <a:spcPct val="100000"/>
              </a:lnSpc>
              <a:buClr>
                <a:srgbClr val="1E64C8"/>
              </a:buClr>
              <a:buFont typeface="Arial" panose="020B0604020202020204" pitchFamily="34" charset="0"/>
              <a:buChar char="•"/>
            </a:pPr>
            <a:r>
              <a:rPr lang="en-GB" dirty="0"/>
              <a:t>Ghent University Asian hub since 2014:</a:t>
            </a:r>
            <a:br>
              <a:rPr lang="en-GB" dirty="0"/>
            </a:br>
            <a:r>
              <a:rPr lang="en-GB" dirty="0"/>
              <a:t>+500 students in bio, food and environmental technology</a:t>
            </a:r>
            <a:r>
              <a:rPr lang="nl-BE" dirty="0"/>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dirty="0"/>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dirty="0"/>
              <a:t>Rector</a:t>
            </a:r>
            <a:endParaRPr lang="nl-BE" dirty="0"/>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p:txBody>
          <a:bodyPr>
            <a:normAutofit fontScale="92500" lnSpcReduction="20000"/>
          </a:bodyPr>
          <a:lstStyle/>
          <a:p>
            <a:r>
              <a:rPr lang="en-GB" sz="3000" dirty="0">
                <a:solidFill>
                  <a:srgbClr val="1E64C8"/>
                </a:solidFill>
              </a:rPr>
              <a:t>Academic Ranking of World Universities 2023 (Shanghai ranking)</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International:	</a:t>
            </a:r>
            <a:r>
              <a:rPr lang="nl-BE" sz="3000">
                <a:latin typeface="UGent Panno Text SemiLight" panose="02000406040000040003" pitchFamily="2" charset="0"/>
              </a:rPr>
              <a:t> 84</a:t>
            </a:r>
            <a:endParaRPr lang="nl-BE" sz="3000" dirty="0">
              <a:latin typeface="UGent Panno Text SemiLight" panose="02000406040000040003" pitchFamily="2" charset="0"/>
            </a:endParaRP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National: 	   	    1</a:t>
            </a:r>
          </a:p>
          <a:p>
            <a:endParaRPr lang="en-GB" sz="2400" dirty="0">
              <a:solidFill>
                <a:srgbClr val="1E64C8"/>
              </a:solidFill>
            </a:endParaRPr>
          </a:p>
          <a:p>
            <a:r>
              <a:rPr lang="en-GB" sz="3000" dirty="0">
                <a:solidFill>
                  <a:srgbClr val="1E64C8"/>
                </a:solidFill>
              </a:rPr>
              <a:t>Times Higher Education Ranking 2024</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International: 	115</a:t>
            </a:r>
          </a:p>
          <a:p>
            <a:pPr marL="274638" indent="-265113">
              <a:buClr>
                <a:srgbClr val="1E64C8"/>
              </a:buClr>
              <a:buFont typeface="Arial" panose="020B0604020202020204" pitchFamily="34" charset="0"/>
              <a:buChar char="•"/>
            </a:pPr>
            <a:r>
              <a:rPr lang="nl-BE" sz="3000" dirty="0">
                <a:latin typeface="UGent Panno Text SemiLight" panose="02000406040000040003" pitchFamily="2" charset="0"/>
              </a:rPr>
              <a:t>National:	 	   2</a:t>
            </a:r>
          </a:p>
          <a:p>
            <a:pPr marL="9525">
              <a:buClr>
                <a:srgbClr val="1E64C8"/>
              </a:buClr>
            </a:pPr>
            <a:endParaRPr lang="nl-BE" sz="1400" dirty="0">
              <a:latin typeface="UGent Panno Text SemiLight" panose="02000406040000040003" pitchFamily="2" charset="0"/>
            </a:endParaRPr>
          </a:p>
          <a:p>
            <a:pPr marL="9525" algn="r">
              <a:buClr>
                <a:srgbClr val="1E64C8"/>
              </a:buClr>
            </a:pPr>
            <a:r>
              <a:rPr lang="nl-BE" sz="1400" dirty="0">
                <a:latin typeface="UGent Panno Text SemiLight" panose="02000406040000040003" pitchFamily="2" charset="0"/>
              </a:rPr>
              <a:t>(</a:t>
            </a:r>
            <a:r>
              <a:rPr lang="nl-BE" sz="1400" dirty="0" err="1">
                <a:latin typeface="UGent Panno Text SemiLight" panose="02000406040000040003" pitchFamily="2" charset="0"/>
              </a:rPr>
              <a:t>numbers</a:t>
            </a:r>
            <a:r>
              <a:rPr lang="nl-BE" sz="1400" dirty="0">
                <a:latin typeface="UGent Panno Text SemiLight" panose="02000406040000040003" pitchFamily="2" charset="0"/>
              </a:rPr>
              <a:t> 2023)</a:t>
            </a:r>
          </a:p>
          <a:p>
            <a:pPr marL="9525">
              <a:buClr>
                <a:srgbClr val="1E64C8"/>
              </a:buClr>
            </a:pPr>
            <a:endParaRPr lang="nl-BE" sz="2400" dirty="0">
              <a:latin typeface="UGent Panno Text SemiLight" panose="02000406040000040003" pitchFamily="2" charset="0"/>
            </a:endParaRPr>
          </a:p>
        </p:txBody>
      </p:sp>
      <p:sp>
        <p:nvSpPr>
          <p:cNvPr id="11" name="Tijdelijke aanduiding voor afbeelding 10">
            <a:extLst>
              <a:ext uri="{FF2B5EF4-FFF2-40B4-BE49-F238E27FC236}">
                <a16:creationId xmlns:a16="http://schemas.microsoft.com/office/drawing/2014/main" id="{BB4FAF29-4B1C-8FCC-C339-85B77D2D37E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57529"/>
            <a:ext cx="5340031" cy="1187492"/>
          </a:xfrm>
        </p:spPr>
        <p:txBody>
          <a:bodyPr>
            <a:normAutofit/>
          </a:bodyPr>
          <a:lstStyle/>
          <a:p>
            <a:r>
              <a:rPr lang="en-BE" dirty="0"/>
              <a:t>RANKINGS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Tree>
    <p:extLst>
      <p:ext uri="{BB962C8B-B14F-4D97-AF65-F5344CB8AC3E}">
        <p14:creationId xmlns:p14="http://schemas.microsoft.com/office/powerpoint/2010/main" val="3901615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793765"/>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92221"/>
            <a:ext cx="5147130" cy="1474425"/>
          </a:xfrm>
          <a:prstGeom prst="rect">
            <a:avLst/>
          </a:prstGeom>
        </p:spPr>
        <p:txBody>
          <a:bodyPr vert="horz" lIns="64294" tIns="32147" rIns="64294" bIns="32147"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600" dirty="0">
                <a:latin typeface="UGent Panno Text Medium" panose="02000506040000040003" pitchFamily="2" charset="0"/>
              </a:rPr>
              <a:t>9 </a:t>
            </a:r>
            <a:r>
              <a:rPr lang="nl-BE" sz="2600" dirty="0" err="1">
                <a:latin typeface="UGent Panno Text Medium" panose="02000506040000040003" pitchFamily="2" charset="0"/>
              </a:rPr>
              <a:t>departments</a:t>
            </a:r>
            <a:r>
              <a:rPr lang="nl-BE" sz="2600" dirty="0">
                <a:latin typeface="UGent Panno Text Medium" panose="02000506040000040003" pitchFamily="2" charset="0"/>
              </a:rPr>
              <a:t> </a:t>
            </a:r>
            <a:br>
              <a:rPr lang="nl-BE" sz="2461" dirty="0">
                <a:latin typeface="UGent Panno Text SemiLight" panose="02000406040000040003" pitchFamily="2" charset="0"/>
              </a:rPr>
            </a:br>
            <a:r>
              <a:rPr lang="nl-BE" sz="2200" dirty="0">
                <a:latin typeface="UGent Panno Text SemiLight" panose="02000406040000040003" pitchFamily="2" charset="0"/>
              </a:rPr>
              <a:t>(</a:t>
            </a:r>
            <a:r>
              <a:rPr lang="nl-BE" sz="2200" dirty="0" err="1">
                <a:latin typeface="UGent Panno Text SemiLight" panose="02000406040000040003" pitchFamily="2" charset="0"/>
              </a:rPr>
              <a:t>central</a:t>
            </a:r>
            <a:r>
              <a:rPr lang="nl-BE" sz="2200" dirty="0">
                <a:latin typeface="UGent Panno Text SemiLight" panose="02000406040000040003" pitchFamily="2" charset="0"/>
              </a:rPr>
              <a:t> </a:t>
            </a:r>
            <a:r>
              <a:rPr lang="nl-BE" sz="2200" dirty="0" err="1">
                <a:latin typeface="UGent Panno Text SemiLight" panose="02000406040000040003" pitchFamily="2" charset="0"/>
              </a:rPr>
              <a:t>administration</a:t>
            </a:r>
            <a:r>
              <a:rPr lang="nl-BE" sz="2200" dirty="0">
                <a:latin typeface="UGent Panno Text SemiLight" panose="02000406040000040003" pitchFamily="2" charset="0"/>
              </a:rPr>
              <a:t>)</a:t>
            </a:r>
          </a:p>
          <a:p>
            <a:pPr marL="274638" indent="-222250">
              <a:buClr>
                <a:srgbClr val="1E64C8"/>
              </a:buClr>
              <a:buFont typeface="Arial" panose="020B0604020202020204" pitchFamily="34" charset="0"/>
              <a:buChar char="•"/>
            </a:pPr>
            <a:r>
              <a:rPr lang="nl-BE" sz="2200" dirty="0">
                <a:latin typeface="UGent Panno Text SemiLight" panose="02000406040000040003" pitchFamily="2" charset="0"/>
              </a:rPr>
              <a:t>led </a:t>
            </a:r>
            <a:r>
              <a:rPr lang="nl-BE" sz="2200" dirty="0" err="1">
                <a:latin typeface="UGent Panno Text SemiLight" panose="02000406040000040003" pitchFamily="2" charset="0"/>
              </a:rPr>
              <a:t>by</a:t>
            </a:r>
            <a:r>
              <a:rPr lang="nl-BE" sz="2200" dirty="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200" dirty="0">
                <a:latin typeface="UGent Panno Text SemiLight" panose="02000406040000040003" pitchFamily="2" charset="0"/>
              </a:rPr>
              <a:t>in different Offices</a:t>
            </a:r>
          </a:p>
        </p:txBody>
      </p:sp>
      <p:sp>
        <p:nvSpPr>
          <p:cNvPr id="19" name="Rechthoek 18"/>
          <p:cNvSpPr/>
          <p:nvPr/>
        </p:nvSpPr>
        <p:spPr>
          <a:xfrm>
            <a:off x="3619871" y="4483764"/>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572552"/>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11 </a:t>
            </a:r>
            <a:r>
              <a:rPr lang="nl-BE" sz="2400" dirty="0" err="1">
                <a:latin typeface="UGent Panno Text Medium" panose="02000506040000040003" pitchFamily="2" charset="0"/>
              </a:rPr>
              <a:t>faculties</a:t>
            </a:r>
            <a:endParaRPr lang="nl-BE" sz="2400" dirty="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a:t>
            </a:r>
            <a:r>
              <a:rPr lang="nl-BE" sz="2000" dirty="0" err="1">
                <a:latin typeface="UGent Panno Text SemiLight" panose="02000406040000040003" pitchFamily="2" charset="0"/>
              </a:rPr>
              <a:t>deans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a:t>
            </a:r>
            <a:r>
              <a:rPr lang="nl-BE" sz="2000" dirty="0" err="1">
                <a:latin typeface="UGent Panno Text SemiLight" panose="02000406040000040003" pitchFamily="2" charset="0"/>
              </a:rPr>
              <a:t>Faculty</a:t>
            </a:r>
            <a:r>
              <a:rPr lang="nl-BE" sz="2000" dirty="0">
                <a:latin typeface="UGent Panno Text SemiLight" panose="02000406040000040003" pitchFamily="2" charset="0"/>
              </a:rPr>
              <a:t> </a:t>
            </a:r>
            <a:r>
              <a:rPr lang="nl-BE" sz="2000" dirty="0" err="1">
                <a:latin typeface="UGent Panno Text SemiLight" panose="02000406040000040003" pitchFamily="2" charset="0"/>
              </a:rPr>
              <a:t>Councils</a:t>
            </a:r>
            <a:endParaRPr lang="nl-BE" sz="2000" dirty="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in different </a:t>
            </a:r>
            <a:r>
              <a:rPr lang="nl-BE" sz="2000" dirty="0" err="1">
                <a:latin typeface="UGent Panno Text SemiLight" panose="02000406040000040003" pitchFamily="2" charset="0"/>
              </a:rPr>
              <a:t>Departments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Research </a:t>
            </a:r>
            <a:r>
              <a:rPr lang="nl-BE" sz="2000" dirty="0" err="1">
                <a:latin typeface="UGent Panno Text SemiLight" panose="02000406040000040003" pitchFamily="2" charset="0"/>
              </a:rPr>
              <a:t>Groups</a:t>
            </a:r>
            <a:endParaRPr lang="nl-BE" sz="2000" dirty="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academic</a:t>
            </a:r>
            <a:r>
              <a:rPr lang="nl-BE" sz="2000" dirty="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logistics</a:t>
            </a:r>
            <a:r>
              <a:rPr lang="nl-BE" sz="2000" dirty="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latin typeface="UGent Panno Text" panose="02000506040000040003" pitchFamily="2" charset="0"/>
              </a:rPr>
              <a:t>Rector </a:t>
            </a:r>
            <a:r>
              <a:rPr lang="nl-BE" sz="2800" dirty="0" err="1">
                <a:latin typeface="UGent Panno Text" panose="02000506040000040003" pitchFamily="2" charset="0"/>
              </a:rPr>
              <a:t>and</a:t>
            </a:r>
            <a:r>
              <a:rPr lang="nl-BE" sz="2800" dirty="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Management </a:t>
            </a:r>
            <a:r>
              <a:rPr lang="nl-BE" sz="2800" dirty="0" err="1">
                <a:solidFill>
                  <a:schemeClr val="bg1"/>
                </a:solidFill>
                <a:latin typeface="UGent Panno Text" panose="02000506040000040003" pitchFamily="2" charset="0"/>
              </a:rPr>
              <a:t>Committee</a:t>
            </a:r>
            <a:endParaRPr lang="nl-BE" sz="2800" dirty="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Board of </a:t>
            </a:r>
            <a:r>
              <a:rPr lang="nl-BE" sz="2800" dirty="0" err="1">
                <a:solidFill>
                  <a:schemeClr val="bg1"/>
                </a:solidFill>
                <a:latin typeface="UGent Panno Text" panose="02000506040000040003" pitchFamily="2" charset="0"/>
              </a:rPr>
              <a:t>Governors</a:t>
            </a:r>
            <a:endParaRPr lang="nl-BE" sz="2800" dirty="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dirty="0"/>
              <a:t>ORGANI</a:t>
            </a:r>
            <a:r>
              <a:rPr lang="nl-BE" dirty="0" err="1"/>
              <a:t>sation</a:t>
            </a:r>
            <a:endParaRPr lang="en-BE" dirty="0"/>
          </a:p>
        </p:txBody>
      </p:sp>
    </p:spTree>
    <p:extLst>
      <p:ext uri="{BB962C8B-B14F-4D97-AF65-F5344CB8AC3E}">
        <p14:creationId xmlns:p14="http://schemas.microsoft.com/office/powerpoint/2010/main" val="2023464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dirty="0"/>
              <a:t>11 </a:t>
            </a:r>
            <a:r>
              <a:rPr lang="nl-NL" dirty="0" err="1"/>
              <a:t>faculties</a:t>
            </a:r>
            <a:endParaRPr lang="en-BE" dirty="0"/>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43600" indent="-457200">
              <a:buFont typeface="Arial" panose="020B0604020202020204" pitchFamily="34" charset="0"/>
              <a:buChar char="•"/>
            </a:pPr>
            <a:r>
              <a:rPr lang="en-US" dirty="0"/>
              <a:t>Managed by the dean and the faculty board.</a:t>
            </a:r>
          </a:p>
          <a:p>
            <a:pPr marL="543600" indent="-457200">
              <a:buFont typeface="Arial" panose="020B0604020202020204" pitchFamily="34" charset="0"/>
              <a:buChar char="•"/>
            </a:pPr>
            <a:r>
              <a:rPr lang="en-GB" dirty="0"/>
              <a:t>Each faculty consisting of a number of departments </a:t>
            </a:r>
            <a:br>
              <a:rPr lang="en-GB" dirty="0"/>
            </a:br>
            <a:r>
              <a:rPr lang="en-GB" dirty="0"/>
              <a:t>(adding up to about 80 departments).</a:t>
            </a:r>
            <a:endParaRPr lang="en-US"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a:srcRect/>
          <a:stretch/>
        </p:blipFill>
        <p:spPr>
          <a:xfrm>
            <a:off x="9330567" y="5547912"/>
            <a:ext cx="1931554" cy="965777"/>
          </a:xfrm>
          <a:prstGeom prst="rect">
            <a:avLst/>
          </a:prstGeom>
        </p:spPr>
      </p:pic>
      <p:pic>
        <p:nvPicPr>
          <p:cNvPr id="13" name="Picture 2"/>
          <p:cNvPicPr>
            <a:picLocks noChangeAspect="1" noChangeArrowheads="1"/>
          </p:cNvPicPr>
          <p:nvPr/>
        </p:nvPicPr>
        <p:blipFill>
          <a:blip r:embed="rId7"/>
          <a:srcRect/>
          <a:stretch/>
        </p:blipFill>
        <p:spPr bwMode="auto">
          <a:xfrm>
            <a:off x="9612864" y="2456339"/>
            <a:ext cx="2579136"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a:extLst>
              <a:ext uri="{FF2B5EF4-FFF2-40B4-BE49-F238E27FC236}">
                <a16:creationId xmlns:a16="http://schemas.microsoft.com/office/drawing/2014/main" id="{3C53825B-9A9E-D2F4-83BA-B37538AE7EEA}"/>
              </a:ext>
            </a:extLst>
          </p:cNvPr>
          <p:cNvPicPr>
            <a:picLocks noChangeAspect="1"/>
          </p:cNvPicPr>
          <p:nvPr/>
        </p:nvPicPr>
        <p:blipFill>
          <a:blip r:embed="rId8"/>
          <a:stretch>
            <a:fillRect/>
          </a:stretch>
        </p:blipFill>
        <p:spPr>
          <a:xfrm>
            <a:off x="4314802" y="3355513"/>
            <a:ext cx="2248815" cy="96437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a:srcRect/>
          <a:stretch/>
        </p:blipFill>
        <p:spPr>
          <a:xfrm>
            <a:off x="335296" y="1462860"/>
            <a:ext cx="2557199" cy="959478"/>
          </a:xfrm>
          <a:prstGeom prst="rect">
            <a:avLst/>
          </a:prstGeom>
        </p:spPr>
      </p:pic>
      <p:pic>
        <p:nvPicPr>
          <p:cNvPr id="14" name="Afbeelding 13"/>
          <p:cNvPicPr>
            <a:picLocks noChangeAspect="1"/>
          </p:cNvPicPr>
          <p:nvPr/>
        </p:nvPicPr>
        <p:blipFill>
          <a:blip r:embed="rId6"/>
          <a:srcRect/>
          <a:stretch/>
        </p:blipFill>
        <p:spPr>
          <a:xfrm>
            <a:off x="6444296" y="5224998"/>
            <a:ext cx="2415309" cy="905259"/>
          </a:xfrm>
          <a:prstGeom prst="rect">
            <a:avLst/>
          </a:prstGeom>
        </p:spPr>
      </p:pic>
      <p:pic>
        <p:nvPicPr>
          <p:cNvPr id="12" name="Afbeelding 11"/>
          <p:cNvPicPr>
            <a:picLocks noChangeAspect="1"/>
          </p:cNvPicPr>
          <p:nvPr/>
        </p:nvPicPr>
        <p:blipFill>
          <a:blip r:embed="rId7"/>
          <a:srcRect/>
          <a:stretch/>
        </p:blipFill>
        <p:spPr>
          <a:xfrm>
            <a:off x="6441267" y="1462859"/>
            <a:ext cx="2878434"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a:srcRect/>
          <a:stretch/>
        </p:blipFill>
        <p:spPr>
          <a:xfrm>
            <a:off x="3616961" y="5224998"/>
            <a:ext cx="2558456" cy="851610"/>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a:srcRect/>
          <a:stretch/>
        </p:blipFill>
        <p:spPr>
          <a:xfrm>
            <a:off x="2511775" y="2036689"/>
            <a:ext cx="288272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a:srcRect/>
          <a:stretch/>
        </p:blipFill>
        <p:spPr>
          <a:xfrm>
            <a:off x="9451664" y="387654"/>
            <a:ext cx="2874402"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a:srcRect/>
          <a:stretch/>
        </p:blipFill>
        <p:spPr>
          <a:xfrm>
            <a:off x="2190379" y="4433135"/>
            <a:ext cx="2963696" cy="987898"/>
          </a:xfrm>
          <a:prstGeom prst="rect">
            <a:avLst/>
          </a:prstGeom>
        </p:spPr>
      </p:pic>
      <p:pic>
        <p:nvPicPr>
          <p:cNvPr id="12" name="Afbeelding 11"/>
          <p:cNvPicPr>
            <a:picLocks noChangeAspect="1"/>
          </p:cNvPicPr>
          <p:nvPr/>
        </p:nvPicPr>
        <p:blipFill>
          <a:blip r:embed="rId9"/>
          <a:srcRect/>
          <a:stretch/>
        </p:blipFill>
        <p:spPr>
          <a:xfrm>
            <a:off x="7747079" y="5586509"/>
            <a:ext cx="2554557"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a:lstStyle/>
          <a:p>
            <a:pPr marL="319088" indent="-319088">
              <a:buClr>
                <a:srgbClr val="1E64C8"/>
              </a:buClr>
              <a:buFont typeface="Arial" panose="020B0604020202020204" pitchFamily="34" charset="0"/>
              <a:buChar char="•"/>
            </a:pPr>
            <a:r>
              <a:rPr lang="nl-BE" dirty="0"/>
              <a:t>Ghent University</a:t>
            </a:r>
            <a:r>
              <a:rPr lang="en-BE" dirty="0"/>
              <a:t>: </a:t>
            </a:r>
            <a:r>
              <a:rPr lang="nl-BE" dirty="0"/>
              <a:t>		</a:t>
            </a:r>
            <a:r>
              <a:rPr lang="en-BE" dirty="0"/>
              <a:t>9</a:t>
            </a:r>
            <a:r>
              <a:rPr lang="nl-BE" dirty="0"/>
              <a:t>,</a:t>
            </a:r>
            <a:r>
              <a:rPr lang="en-BE" dirty="0"/>
              <a:t>000 </a:t>
            </a:r>
            <a:r>
              <a:rPr lang="nl-BE" dirty="0"/>
              <a:t>employees</a:t>
            </a:r>
            <a:endParaRPr lang="en-BE" dirty="0"/>
          </a:p>
          <a:p>
            <a:pPr marL="319088" indent="-319088">
              <a:buClr>
                <a:srgbClr val="1E64C8"/>
              </a:buClr>
              <a:buFont typeface="Arial" panose="020B0604020202020204" pitchFamily="34" charset="0"/>
              <a:buChar char="•"/>
            </a:pPr>
            <a:r>
              <a:rPr lang="nl-BE" dirty="0"/>
              <a:t>Ghent University </a:t>
            </a:r>
            <a:r>
              <a:rPr lang="nl-BE" dirty="0" err="1"/>
              <a:t>Hospital</a:t>
            </a:r>
            <a:r>
              <a:rPr lang="en-BE" dirty="0"/>
              <a:t>: </a:t>
            </a:r>
            <a:r>
              <a:rPr lang="nl-BE" dirty="0"/>
              <a:t>	</a:t>
            </a:r>
            <a:r>
              <a:rPr lang="en-BE" dirty="0"/>
              <a:t>6</a:t>
            </a:r>
            <a:r>
              <a:rPr lang="nl-BE" dirty="0"/>
              <a:t>,</a:t>
            </a:r>
            <a:r>
              <a:rPr lang="en-BE" dirty="0"/>
              <a:t>000 </a:t>
            </a:r>
            <a:r>
              <a:rPr lang="nl-BE" dirty="0"/>
              <a:t>employees</a:t>
            </a:r>
            <a:endParaRPr lang="en-BE" dirty="0"/>
          </a:p>
          <a:p>
            <a:pPr marL="319088" indent="-319088">
              <a:buClr>
                <a:srgbClr val="1E64C8"/>
              </a:buClr>
              <a:buFont typeface="Arial" panose="020B0604020202020204" pitchFamily="34" charset="0"/>
              <a:buChar char="•"/>
            </a:pPr>
            <a:r>
              <a:rPr lang="en-BE" dirty="0"/>
              <a:t>12% international</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PERSON</a:t>
            </a:r>
            <a:r>
              <a:rPr lang="nl-BE" dirty="0"/>
              <a:t>nel</a:t>
            </a:r>
            <a:endParaRPr lang="en-BE" dirty="0"/>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DIVERSITy</a:t>
            </a:r>
            <a:endParaRPr lang="nl-BE" sz="2000" cap="all" dirty="0">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Competence-based</a:t>
            </a:r>
            <a:endParaRPr lang="nl-BE" sz="2000" cap="all" dirty="0">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participation</a:t>
            </a:r>
            <a:endParaRPr lang="nl-BE" sz="2000" cap="all" dirty="0">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EVALUATIon</a:t>
            </a:r>
            <a:r>
              <a:rPr lang="nl-BE" sz="2000" cap="all" dirty="0">
                <a:solidFill>
                  <a:srgbClr val="1E64C8"/>
                </a:solidFill>
                <a:latin typeface="UGent Panno Text" panose="02000506040000040003" pitchFamily="2" charset="0"/>
              </a:rPr>
              <a:t> &amp; </a:t>
            </a:r>
            <a:r>
              <a:rPr lang="nl-BE" sz="2000" cap="all" dirty="0" err="1">
                <a:solidFill>
                  <a:srgbClr val="1E64C8"/>
                </a:solidFill>
                <a:latin typeface="UGent Panno Text" panose="02000506040000040003" pitchFamily="2" charset="0"/>
              </a:rPr>
              <a:t>guidance</a:t>
            </a:r>
            <a:endParaRPr lang="nl-BE" sz="2000" cap="all"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dirty="0"/>
              <a:t>INTERNATIONAL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dirty="0"/>
              <a:t>Prestigious initiative European Commission</a:t>
            </a:r>
          </a:p>
          <a:p>
            <a:pPr marL="319088" indent="-319088">
              <a:buClr>
                <a:srgbClr val="1E64C8"/>
              </a:buClr>
              <a:buFont typeface="Arial" panose="020B0604020202020204" pitchFamily="34" charset="0"/>
              <a:buChar char="•"/>
            </a:pPr>
            <a:r>
              <a:rPr lang="en-GB" dirty="0"/>
              <a:t>Duration 2021-2027</a:t>
            </a:r>
          </a:p>
          <a:p>
            <a:pPr marL="319088" indent="-319088">
              <a:buClr>
                <a:srgbClr val="1E64C8"/>
              </a:buClr>
              <a:buFont typeface="Arial" panose="020B0604020202020204" pitchFamily="34" charset="0"/>
              <a:buChar char="•"/>
            </a:pPr>
            <a:r>
              <a:rPr lang="en-GB" dirty="0"/>
              <a:t>9 full members + 1 associated member</a:t>
            </a:r>
          </a:p>
          <a:p>
            <a:pPr marL="319088" indent="-319088">
              <a:buClr>
                <a:srgbClr val="1E64C8"/>
              </a:buClr>
              <a:buFont typeface="Arial" panose="020B0604020202020204" pitchFamily="34" charset="0"/>
              <a:buChar char="•"/>
            </a:pPr>
            <a:r>
              <a:rPr lang="en-GB" dirty="0"/>
              <a:t>Motor for educational innovation at </a:t>
            </a:r>
            <a:br>
              <a:rPr lang="en-GB" dirty="0"/>
            </a:br>
            <a:r>
              <a:rPr lang="en-GB" dirty="0"/>
              <a:t>Ghent University</a:t>
            </a:r>
          </a:p>
          <a:p>
            <a:endParaRPr lang="en-BE" dirty="0"/>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dirty="0"/>
              <a:t>EUROPEAN UNIVERSITIES</a:t>
            </a:r>
            <a:r>
              <a:rPr lang="nl-BE" dirty="0"/>
              <a:t> </a:t>
            </a:r>
            <a:r>
              <a:rPr lang="en-BE" dirty="0"/>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dirty="0" err="1"/>
              <a:t>Enlight</a:t>
            </a:r>
            <a:endParaRPr lang="en-BE" dirty="0"/>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dirty="0" err="1"/>
              <a:t>foreign</a:t>
            </a:r>
            <a:r>
              <a:rPr lang="en-BE" dirty="0"/>
              <a:t> STUDENT</a:t>
            </a:r>
            <a:r>
              <a:rPr lang="nl-BE" dirty="0"/>
              <a:t>s</a:t>
            </a:r>
            <a:endParaRPr lang="en-BE" dirty="0"/>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35627822"/>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 students</a:t>
                      </a:r>
                      <a:endParaRPr lang="en-BE" sz="2400" b="0" i="0" dirty="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panose="02000506040000040003" pitchFamily="2" charset="0"/>
                        </a:rPr>
                        <a:t>49,407</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dirty="0">
                          <a:solidFill>
                            <a:srgbClr val="1E64C8"/>
                          </a:solidFill>
                          <a:latin typeface="UGent Panno Text" panose="02000506040000040003" pitchFamily="2" charset="0"/>
                        </a:rPr>
                        <a:t>International students</a:t>
                      </a:r>
                      <a:endParaRPr lang="en-BE" sz="2400" dirty="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panose="02000506040000040003" pitchFamily="2" charset="0"/>
                        </a:rPr>
                        <a:t>7,327* </a:t>
                      </a:r>
                      <a:br>
                        <a:rPr lang="nl-BE" sz="2400">
                          <a:solidFill>
                            <a:srgbClr val="1E64C8"/>
                          </a:solidFill>
                          <a:latin typeface="UGent Panno Text" panose="02000506040000040003" pitchFamily="2" charset="0"/>
                        </a:rPr>
                      </a:br>
                      <a:r>
                        <a:rPr lang="nl-BE" sz="2400">
                          <a:solidFill>
                            <a:srgbClr val="1E64C8"/>
                          </a:solidFill>
                          <a:latin typeface="UGent Panno Text" panose="02000506040000040003" pitchFamily="2" charset="0"/>
                        </a:rPr>
                        <a:t>(15%)</a:t>
                      </a:r>
                      <a:endParaRPr lang="en-BE" sz="2400" dirty="0"/>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18380090"/>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dirty="0">
                          <a:solidFill>
                            <a:schemeClr val="bg1"/>
                          </a:solidFill>
                          <a:latin typeface="UGent Panno Text Medium" panose="02000506040000040003" pitchFamily="2" charset="0"/>
                        </a:rPr>
                        <a:t>Top 3 </a:t>
                      </a:r>
                      <a:r>
                        <a:rPr lang="nl-BE" sz="2400" b="0" i="0" dirty="0" err="1">
                          <a:solidFill>
                            <a:schemeClr val="bg1"/>
                          </a:solidFill>
                          <a:latin typeface="UGent Panno Text Medium" panose="02000506040000040003" pitchFamily="2" charset="0"/>
                        </a:rPr>
                        <a:t>faculties</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with</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international</a:t>
                      </a:r>
                      <a:r>
                        <a:rPr lang="nl-BE" sz="2400" b="0" i="0" dirty="0">
                          <a:solidFill>
                            <a:schemeClr val="bg1"/>
                          </a:solidFill>
                          <a:latin typeface="UGent Panno Text Medium" panose="02000506040000040003" pitchFamily="2" charset="0"/>
                        </a:rPr>
                        <a:t> students</a:t>
                      </a:r>
                      <a:endParaRPr lang="en-BE" sz="2400" b="0" i="0" dirty="0">
                        <a:latin typeface="UGent Panno Text Medium" panose="02000506040000040003" pitchFamily="2" charset="0"/>
                      </a:endParaRPr>
                    </a:p>
                  </a:txBody>
                  <a:tcPr marL="324000" anchor="ctr">
                    <a:solidFill>
                      <a:srgbClr val="1E64C8"/>
                    </a:solidFill>
                  </a:tcPr>
                </a:tc>
                <a:tc hMerge="1">
                  <a:txBody>
                    <a:bodyPr/>
                    <a:lstStyle/>
                    <a:p>
                      <a:endParaRPr lang="en-BE" sz="20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Science</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1,061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1,002</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E64C8"/>
                          </a:solidFill>
                          <a:latin typeface="UGent Panno Text" panose="02000506040000040003" pitchFamily="2" charset="0"/>
                        </a:rPr>
                        <a:t>Faculty of Engineering and Architecture</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997</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a:t>
            </a:r>
            <a:r>
              <a:rPr lang="nl-BE" sz="1200" dirty="0" err="1">
                <a:latin typeface="UGent Panno Text SemiLight" panose="02000406040000040003" pitchFamily="2" charset="0"/>
              </a:rPr>
              <a:t>reference</a:t>
            </a:r>
            <a:r>
              <a:rPr lang="nl-BE" sz="1200" dirty="0">
                <a:latin typeface="UGent Panno Text SemiLight" panose="02000406040000040003" pitchFamily="2" charset="0"/>
              </a:rPr>
              <a:t> </a:t>
            </a:r>
            <a:r>
              <a:rPr lang="nl-BE" sz="1200" dirty="0" err="1">
                <a:latin typeface="UGent Panno Text SemiLight" panose="02000406040000040003" pitchFamily="2" charset="0"/>
              </a:rPr>
              <a:t>period</a:t>
            </a:r>
            <a:r>
              <a:rPr lang="nl-BE" sz="1200" dirty="0">
                <a:latin typeface="UGent Panno Text SemiLight" panose="02000406040000040003" pitchFamily="2" charset="0"/>
              </a:rPr>
              <a:t>: 15 </a:t>
            </a:r>
            <a:r>
              <a:rPr lang="nl-BE" sz="1200" dirty="0" err="1">
                <a:latin typeface="UGent Panno Text SemiLight" panose="02000406040000040003" pitchFamily="2" charset="0"/>
              </a:rPr>
              <a:t>October</a:t>
            </a:r>
            <a:r>
              <a:rPr lang="nl-BE" sz="1200" dirty="0">
                <a:latin typeface="UGent Panno Text SemiLight" panose="02000406040000040003" pitchFamily="2" charset="0"/>
              </a:rPr>
              <a:t> 2023)</a:t>
            </a:r>
            <a:br>
              <a:rPr lang="nl-BE" sz="1200" dirty="0">
                <a:latin typeface="UGent Panno Text SemiLight" panose="02000406040000040003" pitchFamily="2" charset="0"/>
              </a:rPr>
            </a:br>
            <a:r>
              <a:rPr lang="nl-BE" sz="1200" dirty="0">
                <a:latin typeface="UGent Panno Text SemiLight" panose="02000406040000040003" pitchFamily="2" charset="0"/>
              </a:rPr>
              <a:t>* Global Campus in South-Korea </a:t>
            </a:r>
            <a:r>
              <a:rPr lang="nl-BE" sz="1200" dirty="0" err="1">
                <a:latin typeface="UGent Panno Text SemiLight" panose="02000406040000040003" pitchFamily="2" charset="0"/>
              </a:rPr>
              <a:t>included</a:t>
            </a:r>
            <a:r>
              <a:rPr lang="nl-BE" sz="1200" dirty="0">
                <a:latin typeface="UGent Panno Text SemiLight" panose="02000406040000040003" pitchFamily="2" charset="0"/>
              </a:rPr>
              <a:t>)</a:t>
            </a:r>
          </a:p>
        </p:txBody>
      </p:sp>
    </p:spTree>
    <p:extLst>
      <p:ext uri="{BB962C8B-B14F-4D97-AF65-F5344CB8AC3E}">
        <p14:creationId xmlns:p14="http://schemas.microsoft.com/office/powerpoint/2010/main" val="1255376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dirty="0"/>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dirty="0" err="1"/>
              <a:t>Current</a:t>
            </a:r>
            <a:r>
              <a:rPr lang="nl-BE" dirty="0"/>
              <a:t> focus of </a:t>
            </a:r>
            <a:r>
              <a:rPr lang="en-BE" dirty="0"/>
              <a:t>INTERNATIONALI</a:t>
            </a:r>
            <a:r>
              <a:rPr lang="nl-BE" dirty="0" err="1"/>
              <a:t>sation</a:t>
            </a:r>
            <a:endParaRPr lang="en-BE" dirty="0"/>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dirty="0"/>
              <a:t>STUDENT</a:t>
            </a:r>
            <a:r>
              <a:rPr lang="nl-BE" dirty="0"/>
              <a:t> </a:t>
            </a:r>
            <a:r>
              <a:rPr lang="en-BE" dirty="0"/>
              <a:t>MOBILIT</a:t>
            </a:r>
            <a:r>
              <a:rPr lang="nl-BE" dirty="0"/>
              <a:t>y</a:t>
            </a:r>
            <a:endParaRPr lang="en-BE" dirty="0"/>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2,244</a:t>
            </a:r>
          </a:p>
          <a:p>
            <a:pPr>
              <a:lnSpc>
                <a:spcPct val="100000"/>
              </a:lnSpc>
              <a:spcBef>
                <a:spcPts val="0"/>
              </a:spcBef>
              <a:buClr>
                <a:srgbClr val="1E64C8"/>
              </a:buClr>
            </a:pPr>
            <a:r>
              <a:rPr lang="nl-BE" dirty="0" err="1"/>
              <a:t>Ghent</a:t>
            </a:r>
            <a:r>
              <a:rPr lang="nl-BE" dirty="0"/>
              <a:t> University </a:t>
            </a:r>
          </a:p>
          <a:p>
            <a:pPr>
              <a:lnSpc>
                <a:spcPct val="100000"/>
              </a:lnSpc>
              <a:spcBef>
                <a:spcPts val="0"/>
              </a:spcBef>
              <a:buClr>
                <a:srgbClr val="1E64C8"/>
              </a:buClr>
            </a:pPr>
            <a:r>
              <a:rPr lang="nl-BE" dirty="0"/>
              <a:t>students </a:t>
            </a:r>
            <a:r>
              <a:rPr lang="nl-BE" dirty="0" err="1"/>
              <a:t>abroad</a:t>
            </a:r>
            <a:endParaRPr lang="nl-BE" dirty="0"/>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1,725</a:t>
            </a:r>
          </a:p>
          <a:p>
            <a:pPr>
              <a:lnSpc>
                <a:spcPct val="100000"/>
              </a:lnSpc>
              <a:spcBef>
                <a:spcPts val="0"/>
              </a:spcBef>
              <a:buClr>
                <a:srgbClr val="1E64C8"/>
              </a:buClr>
            </a:pPr>
            <a:r>
              <a:rPr lang="nl-BE" dirty="0" err="1"/>
              <a:t>Foreign</a:t>
            </a:r>
            <a:r>
              <a:rPr lang="nl-BE" dirty="0"/>
              <a:t> exchange students </a:t>
            </a:r>
          </a:p>
          <a:p>
            <a:pPr>
              <a:lnSpc>
                <a:spcPct val="100000"/>
              </a:lnSpc>
              <a:spcBef>
                <a:spcPts val="0"/>
              </a:spcBef>
              <a:buClr>
                <a:srgbClr val="1E64C8"/>
              </a:buClr>
            </a:pPr>
            <a:r>
              <a:rPr lang="nl-BE" dirty="0"/>
              <a:t>at </a:t>
            </a:r>
            <a:r>
              <a:rPr lang="nl-BE" dirty="0" err="1"/>
              <a:t>Ghent</a:t>
            </a:r>
            <a:r>
              <a:rPr lang="nl-BE" dirty="0"/>
              <a:t> University</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dirty="0">
                <a:latin typeface="UGent Panno Text SemiLight" panose="02000406040000040003" pitchFamily="2" charset="0"/>
              </a:rPr>
              <a:t>For </a:t>
            </a:r>
            <a:r>
              <a:rPr lang="nl-BE" sz="1800" dirty="0" err="1">
                <a:latin typeface="UGent Panno Text SemiLight" panose="02000406040000040003" pitchFamily="2" charset="0"/>
              </a:rPr>
              <a:t>the</a:t>
            </a:r>
            <a:r>
              <a:rPr lang="nl-BE" sz="1800" dirty="0">
                <a:latin typeface="UGent Panno Text SemiLight" panose="02000406040000040003" pitchFamily="2" charset="0"/>
              </a:rPr>
              <a:t> past </a:t>
            </a:r>
            <a:r>
              <a:rPr lang="nl-BE" sz="1800" dirty="0" err="1">
                <a:latin typeface="UGent Panno Text SemiLight" panose="02000406040000040003" pitchFamily="2" charset="0"/>
              </a:rPr>
              <a:t>academic</a:t>
            </a:r>
            <a:r>
              <a:rPr lang="nl-BE" sz="1800" dirty="0">
                <a:latin typeface="UGent Panno Text SemiLight" panose="02000406040000040003" pitchFamily="2" charset="0"/>
              </a:rPr>
              <a:t> </a:t>
            </a:r>
            <a:r>
              <a:rPr lang="nl-BE" sz="1800" dirty="0" err="1">
                <a:latin typeface="UGent Panno Text SemiLight" panose="02000406040000040003" pitchFamily="2" charset="0"/>
              </a:rPr>
              <a:t>year</a:t>
            </a:r>
            <a:r>
              <a:rPr lang="nl-BE" sz="1800" dirty="0">
                <a:latin typeface="UGent Panno Text SemiLight" panose="02000406040000040003" pitchFamily="2" charset="0"/>
              </a:rPr>
              <a:t> 2022-2023</a:t>
            </a:r>
            <a:endParaRPr lang="en-BE" dirty="0"/>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dirty="0" err="1"/>
              <a:t>education</a:t>
            </a:r>
            <a:endParaRPr lang="en-BE" dirty="0"/>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dirty="0">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dirty="0"/>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dirty="0"/>
              <a:t>Development cooperation</a:t>
            </a:r>
            <a:endParaRPr lang="en-BE" dirty="0"/>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597416"/>
            <a:ext cx="3433098" cy="8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regional</a:t>
            </a:r>
            <a:r>
              <a:rPr lang="nl-BE" dirty="0"/>
              <a:t> </a:t>
            </a:r>
            <a:r>
              <a:rPr lang="nl-BE" dirty="0" err="1"/>
              <a:t>PLATFORms</a:t>
            </a:r>
            <a:endParaRPr lang="nl-BE" dirty="0"/>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a:noAutofit/>
          </a:bodyPr>
          <a:lstStyle/>
          <a:p>
            <a:pPr marL="319088" indent="-319088">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2022: 49 active E+-projects in all Actions (KA2/KA3)</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16 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9088" indent="-319088">
              <a:buClr>
                <a:srgbClr val="1E64C8"/>
              </a:buClr>
              <a:buFont typeface="Arial" panose="020B0604020202020204" pitchFamily="34" charset="0"/>
              <a:buChar char="•"/>
            </a:pPr>
            <a:endParaRPr lang="en-GB" dirty="0">
              <a:latin typeface="UGent Panno Text SemiLight" panose="02000406040000040003" pitchFamily="2" charset="0"/>
            </a:endParaRPr>
          </a:p>
          <a:p>
            <a:pPr marL="319088" indent="-319088">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dirty="0"/>
              <a:t>ERASMUS+ </a:t>
            </a:r>
            <a:br>
              <a:rPr lang="en-GB" dirty="0"/>
            </a:br>
            <a:r>
              <a:rPr lang="nl-BE" dirty="0" err="1"/>
              <a:t>educational</a:t>
            </a:r>
            <a:r>
              <a:rPr lang="nl-BE" dirty="0"/>
              <a:t> </a:t>
            </a:r>
            <a:r>
              <a:rPr lang="nl-BE" dirty="0" err="1"/>
              <a:t>projects</a:t>
            </a:r>
            <a:endParaRPr lang="en-BE" dirty="0"/>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dirty="0"/>
              <a:t>International </a:t>
            </a:r>
            <a:r>
              <a:rPr lang="nl-BE" dirty="0" err="1"/>
              <a:t>networking</a:t>
            </a:r>
            <a:r>
              <a:rPr lang="nl-BE" dirty="0"/>
              <a:t> </a:t>
            </a:r>
            <a:r>
              <a:rPr lang="nl-BE" dirty="0" err="1"/>
              <a:t>organisations</a:t>
            </a:r>
            <a:endParaRPr lang="en-BE" dirty="0"/>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7" name="Afbeelding 5">
              <a:hlinkClick r:id="rId5"/>
              <a:extLst>
                <a:ext uri="{FF2B5EF4-FFF2-40B4-BE49-F238E27FC236}">
                  <a16:creationId xmlns:a16="http://schemas.microsoft.com/office/drawing/2014/main" id="{EF4A50FE-325E-DC40-02C7-2EE313CDB2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8" name="Afbeelding 6">
              <a:hlinkClick r:id="rId7"/>
              <a:extLst>
                <a:ext uri="{FF2B5EF4-FFF2-40B4-BE49-F238E27FC236}">
                  <a16:creationId xmlns:a16="http://schemas.microsoft.com/office/drawing/2014/main" id="{A5987DAC-83B4-7CBF-44C2-525ED429CA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9"/>
              <a:extLst>
                <a:ext uri="{FF2B5EF4-FFF2-40B4-BE49-F238E27FC236}">
                  <a16:creationId xmlns:a16="http://schemas.microsoft.com/office/drawing/2014/main" id="{B2F08396-6076-C865-05CA-F9254A02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11"/>
              <a:extLst>
                <a:ext uri="{FF2B5EF4-FFF2-40B4-BE49-F238E27FC236}">
                  <a16:creationId xmlns:a16="http://schemas.microsoft.com/office/drawing/2014/main" id="{E444A5F3-EBBC-ECEC-75C0-C645BB8D10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Universiteit Gent</a:t>
            </a:r>
            <a:br>
              <a:rPr lang="nl-NL" sz="2000" dirty="0">
                <a:solidFill>
                  <a:schemeClr val="bg1"/>
                </a:solidFill>
                <a:latin typeface="UGent Panno Text SemiLight" panose="02000406040000040003" pitchFamily="2" charset="0"/>
              </a:rPr>
            </a:br>
            <a:r>
              <a:rPr lang="nl-NL" sz="2000" dirty="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@ugent</a:t>
            </a:r>
            <a:br>
              <a:rPr lang="nl-NL" sz="2000" dirty="0">
                <a:solidFill>
                  <a:schemeClr val="bg1"/>
                </a:solidFill>
                <a:latin typeface="UGent Panno Text SemiLight" panose="02000406040000040003" pitchFamily="2" charset="0"/>
              </a:rPr>
            </a:br>
            <a:r>
              <a:rPr lang="nl-NL" sz="2000" dirty="0" err="1">
                <a:solidFill>
                  <a:schemeClr val="bg1"/>
                </a:solidFill>
                <a:latin typeface="UGent Panno Text SemiLight" panose="02000406040000040003" pitchFamily="2" charset="0"/>
              </a:rPr>
              <a:t>Ghent</a:t>
            </a:r>
            <a:r>
              <a:rPr lang="nl-NL" sz="2000" dirty="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dirty="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A KNOWLEDGE LOVE STORY</a:t>
            </a:r>
          </a:p>
          <a:p>
            <a:pPr>
              <a:spcBef>
                <a:spcPts val="600"/>
              </a:spcBef>
            </a:pPr>
            <a:r>
              <a:rPr lang="en-GB" dirty="0">
                <a:solidFill>
                  <a:srgbClr val="1E64C8"/>
                </a:solidFill>
                <a:latin typeface="UGent Panno Text SemiLight" panose="02000406040000040003" pitchFamily="2" charset="0"/>
              </a:rPr>
              <a:t>Image film </a:t>
            </a:r>
            <a:br>
              <a:rPr lang="en-GB" dirty="0">
                <a:solidFill>
                  <a:srgbClr val="1E64C8"/>
                </a:solidFill>
                <a:latin typeface="UGent Panno Text SemiLight" panose="02000406040000040003" pitchFamily="2" charset="0"/>
              </a:rPr>
            </a:br>
            <a:r>
              <a:rPr lang="en-GB" dirty="0">
                <a:solidFill>
                  <a:srgbClr val="1E64C8"/>
                </a:solidFill>
                <a:latin typeface="UGent Panno Text SemiLight" panose="02000406040000040003" pitchFamily="2" charset="0"/>
              </a:rPr>
              <a:t>about Ghent University</a:t>
            </a:r>
          </a:p>
        </p:txBody>
      </p:sp>
      <p:pic>
        <p:nvPicPr>
          <p:cNvPr id="21" name="Afbeelding 13">
            <a:hlinkClick r:id="rId14"/>
            <a:extLst>
              <a:ext uri="{FF2B5EF4-FFF2-40B4-BE49-F238E27FC236}">
                <a16:creationId xmlns:a16="http://schemas.microsoft.com/office/drawing/2014/main" id="{AAA04AC7-5522-F9A3-578D-CC0902028B8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D</a:t>
            </a:r>
            <a:r>
              <a:rPr lang="nl-BE" b="1" dirty="0">
                <a:solidFill>
                  <a:srgbClr val="1E64C8"/>
                </a:solidFill>
              </a:rPr>
              <a:t>ARE TO THINK</a:t>
            </a:r>
            <a:endParaRPr lang="en-BE" b="1" dirty="0">
              <a:solidFill>
                <a:srgbClr val="1E64C8"/>
              </a:solidFill>
            </a:endParaRPr>
          </a:p>
          <a:p>
            <a:pPr>
              <a:spcBef>
                <a:spcPts val="600"/>
              </a:spcBef>
            </a:pPr>
            <a:r>
              <a:rPr lang="en-BE" dirty="0">
                <a:solidFill>
                  <a:srgbClr val="1E64C8"/>
                </a:solidFill>
                <a:latin typeface="UGent Panno Text SemiLight" panose="02000406040000040003" pitchFamily="2" charset="0"/>
              </a:rPr>
              <a:t>Our DNA:</a:t>
            </a:r>
            <a:br>
              <a:rPr lang="nl-BE" dirty="0">
                <a:solidFill>
                  <a:srgbClr val="1E64C8"/>
                </a:solidFill>
                <a:latin typeface="UGent Panno Text SemiLight" panose="02000406040000040003" pitchFamily="2" charset="0"/>
              </a:rPr>
            </a:br>
            <a:r>
              <a:rPr lang="en-BE" dirty="0">
                <a:solidFill>
                  <a:srgbClr val="1E64C8"/>
                </a:solidFill>
                <a:latin typeface="UGent Panno Text SemiLight" panose="02000406040000040003" pitchFamily="2" charset="0"/>
              </a:rPr>
              <a:t>critical thinking</a:t>
            </a:r>
          </a:p>
        </p:txBody>
      </p:sp>
      <p:pic>
        <p:nvPicPr>
          <p:cNvPr id="25" name="Afbeelding 24">
            <a:hlinkClick r:id="rId17"/>
            <a:extLst>
              <a:ext uri="{FF2B5EF4-FFF2-40B4-BE49-F238E27FC236}">
                <a16:creationId xmlns:a16="http://schemas.microsoft.com/office/drawing/2014/main" id="{D45DE820-4B48-8C8A-CDA2-2F8389B0514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dirty="0">
                <a:solidFill>
                  <a:schemeClr val="bg1">
                    <a:lumMod val="50000"/>
                  </a:schemeClr>
                </a:solidFill>
                <a:latin typeface="UGent Panno Text SemiLight" panose="02000406040000040003" pitchFamily="2" charset="0"/>
              </a:rPr>
              <a:t>Copyright images © Universiteit Gent</a:t>
            </a:r>
            <a:br>
              <a:rPr lang="nl-BE" sz="700" dirty="0">
                <a:solidFill>
                  <a:schemeClr val="bg1">
                    <a:lumMod val="50000"/>
                  </a:schemeClr>
                </a:solidFill>
                <a:latin typeface="UGent Panno Text SemiLight" panose="02000406040000040003" pitchFamily="2" charset="0"/>
              </a:rPr>
            </a:br>
            <a:r>
              <a:rPr lang="nl-BE" sz="700" cap="none" dirty="0" err="1">
                <a:solidFill>
                  <a:schemeClr val="bg1">
                    <a:lumMod val="50000"/>
                  </a:schemeClr>
                </a:solidFill>
                <a:latin typeface="UGent Panno Text SemiLight" panose="02000406040000040003" pitchFamily="2" charset="0"/>
              </a:rPr>
              <a:t>By</a:t>
            </a:r>
            <a:r>
              <a:rPr lang="nl-BE" sz="700" cap="none" dirty="0">
                <a:solidFill>
                  <a:schemeClr val="bg1">
                    <a:lumMod val="50000"/>
                  </a:schemeClr>
                </a:solidFill>
                <a:latin typeface="UGent Panno Text SemiLight" panose="02000406040000040003" pitchFamily="2" charset="0"/>
              </a:rPr>
              <a:t> </a:t>
            </a:r>
            <a:r>
              <a:rPr lang="nl-BE" sz="700" cap="none" dirty="0" err="1">
                <a:solidFill>
                  <a:schemeClr val="bg1">
                    <a:lumMod val="50000"/>
                  </a:schemeClr>
                </a:solidFill>
                <a:latin typeface="UGent Panno Text SemiLight" panose="02000406040000040003" pitchFamily="2" charset="0"/>
              </a:rPr>
              <a:t>photographers</a:t>
            </a:r>
            <a:r>
              <a:rPr lang="nl-BE" sz="700" cap="none" dirty="0">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Nic Vermeulen, Layla Aerts, Anneke D’Hollander, Kattoo, Martin </a:t>
            </a:r>
            <a:r>
              <a:rPr lang="nl-BE" sz="700" cap="none" dirty="0" err="1">
                <a:solidFill>
                  <a:schemeClr val="bg1">
                    <a:lumMod val="50000"/>
                  </a:schemeClr>
                </a:solidFill>
                <a:latin typeface="UGent Panno Text SemiLight" panose="02000406040000040003" pitchFamily="2" charset="0"/>
              </a:rPr>
              <a:t>Corlazzoli</a:t>
            </a:r>
            <a:r>
              <a:rPr lang="nl-BE" sz="700" cap="none" dirty="0">
                <a:solidFill>
                  <a:schemeClr val="bg1">
                    <a:lumMod val="50000"/>
                  </a:schemeClr>
                </a:solidFill>
                <a:latin typeface="UGent Panno Text SemiLight" panose="02000406040000040003" pitchFamily="2" charset="0"/>
              </a:rPr>
              <a:t>, Stad Gent - Dienst Toerisme &amp; Bas Bogaerts</a:t>
            </a:r>
          </a:p>
        </p:txBody>
      </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dirty="0"/>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dirty="0" err="1"/>
              <a:t>programmes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3663881208"/>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50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136</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dirty="0">
                          <a:solidFill>
                            <a:schemeClr val="bg1"/>
                          </a:solidFill>
                          <a:latin typeface="UGent Panno Text" panose="02000506040000040003" pitchFamily="2" charset="0"/>
                        </a:rPr>
                        <a:t>61</a:t>
                      </a:r>
                      <a:endParaRPr lang="en-BE" sz="2000" dirty="0">
                        <a:solidFill>
                          <a:schemeClr val="bg1"/>
                        </a:solidFill>
                        <a:latin typeface="UGent Panno Text" panose="02000506040000040003" pitchFamily="2" charset="0"/>
                      </a:endParaRP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a:t>
            </a:r>
            <a:r>
              <a:rPr lang="nl-BE" sz="1200" dirty="0" err="1">
                <a:latin typeface="UGent Panno Text SemiLight" panose="02000406040000040003" pitchFamily="2" charset="0"/>
              </a:rPr>
              <a:t>reference</a:t>
            </a:r>
            <a:r>
              <a:rPr lang="nl-BE" sz="1200" dirty="0">
                <a:latin typeface="UGent Panno Text SemiLight" panose="02000406040000040003" pitchFamily="2" charset="0"/>
              </a:rPr>
              <a:t> date: </a:t>
            </a:r>
            <a:r>
              <a:rPr lang="nl-BE" sz="1200" dirty="0" err="1">
                <a:latin typeface="UGent Panno Text SemiLight" panose="02000406040000040003" pitchFamily="2" charset="0"/>
              </a:rPr>
              <a:t>October</a:t>
            </a:r>
            <a:r>
              <a:rPr lang="nl-BE" sz="1200" dirty="0">
                <a:latin typeface="UGent Panno Text SemiLight" panose="02000406040000040003" pitchFamily="2" charset="0"/>
              </a:rPr>
              <a:t> 2023)</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2377105224"/>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dirty="0">
                          <a:solidFill>
                            <a:schemeClr val="bg1"/>
                          </a:solidFill>
                          <a:latin typeface="UGent Panno Text Medium" panose="02000506040000040003" pitchFamily="2" charset="0"/>
                        </a:rPr>
                        <a:t>Total </a:t>
                      </a:r>
                      <a:r>
                        <a:rPr lang="nl-BE" sz="2800" b="0" i="0" dirty="0" err="1">
                          <a:solidFill>
                            <a:schemeClr val="bg1"/>
                          </a:solidFill>
                          <a:latin typeface="UGent Panno Text Medium" panose="02000506040000040003" pitchFamily="2" charset="0"/>
                        </a:rPr>
                        <a:t>number</a:t>
                      </a:r>
                      <a:r>
                        <a:rPr lang="nl-BE" sz="2800" b="0" i="0" dirty="0">
                          <a:solidFill>
                            <a:schemeClr val="bg1"/>
                          </a:solidFill>
                          <a:latin typeface="UGent Panno Text Medium" panose="02000506040000040003" pitchFamily="2" charset="0"/>
                        </a:rPr>
                        <a:t> of students                                                                                                      49,921</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dirty="0">
                          <a:solidFill>
                            <a:schemeClr val="bg1"/>
                          </a:solidFill>
                          <a:latin typeface="UGent Panno Text Medium" panose="02000506040000040003" pitchFamily="2" charset="0"/>
                        </a:rPr>
                        <a:t>49,921</a:t>
                      </a:r>
                      <a:endParaRPr lang="en-BE" sz="2800" dirty="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dirty="0" err="1">
                          <a:solidFill>
                            <a:srgbClr val="1E64C8"/>
                          </a:solidFill>
                          <a:latin typeface="UGent Panno Text SemiLight" panose="02000406040000040003" pitchFamily="2" charset="0"/>
                        </a:rPr>
                        <a:t>Faculty</a:t>
                      </a:r>
                      <a:r>
                        <a:rPr lang="nl-BE" sz="2000" b="0" dirty="0">
                          <a:solidFill>
                            <a:srgbClr val="1E64C8"/>
                          </a:solidFill>
                          <a:latin typeface="UGent Panno Text SemiLight" panose="02000406040000040003" pitchFamily="2" charset="0"/>
                        </a:rPr>
                        <a:t> of </a:t>
                      </a:r>
                      <a:r>
                        <a:rPr lang="nl-BE" sz="2000" b="0" dirty="0" err="1">
                          <a:solidFill>
                            <a:srgbClr val="1E64C8"/>
                          </a:solidFill>
                          <a:latin typeface="UGent Panno Text" panose="02000506040000040003" pitchFamily="2" charset="0"/>
                        </a:rPr>
                        <a:t>Medicine</a:t>
                      </a:r>
                      <a:r>
                        <a:rPr lang="nl-BE" sz="2000" b="0" dirty="0">
                          <a:solidFill>
                            <a:srgbClr val="1E64C8"/>
                          </a:solidFill>
                          <a:latin typeface="UGent Panno Text" panose="02000506040000040003" pitchFamily="2" charset="0"/>
                        </a:rPr>
                        <a:t> </a:t>
                      </a:r>
                      <a:r>
                        <a:rPr lang="nl-BE" sz="2000" b="0" dirty="0" err="1">
                          <a:solidFill>
                            <a:srgbClr val="1E64C8"/>
                          </a:solidFill>
                          <a:latin typeface="UGent Panno Text" panose="02000506040000040003" pitchFamily="2" charset="0"/>
                        </a:rPr>
                        <a:t>and</a:t>
                      </a:r>
                      <a:r>
                        <a:rPr lang="nl-BE" sz="2000" b="0" dirty="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9,626</a:t>
                      </a: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Sciences	</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3,690</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a:solidFill>
                            <a:srgbClr val="1E64C8"/>
                          </a:solidFill>
                          <a:latin typeface="UGent Panno Text SemiLight" panose="02000406040000040003" pitchFamily="2" charset="0"/>
                        </a:rPr>
                        <a:t>Faculty of </a:t>
                      </a:r>
                      <a:r>
                        <a:rPr lang="nl-BE" sz="2000">
                          <a:solidFill>
                            <a:srgbClr val="1E64C8"/>
                          </a:solidFill>
                          <a:latin typeface="UGent Panno Text" panose="02000506040000040003" pitchFamily="2" charset="0"/>
                        </a:rPr>
                        <a:t>Psychology and Educational Sciences</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6,173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Political</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Social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3,331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SemiLight" panose="02000406040000040003" pitchFamily="2" charset="0"/>
                        </a:rPr>
                        <a:t>Faculty of </a:t>
                      </a:r>
                      <a:r>
                        <a:rPr lang="nl-BE" sz="2000">
                          <a:solidFill>
                            <a:srgbClr val="1E64C8"/>
                          </a:solidFill>
                          <a:latin typeface="UGent Panno Text" panose="02000506040000040003" pitchFamily="2" charset="0"/>
                        </a:rPr>
                        <a:t>Economy and Business Administration</a:t>
                      </a:r>
                      <a:endParaRPr lang="en-BE" sz="2000" dirty="0">
                        <a:solidFill>
                          <a:srgbClr val="1E64C8"/>
                        </a:solidFill>
                        <a:latin typeface="UGent Panno Text" panose="02000506040000040003" pitchFamily="2" charset="0"/>
                      </a:endParaRPr>
                    </a:p>
                  </a:txBody>
                  <a:tcPr marL="900000" marR="9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6,097</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2,921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Engineering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Architecture</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5,731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Veterinary</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Medicine</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1,947</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Arts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Philosophy</a:t>
                      </a:r>
                      <a:endParaRPr lang="en-BE" sz="2000" dirty="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4,694</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Pharmaceutical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1,363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Law</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Criminology</a:t>
                      </a:r>
                      <a:r>
                        <a:rPr lang="nl-BE" sz="2000" dirty="0">
                          <a:solidFill>
                            <a:srgbClr val="1E64C8"/>
                          </a:solidFill>
                          <a:latin typeface="UGent Panno Text" panose="02000506040000040003" pitchFamily="2" charset="0"/>
                        </a:rPr>
                        <a:t>	</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panose="02000506040000040003" pitchFamily="2" charset="0"/>
                        </a:rPr>
                        <a:t>3,969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dirty="0">
                          <a:solidFill>
                            <a:srgbClr val="1E64C8"/>
                          </a:solidFill>
                          <a:latin typeface="UGent Panno Text" panose="02000506040000040003" pitchFamily="2" charset="0"/>
                        </a:rPr>
                        <a:t>Ghent University Global Campus</a:t>
                      </a:r>
                      <a:endParaRPr lang="en-BE" sz="2000" b="0" i="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panose="02000506040000040003" pitchFamily="2" charset="0"/>
                        </a:rPr>
                        <a:t>507</a:t>
                      </a: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dirty="0"/>
              <a:t>STUDENT</a:t>
            </a:r>
            <a:r>
              <a:rPr lang="nl-BE" dirty="0"/>
              <a:t>s</a:t>
            </a:r>
            <a:endParaRPr lang="en-BE" dirty="0"/>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anchor="t">
            <a:spAutoFit/>
          </a:bodyPr>
          <a:lstStyle/>
          <a:p>
            <a:pPr>
              <a:spcBef>
                <a:spcPct val="0"/>
              </a:spcBef>
            </a:pPr>
            <a:r>
              <a:rPr lang="nl-BE" altLang="nl-BE" sz="1200" cap="all" dirty="0">
                <a:solidFill>
                  <a:schemeClr val="tx1">
                    <a:lumMod val="65000"/>
                    <a:lumOff val="35000"/>
                  </a:schemeClr>
                </a:solidFill>
                <a:latin typeface="UGent Panno Text SemiLight" panose="02000406040000040003" pitchFamily="2" charset="0"/>
              </a:rPr>
              <a:t>Data </a:t>
            </a:r>
            <a:r>
              <a:rPr lang="nl-BE" altLang="nl-BE" sz="1200" cap="all" dirty="0" err="1">
                <a:solidFill>
                  <a:schemeClr val="tx1">
                    <a:lumMod val="65000"/>
                    <a:lumOff val="35000"/>
                  </a:schemeClr>
                </a:solidFill>
                <a:latin typeface="UGent Panno Text SemiLight" panose="02000406040000040003" pitchFamily="2" charset="0"/>
              </a:rPr>
              <a:t>reference</a:t>
            </a:r>
            <a:r>
              <a:rPr lang="nl-BE" altLang="nl-BE" sz="1200" cap="all" dirty="0">
                <a:solidFill>
                  <a:schemeClr val="tx1">
                    <a:lumMod val="65000"/>
                    <a:lumOff val="35000"/>
                  </a:schemeClr>
                </a:solidFill>
                <a:latin typeface="UGent Panno Text SemiLight" panose="02000406040000040003" pitchFamily="2" charset="0"/>
              </a:rPr>
              <a:t> date: 15 </a:t>
            </a:r>
            <a:r>
              <a:rPr lang="nl-BE" altLang="nl-BE" sz="1200" cap="all" dirty="0" err="1">
                <a:solidFill>
                  <a:schemeClr val="tx1">
                    <a:lumMod val="65000"/>
                    <a:lumOff val="35000"/>
                  </a:schemeClr>
                </a:solidFill>
                <a:latin typeface="UGent Panno Text SemiLight" panose="02000406040000040003" pitchFamily="2" charset="0"/>
              </a:rPr>
              <a:t>october</a:t>
            </a:r>
            <a:r>
              <a:rPr lang="nl-BE" altLang="nl-BE" sz="1200" cap="all" dirty="0">
                <a:solidFill>
                  <a:schemeClr val="tx1">
                    <a:lumMod val="65000"/>
                    <a:lumOff val="35000"/>
                  </a:schemeClr>
                </a:solidFill>
                <a:latin typeface="UGent Panno Text SemiLight" panose="02000406040000040003" pitchFamily="2" charset="0"/>
              </a:rPr>
              <a:t> 2023</a:t>
            </a:r>
          </a:p>
          <a:p>
            <a:pPr>
              <a:spcBef>
                <a:spcPct val="0"/>
              </a:spcBef>
            </a:pPr>
            <a:r>
              <a:rPr lang="en-GB" altLang="nl-BE" sz="1000" dirty="0">
                <a:solidFill>
                  <a:schemeClr val="tx1">
                    <a:lumMod val="65000"/>
                    <a:lumOff val="35000"/>
                  </a:schemeClr>
                </a:solidFill>
                <a:latin typeface="UGent Panno Text SemiLight" panose="02000406040000040003" pitchFamily="2" charset="0"/>
                <a:cs typeface="Arial"/>
              </a:rPr>
              <a:t>Students participating in all of our study programmes, from every possible type of study programme, are included above.</a:t>
            </a:r>
          </a:p>
          <a:p>
            <a:pPr>
              <a:spcBef>
                <a:spcPct val="0"/>
              </a:spcBef>
            </a:pPr>
            <a:r>
              <a:rPr lang="en-GB" altLang="nl-BE" sz="1000" dirty="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a:normAutofit/>
          </a:bodyPr>
          <a:lstStyle/>
          <a:p>
            <a:pPr>
              <a:spcBef>
                <a:spcPct val="0"/>
              </a:spcBef>
            </a:pPr>
            <a:r>
              <a:rPr lang="en-GB" altLang="nl-BE" sz="1200" cap="all" dirty="0">
                <a:solidFill>
                  <a:schemeClr val="tx1">
                    <a:lumMod val="65000"/>
                    <a:lumOff val="35000"/>
                  </a:schemeClr>
                </a:solidFill>
                <a:latin typeface="UGent Panno Text SemiLight" panose="02000406040000040003" pitchFamily="2" charset="0"/>
              </a:rPr>
              <a:t>(reference date: 15 </a:t>
            </a:r>
            <a:r>
              <a:rPr lang="en-GB" altLang="nl-BE" sz="1200" cap="all" dirty="0" err="1">
                <a:solidFill>
                  <a:schemeClr val="tx1">
                    <a:lumMod val="65000"/>
                    <a:lumOff val="35000"/>
                  </a:schemeClr>
                </a:solidFill>
                <a:latin typeface="UGent Panno Text SemiLight" panose="02000406040000040003" pitchFamily="2" charset="0"/>
              </a:rPr>
              <a:t>october</a:t>
            </a:r>
            <a:r>
              <a:rPr lang="en-GB" altLang="nl-BE" sz="1200" cap="all" dirty="0">
                <a:solidFill>
                  <a:schemeClr val="tx1">
                    <a:lumMod val="65000"/>
                    <a:lumOff val="35000"/>
                  </a:schemeClr>
                </a:solidFill>
                <a:latin typeface="UGent Panno Text SemiLight" panose="02000406040000040003" pitchFamily="2" charset="0"/>
              </a:rPr>
              <a:t> 2023)</a:t>
            </a:r>
          </a:p>
          <a:p>
            <a:pPr>
              <a:spcBef>
                <a:spcPct val="0"/>
              </a:spcBef>
            </a:pPr>
            <a:r>
              <a:rPr lang="en-US" altLang="nl-BE" sz="1000" dirty="0">
                <a:solidFill>
                  <a:schemeClr val="tx1">
                    <a:lumMod val="65000"/>
                    <a:lumOff val="35000"/>
                  </a:schemeClr>
                </a:solidFill>
              </a:rPr>
              <a:t>The total amount of students per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 is higher than the total amount of students enrolled </a:t>
            </a:r>
          </a:p>
          <a:p>
            <a:pPr>
              <a:spcBef>
                <a:spcPct val="0"/>
              </a:spcBef>
            </a:pPr>
            <a:r>
              <a:rPr lang="en-US" altLang="nl-BE" sz="1000" dirty="0">
                <a:solidFill>
                  <a:schemeClr val="tx1">
                    <a:lumMod val="65000"/>
                    <a:lumOff val="35000"/>
                  </a:schemeClr>
                </a:solidFill>
              </a:rPr>
              <a:t>at Ghent University since there are students enrolled in multiple study </a:t>
            </a:r>
            <a:r>
              <a:rPr lang="en-US" altLang="nl-BE" sz="1000" dirty="0" err="1">
                <a:solidFill>
                  <a:schemeClr val="tx1">
                    <a:lumMod val="65000"/>
                    <a:lumOff val="35000"/>
                  </a:schemeClr>
                </a:solidFill>
              </a:rPr>
              <a:t>programmes</a:t>
            </a:r>
            <a:r>
              <a:rPr lang="en-US" altLang="nl-BE" sz="1000" dirty="0">
                <a:solidFill>
                  <a:schemeClr val="tx1">
                    <a:lumMod val="65000"/>
                    <a:lumOff val="35000"/>
                  </a:schemeClr>
                </a:solidFill>
              </a:rPr>
              <a:t> and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types. </a:t>
            </a:r>
          </a:p>
          <a:p>
            <a:pPr>
              <a:spcBef>
                <a:spcPct val="0"/>
              </a:spcBef>
            </a:pPr>
            <a:r>
              <a:rPr lang="en-US" altLang="nl-BE" sz="1000" dirty="0">
                <a:solidFill>
                  <a:schemeClr val="tx1">
                    <a:lumMod val="65000"/>
                    <a:lumOff val="35000"/>
                  </a:schemeClr>
                </a:solidFill>
              </a:rPr>
              <a:t>Reference date: the number of students and the number of doctoral students in particular increases during the academic year.</a:t>
            </a:r>
            <a:endParaRPr lang="nl-BE" sz="1000" dirty="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STUDENT</a:t>
            </a:r>
            <a:r>
              <a:rPr lang="nl-BE" dirty="0"/>
              <a:t>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27414227"/>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panose="02000506040000040003" pitchFamily="2" charset="0"/>
                        </a:rPr>
                        <a:t>49,407</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24,386</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15,985</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2,073</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Doctorate</a:t>
                      </a:r>
                      <a:endParaRPr lang="en-BE" sz="2000" dirty="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4,679</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BD28E-26F8-4CDF-AB44-35425978DE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099c4-eb67-4ddd-bad8-86bb313cb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CEA74E-A28A-4F7B-B559-74CA07D9BECD}">
  <ds:schemaRefs>
    <ds:schemaRef ds:uri="http://purl.org/dc/terms/"/>
    <ds:schemaRef ds:uri="http://purl.org/dc/elements/1.1/"/>
    <ds:schemaRef ds:uri="http://schemas.microsoft.com/office/2006/documentManagement/types"/>
    <ds:schemaRef ds:uri="http://schemas.microsoft.com/office/infopath/2007/PartnerControls"/>
    <ds:schemaRef ds:uri="a68099c4-eb67-4ddd-bad8-86bb313cb615"/>
    <ds:schemaRef ds:uri="http://purl.org/dc/dcmitype/"/>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D5D742B-5479-4303-83D9-00AB858EB2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3525</TotalTime>
  <Words>3145</Words>
  <Application>Microsoft Office PowerPoint</Application>
  <PresentationFormat>Breedbeeld</PresentationFormat>
  <Paragraphs>416</Paragraphs>
  <Slides>54</Slides>
  <Notes>26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BELGIUM</vt:lpstr>
      <vt:lpstr>RANKINGS</vt:lpstr>
      <vt:lpstr>PowerPoint-presentatie</vt:lpstr>
      <vt:lpstr>Six strategic education objectives</vt:lpstr>
      <vt:lpstr>programmes</vt:lpstr>
      <vt:lpstr>STUDENTs</vt:lpstr>
      <vt:lpstr>STUDENTs</vt:lpstr>
      <vt:lpstr>PowerPoint-presentatie</vt:lpstr>
      <vt:lpstr>researchers</vt:lpstr>
      <vt:lpstr>DOCTORAL SCHOOLS</vt:lpstr>
      <vt:lpstr>INPUT</vt:lpstr>
      <vt:lpstr>OUTPUT</vt:lpstr>
      <vt:lpstr>TECHTRANSFER</vt:lpstr>
      <vt:lpstr>ERC GRANTS</vt:lpstr>
      <vt:lpstr>PowerPoint-presentatie</vt:lpstr>
      <vt:lpstr>200 years ghent university</vt:lpstr>
      <vt:lpstr>200 years ghent university (2017)</vt:lpstr>
      <vt:lpstr>ALUMNI and NOBEL PRIze winners</vt:lpstr>
      <vt:lpstr>Ghent university ALUMNI</vt:lpstr>
      <vt:lpstr>PowerPoint-presentatie</vt:lpstr>
      <vt:lpstr>PowerPoint-presentatie</vt:lpstr>
      <vt:lpstr>PowerPoint-presentatie</vt:lpstr>
      <vt:lpstr>PowerPoint-presentatie</vt:lpstr>
      <vt:lpstr>19 CAMPUSes IN the ghent region</vt:lpstr>
      <vt:lpstr>famous MONUMENTs</vt:lpstr>
      <vt:lpstr>Hospitals</vt:lpstr>
      <vt:lpstr>Science park</vt:lpstr>
      <vt:lpstr>GUM  -   GHENT UNIVERSITY museum</vt:lpstr>
      <vt:lpstr>PowerPoint-presentatie</vt:lpstr>
      <vt:lpstr>CAMPUS KORTRIJK</vt:lpstr>
      <vt:lpstr>KORTRIJK</vt:lpstr>
      <vt:lpstr>CAMPUS BRUGEs</vt:lpstr>
      <vt:lpstr>Ostend science park</vt:lpstr>
      <vt:lpstr>PowerPoint-presentatie</vt:lpstr>
      <vt:lpstr>GHENT UNIVERSITY  GLOBAL CAMPUS</vt:lpstr>
      <vt:lpstr>PowerPoint-presentatie</vt:lpstr>
      <vt:lpstr>Rector</vt:lpstr>
      <vt:lpstr>ORGANIsation</vt:lpstr>
      <vt:lpstr>11 faculties</vt:lpstr>
      <vt:lpstr>PowerPoint-presentatie</vt:lpstr>
      <vt:lpstr>PowerPoint-presentatie</vt:lpstr>
      <vt:lpstr>PERSONnel</vt:lpstr>
      <vt:lpstr>PowerPoint-presentatie</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46</cp:revision>
  <dcterms:created xsi:type="dcterms:W3CDTF">2023-05-26T07:32:12Z</dcterms:created>
  <dcterms:modified xsi:type="dcterms:W3CDTF">2024-02-06T13:40:36Z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