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460" r:id="rId6"/>
    <p:sldId id="258" r:id="rId7"/>
    <p:sldId id="270" r:id="rId8"/>
    <p:sldId id="259" r:id="rId9"/>
    <p:sldId id="272" r:id="rId10"/>
    <p:sldId id="461" r:id="rId11"/>
    <p:sldId id="462" r:id="rId12"/>
    <p:sldId id="274" r:id="rId13"/>
    <p:sldId id="275" r:id="rId14"/>
    <p:sldId id="425" r:id="rId15"/>
    <p:sldId id="276" r:id="rId16"/>
    <p:sldId id="426" r:id="rId17"/>
    <p:sldId id="423" r:id="rId18"/>
    <p:sldId id="467" r:id="rId19"/>
    <p:sldId id="424" r:id="rId20"/>
    <p:sldId id="396" r:id="rId21"/>
    <p:sldId id="420" r:id="rId22"/>
    <p:sldId id="413" r:id="rId23"/>
    <p:sldId id="421" r:id="rId24"/>
    <p:sldId id="427" r:id="rId25"/>
    <p:sldId id="429" r:id="rId26"/>
    <p:sldId id="428" r:id="rId27"/>
    <p:sldId id="452" r:id="rId28"/>
    <p:sldId id="383" r:id="rId29"/>
    <p:sldId id="431" r:id="rId30"/>
    <p:sldId id="432"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3"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1E64C8"/>
    <a:srgbClr val="C8D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D35671-73C0-7E60-0387-BC75B8F8A135}" v="48" dt="2024-11-04T13:04:38.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07/01/2025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dirty="0">
                <a:solidFill>
                  <a:schemeClr val="tx1"/>
                </a:solidFill>
                <a:effectLst/>
                <a:latin typeface="+mn-lt"/>
                <a:ea typeface="+mn-ea"/>
                <a:cs typeface="+mn-cs"/>
              </a:rPr>
              <a:t>De UGent is een van de grootste universiteiten in België, opgericht in 1817, met </a:t>
            </a:r>
            <a:r>
              <a:rPr lang="nl-BE" sz="1200" b="0" i="0" kern="1200" dirty="0">
                <a:solidFill>
                  <a:srgbClr val="FF0000"/>
                </a:solidFill>
                <a:effectLst/>
                <a:latin typeface="+mn-lt"/>
                <a:ea typeface="+mn-ea"/>
                <a:cs typeface="+mn-cs"/>
              </a:rPr>
              <a:t>50.000 studenten </a:t>
            </a:r>
            <a:r>
              <a:rPr lang="nl-BE" sz="1200" b="0" i="0" kern="1200" dirty="0">
                <a:solidFill>
                  <a:schemeClr val="tx1"/>
                </a:solidFill>
                <a:effectLst/>
                <a:latin typeface="+mn-lt"/>
                <a:ea typeface="+mn-ea"/>
                <a:cs typeface="+mn-cs"/>
              </a:rPr>
              <a:t>en 15.500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Ghent University Global Campus is de eerste Europese universiteit in </a:t>
            </a:r>
            <a:r>
              <a:rPr lang="nl-BE" sz="1200" b="0" i="0" kern="1200" dirty="0" err="1">
                <a:solidFill>
                  <a:schemeClr val="tx1"/>
                </a:solidFill>
                <a:effectLst/>
                <a:latin typeface="+mn-lt"/>
                <a:ea typeface="+mn-ea"/>
                <a:cs typeface="+mn-cs"/>
              </a:rPr>
              <a:t>Songdo</a:t>
            </a:r>
            <a:r>
              <a:rPr lang="nl-BE" sz="1200" b="0" i="0" kern="1200" dirty="0">
                <a:solidFill>
                  <a:schemeClr val="tx1"/>
                </a:solidFill>
                <a:effectLst/>
                <a:latin typeface="+mn-lt"/>
                <a:ea typeface="+mn-ea"/>
                <a:cs typeface="+mn-cs"/>
              </a:rPr>
              <a:t>, Zuid-Korea. </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www.ugent.be </a:t>
            </a:r>
          </a:p>
          <a:p>
            <a:r>
              <a:rPr lang="nl-BE" sz="1200" b="0" i="0" kern="1200" dirty="0">
                <a:solidFill>
                  <a:schemeClr val="tx1"/>
                </a:solidFill>
                <a:effectLst/>
                <a:latin typeface="+mn-lt"/>
                <a:ea typeface="+mn-ea"/>
                <a:cs typeface="+mn-cs"/>
              </a:rPr>
              <a:t>#ugent</a:t>
            </a:r>
          </a:p>
          <a:p>
            <a:endParaRPr lang="en-BE" dirty="0"/>
          </a:p>
        </p:txBody>
      </p:sp>
      <p:sp>
        <p:nvSpPr>
          <p:cNvPr id="4" name="Slide Number Placeholder 3"/>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65258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Universiteit Gent</a:t>
            </a:r>
            <a:r>
              <a:rPr lang="nl-BE" baseline="0"/>
              <a:t> is verspreid over campussen in en rond de stad Gent: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In 2020 opende het GUM - Gents Universiteitsmuseum - zijn deuren midden in de Gentse Plantentuin, om de hoek van MSK Gent en S.M.A.K. Dit wetenschapsmuseum is een 'Forum voor wetenschap, twijfel en kunst'.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Afdeling UGent van de Verenigde Naties,</a:t>
            </a:r>
            <a:r>
              <a:rPr lang="nl-BE" baseline="0"/>
              <a:t> in samenwerking met VUB. </a:t>
            </a:r>
            <a:r>
              <a:rPr lang="nl-BE"/>
              <a:t>Economen, politicologen en juristen doen er onderzoek naar regionale integratieprocessen en de rol van regionalisering in de geglobaliseerde wereld.</a:t>
            </a:r>
            <a:r>
              <a:rPr lang="nl-BE" baseline="0"/>
              <a:t> </a:t>
            </a:r>
            <a:r>
              <a:rPr lang="nl-BE"/>
              <a:t>UNU-CRIS fungeert ook als denktank voor verschillende overheden.</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Rik Van de</a:t>
            </a:r>
            <a:r>
              <a:rPr lang="en-US" altLang="nl-BE" baseline="0">
                <a:latin typeface="Arial" panose="020B0604020202020204" pitchFamily="34" charset="0"/>
              </a:rPr>
              <a:t> Walle is </a:t>
            </a:r>
            <a:r>
              <a:rPr lang="en-US" altLang="nl-BE">
                <a:latin typeface="Arial" panose="020B0604020202020204" pitchFamily="34" charset="0"/>
              </a:rPr>
              <a:t>de 83e rector van</a:t>
            </a:r>
            <a:r>
              <a:rPr lang="en-US" altLang="nl-BE" baseline="0">
                <a:latin typeface="Arial" panose="020B0604020202020204" pitchFamily="34" charset="0"/>
              </a:rPr>
              <a:t> de </a:t>
            </a:r>
            <a:r>
              <a:rPr lang="en-US" altLang="nl-BE" baseline="0" err="1">
                <a:latin typeface="Arial" panose="020B0604020202020204" pitchFamily="34" charset="0"/>
              </a:rPr>
              <a:t>Universiteit</a:t>
            </a:r>
            <a:r>
              <a:rPr lang="en-US" altLang="nl-BE" baseline="0">
                <a:latin typeface="Arial" panose="020B0604020202020204" pitchFamily="34" charset="0"/>
              </a:rPr>
              <a:t> Gent</a:t>
            </a:r>
            <a:r>
              <a:rPr lang="en-US" altLang="nl-BE">
                <a:latin typeface="Arial" panose="020B0604020202020204" pitchFamily="34" charset="0"/>
              </a:rPr>
              <a:t>. </a:t>
            </a:r>
            <a:r>
              <a:rPr lang="en-US" altLang="nl-BE" err="1">
                <a:latin typeface="Arial" panose="020B0604020202020204" pitchFamily="34" charset="0"/>
              </a:rPr>
              <a:t>Hij</a:t>
            </a:r>
            <a:r>
              <a:rPr lang="en-US" altLang="nl-BE">
                <a:latin typeface="Arial" panose="020B0604020202020204" pitchFamily="34" charset="0"/>
              </a:rPr>
              <a:t> </a:t>
            </a:r>
            <a:r>
              <a:rPr lang="en-US" altLang="nl-BE" err="1">
                <a:latin typeface="Arial" panose="020B0604020202020204" pitchFamily="34" charset="0"/>
              </a:rPr>
              <a:t>werd</a:t>
            </a:r>
            <a:r>
              <a:rPr lang="en-US" altLang="nl-BE">
                <a:latin typeface="Arial" panose="020B0604020202020204" pitchFamily="34" charset="0"/>
              </a:rPr>
              <a:t> </a:t>
            </a:r>
            <a:r>
              <a:rPr lang="en-US" altLang="nl-BE" err="1">
                <a:latin typeface="Arial" panose="020B0604020202020204" pitchFamily="34" charset="0"/>
              </a:rPr>
              <a:t>aangesteld</a:t>
            </a:r>
            <a:r>
              <a:rPr lang="en-US" altLang="nl-BE">
                <a:latin typeface="Arial" panose="020B0604020202020204" pitchFamily="34" charset="0"/>
              </a:rPr>
              <a:t> </a:t>
            </a:r>
            <a:r>
              <a:rPr lang="en-US" altLang="nl-BE" err="1">
                <a:latin typeface="Arial" panose="020B0604020202020204" pitchFamily="34" charset="0"/>
              </a:rPr>
              <a:t>aan</a:t>
            </a:r>
            <a:r>
              <a:rPr lang="en-US" altLang="nl-BE">
                <a:latin typeface="Arial" panose="020B0604020202020204" pitchFamily="34" charset="0"/>
              </a:rPr>
              <a:t> het begin</a:t>
            </a:r>
            <a:r>
              <a:rPr lang="en-US" altLang="nl-BE" baseline="0">
                <a:latin typeface="Arial" panose="020B0604020202020204" pitchFamily="34" charset="0"/>
              </a:rPr>
              <a:t> van het </a:t>
            </a:r>
            <a:r>
              <a:rPr lang="en-US" altLang="nl-BE" baseline="0" err="1">
                <a:latin typeface="Arial" panose="020B0604020202020204" pitchFamily="34" charset="0"/>
              </a:rPr>
              <a:t>academiejaar</a:t>
            </a:r>
            <a:r>
              <a:rPr lang="en-US" altLang="nl-BE" baseline="0">
                <a:latin typeface="Arial" panose="020B0604020202020204" pitchFamily="34" charset="0"/>
              </a:rPr>
              <a:t> 2017-2018.</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Universiteit Gent</a:t>
            </a:r>
            <a:r>
              <a:rPr lang="nl-NL" baseline="0"/>
              <a:t> heeft 11 faculteiten, verspreid over verschillende gebouwen en campussen in en rond de stad Gent.</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46</a:t>
            </a:fld>
            <a:endParaRPr lang="en-GB"/>
          </a:p>
        </p:txBody>
      </p:sp>
    </p:spTree>
    <p:extLst>
      <p:ext uri="{BB962C8B-B14F-4D97-AF65-F5344CB8AC3E}">
        <p14:creationId xmlns:p14="http://schemas.microsoft.com/office/powerpoint/2010/main" val="155349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Gent</a:t>
            </a:r>
            <a:r>
              <a:rPr lang="nl-NL" baseline="0"/>
              <a:t> ligt in Vlaanderen, België, dichtbij grote Europese steden zoals Brussel, Parijs en Amsterdam.</a:t>
            </a:r>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nl-NL" b="1">
                <a:latin typeface="Arial" pitchFamily="34" charset="0"/>
              </a:rPr>
              <a:t>Onderwijs:</a:t>
            </a:r>
            <a:endParaRPr lang="nl-NL">
              <a:latin typeface="Arial" pitchFamily="34" charset="0"/>
            </a:endParaRPr>
          </a:p>
          <a:p>
            <a:pPr marL="0" indent="0">
              <a:buFont typeface="Arial" pitchFamily="34" charset="0"/>
              <a:buNone/>
              <a:defRPr/>
            </a:pPr>
            <a:r>
              <a:rPr lang="nl-NL">
                <a:latin typeface="Frutiger LT Std 47 Light Cn"/>
              </a:rPr>
              <a:t>7 International Course </a:t>
            </a:r>
            <a:r>
              <a:rPr lang="nl-NL" err="1">
                <a:latin typeface="Frutiger LT Std 47 Light Cn"/>
              </a:rPr>
              <a:t>Programmes</a:t>
            </a:r>
            <a:r>
              <a:rPr lang="nl-NL">
                <a:latin typeface="Frutiger LT Std 47 Light Cn"/>
              </a:rPr>
              <a:t>: Engelstalige opleidingen georganiseerd binnen het kader van ontwikkelingssamenwerking</a:t>
            </a:r>
          </a:p>
          <a:p>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platformen bevorderen</a:t>
            </a:r>
            <a:r>
              <a:rPr lang="nl-NL" baseline="0"/>
              <a:t> de samenwerking tussen het personeel van Universiteit Gent en internationale regio’s.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a:solidFill>
                  <a:schemeClr val="tx1"/>
                </a:solidFill>
                <a:effectLst/>
                <a:latin typeface="+mn-lt"/>
                <a:ea typeface="+mn-ea"/>
                <a:cs typeface="+mn-cs"/>
              </a:rPr>
              <a:t>De </a:t>
            </a:r>
            <a:r>
              <a:rPr lang="nl-BE" sz="1200" b="0" i="0" kern="1200" err="1">
                <a:solidFill>
                  <a:schemeClr val="tx1"/>
                </a:solidFill>
                <a:effectLst/>
                <a:latin typeface="+mn-lt"/>
                <a:ea typeface="+mn-ea"/>
                <a:cs typeface="+mn-cs"/>
              </a:rPr>
              <a:t>multiperspectivistische</a:t>
            </a:r>
            <a:r>
              <a:rPr lang="nl-BE" sz="1200" b="0" i="0" kern="1200">
                <a:solidFill>
                  <a:schemeClr val="tx1"/>
                </a:solidFill>
                <a:effectLst/>
                <a:latin typeface="+mn-lt"/>
                <a:ea typeface="+mn-ea"/>
                <a:cs typeface="+mn-cs"/>
              </a:rPr>
              <a:t> onderwijsvisie operationaliseert de UGent aan de hand van zes strategische onderwijsdoelstellingen. Die tekenen de krijtlijnen uit van kwaliteitsvol onderwijs binnen de instelling.</a:t>
            </a:r>
          </a:p>
          <a:p>
            <a:endParaRPr lang="nl-BE"/>
          </a:p>
          <a:p>
            <a:r>
              <a:rPr lang="nl-BE"/>
              <a:t>Meer info: https://www.ugent.be/nl/univgent/missie/onderwijsbeleid/onderwijsvisie.htm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Onderzoek</a:t>
            </a:r>
            <a:r>
              <a:rPr lang="nl-NL" baseline="0"/>
              <a:t> in c</a:t>
            </a:r>
            <a:r>
              <a:rPr lang="nl-NL"/>
              <a:t>ijfers: </a:t>
            </a:r>
          </a:p>
          <a:p>
            <a:r>
              <a:rPr lang="nl-NL" u="sng"/>
              <a:t>https://www.ugent.be/nl/univgent/organisatie/feiten/onderzoek-cijfers.htm</a:t>
            </a:r>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a:latin typeface="Arial" panose="020B0604020202020204" pitchFamily="34" charset="0"/>
              </a:rPr>
              <a:t>9 Oktober 1817 – </a:t>
            </a:r>
            <a:r>
              <a:rPr lang="nl-BE" altLang="nl-BE" sz="1200">
                <a:latin typeface="Arial" panose="020B0604020202020204" pitchFamily="34" charset="0"/>
              </a:rPr>
              <a:t>De Rijksuniversiteit Gent wordt plechtig geopend onder het bewind van de Nederlandse koning Willem I. De arts Jean-Charles Van Rotterdam is de eerste rector. Latijn wordt de voertaal. Op 3 november 1817 starten de colleges, met 4 faculteiten (Letteren, Rechten, Geneeskunde en Wetenschappen), 16 professoren en 190 studenten.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1830 – </a:t>
            </a:r>
            <a:r>
              <a:rPr lang="nl-BE" altLang="nl-BE" sz="1200">
                <a:latin typeface="Arial" panose="020B0604020202020204" pitchFamily="34" charset="0"/>
              </a:rPr>
              <a:t>Na de Belgische revolutie en onafhankelijkheid ondergaat de jonge Gentse universiteit belangrijke veranderingen. Ze krijgt een nieuwe broodheer en de voertaal wordt Frans. Ook de onderwijsbevoegdheden verschuiven grondig.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1876 – 1890 - </a:t>
            </a:r>
            <a:r>
              <a:rPr lang="nl-BE" altLang="nl-BE" sz="1200">
                <a:latin typeface="Arial" panose="020B0604020202020204" pitchFamily="34" charset="0"/>
              </a:rPr>
              <a:t>De wet op het hoger onderwijs bepaalt dat universiteiten zelf academische graden mogen toekennen en examens organiseren. Naast onderwijs moeten ze zich ook toeleggen op wetenschappelijk onderzoek. De onderwijswetten zijn een belangrijke stimulans voor onderwijs en onderzoek aan de Gentse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1930 – </a:t>
            </a:r>
            <a:r>
              <a:rPr lang="nl-BE" altLang="nl-BE" sz="1200">
                <a:latin typeface="Arial" panose="020B0604020202020204" pitchFamily="34" charset="0"/>
              </a:rPr>
              <a:t>De voertaal aan de Gentse universiteit wordt Nederlands, een primeur voor België. August </a:t>
            </a:r>
            <a:r>
              <a:rPr lang="nl-BE" altLang="nl-BE" sz="1200" err="1">
                <a:latin typeface="Arial" panose="020B0604020202020204" pitchFamily="34" charset="0"/>
              </a:rPr>
              <a:t>Vermeylen</a:t>
            </a:r>
            <a:r>
              <a:rPr lang="nl-BE" altLang="nl-BE" sz="1200">
                <a:latin typeface="Arial" panose="020B0604020202020204" pitchFamily="34" charset="0"/>
              </a:rPr>
              <a:t> is de eerste rector van de vernederlandste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1991 – </a:t>
            </a:r>
            <a:r>
              <a:rPr lang="nl-BE" altLang="nl-BE" sz="1200">
                <a:latin typeface="Arial" panose="020B0604020202020204" pitchFamily="34" charset="0"/>
              </a:rPr>
              <a:t>De Rijksuniversiteit Gent wordt Universiteit Gent en krijgt een grote autonomie. Meer dan 130 vakgroepen, verdeeld over 11 faculteiten, bieden in vrijwel elke wetenschappelijke discipline hoogstaande en door onderzoek ondersteunde opleidingen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2003 – </a:t>
            </a:r>
            <a:r>
              <a:rPr lang="nl-BE" altLang="nl-BE" sz="1200">
                <a:latin typeface="Arial" panose="020B0604020202020204" pitchFamily="34" charset="0"/>
              </a:rPr>
              <a:t>Vier onderwijsinstellingen (Universiteit Gent, Hogeschool Gent, </a:t>
            </a:r>
            <a:r>
              <a:rPr lang="nl-BE" altLang="nl-BE" sz="1200" err="1">
                <a:latin typeface="Arial" panose="020B0604020202020204" pitchFamily="34" charset="0"/>
              </a:rPr>
              <a:t>Arteveldehogeschool</a:t>
            </a:r>
            <a:r>
              <a:rPr lang="nl-BE" altLang="nl-BE" sz="1200">
                <a:latin typeface="Arial" panose="020B0604020202020204" pitchFamily="34" charset="0"/>
              </a:rPr>
              <a:t> en Hogeschool West-Vlaanderen) verenigen zich in de Associatie Universiteit Gent. Op internationaal vlak profileert de associatie zich als een dynamisch en op topkwaliteit gericht netwerk van 56.500 studenten en 12.000 personeelsleden. De </a:t>
            </a:r>
            <a:r>
              <a:rPr lang="nl-BE" altLang="nl-BE" sz="1200" err="1">
                <a:latin typeface="Arial" panose="020B0604020202020204" pitchFamily="34" charset="0"/>
              </a:rPr>
              <a:t>UGent</a:t>
            </a:r>
            <a:r>
              <a:rPr lang="nl-BE" altLang="nl-BE" sz="1200">
                <a:latin typeface="Arial" panose="020B0604020202020204" pitchFamily="34" charset="0"/>
              </a:rPr>
              <a:t> opent haar eerste campus buiten Gent: in Kortrijk biedt de universiteit  academische bachelor- en masteropleidingen in de industriële wetenschappen (industrieel ingenieur)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2014 – </a:t>
            </a:r>
            <a:r>
              <a:rPr lang="nl-BE" altLang="nl-BE" sz="1200">
                <a:latin typeface="Arial" panose="020B0604020202020204" pitchFamily="34" charset="0"/>
              </a:rPr>
              <a:t>De </a:t>
            </a:r>
            <a:r>
              <a:rPr lang="nl-BE" altLang="nl-BE" sz="1200" err="1">
                <a:latin typeface="Arial" panose="020B0604020202020204" pitchFamily="34" charset="0"/>
              </a:rPr>
              <a:t>UGent</a:t>
            </a:r>
            <a:r>
              <a:rPr lang="nl-BE" altLang="nl-BE" sz="1200">
                <a:latin typeface="Arial" panose="020B0604020202020204" pitchFamily="34" charset="0"/>
              </a:rPr>
              <a:t> opent haar eerste campus in </a:t>
            </a:r>
            <a:r>
              <a:rPr lang="nl-BE" altLang="nl-BE" sz="1200" err="1">
                <a:latin typeface="Arial" panose="020B0604020202020204" pitchFamily="34" charset="0"/>
              </a:rPr>
              <a:t>Songdo</a:t>
            </a:r>
            <a:r>
              <a:rPr lang="nl-BE" altLang="nl-BE" sz="1200">
                <a:latin typeface="Arial" panose="020B0604020202020204" pitchFamily="34" charset="0"/>
              </a:rPr>
              <a:t>, Zuid-Korea. Daar biedt ze 3 bacheloropleidingen aan:</a:t>
            </a:r>
            <a:r>
              <a:rPr lang="en-US" altLang="nl-BE" sz="1200">
                <a:latin typeface="Arial" panose="020B0604020202020204" pitchFamily="34" charset="0"/>
              </a:rPr>
              <a:t> Molecular Biotechnology, Environmental Technology, and Food Technology. </a:t>
            </a:r>
            <a:r>
              <a:rPr lang="nl-BE" altLang="nl-BE" sz="1200">
                <a:latin typeface="Arial" panose="020B0604020202020204" pitchFamily="34" charset="0"/>
              </a:rPr>
              <a:t>Ze worden verzorgd door een permanente staf die wordt aangevuld met een '</a:t>
            </a:r>
            <a:r>
              <a:rPr lang="nl-BE" altLang="nl-BE" sz="1200" err="1">
                <a:latin typeface="Arial" panose="020B0604020202020204" pitchFamily="34" charset="0"/>
              </a:rPr>
              <a:t>flying</a:t>
            </a:r>
            <a:r>
              <a:rPr lang="nl-BE" altLang="nl-BE" sz="1200">
                <a:latin typeface="Arial" panose="020B0604020202020204" pitchFamily="34" charset="0"/>
              </a:rPr>
              <a:t> </a:t>
            </a:r>
            <a:r>
              <a:rPr lang="nl-BE" altLang="nl-BE" sz="1200" err="1">
                <a:latin typeface="Arial" panose="020B0604020202020204" pitchFamily="34" charset="0"/>
              </a:rPr>
              <a:t>faculty</a:t>
            </a:r>
            <a:r>
              <a:rPr lang="nl-BE" altLang="nl-BE" sz="1200">
                <a:latin typeface="Arial" panose="020B0604020202020204" pitchFamily="34" charset="0"/>
              </a:rPr>
              <a:t>' van UGent-docenten die zullen overvliegen om er vier weken durende modules te doceren.</a:t>
            </a:r>
            <a:endParaRPr lang="en-US" altLang="nl-BE" sz="1200">
              <a:solidFill>
                <a:srgbClr val="FF0000"/>
              </a:solidFill>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viert de Universiteit Gent feestelijk haar 200e verjaardag.</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7/01/2025</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07/01/2025</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5.emf"/><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7.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hyperlink" Target="https://www.google.be/maps/place/Ghent+University+-+Aula/@51.0522142,3.7235646,2a,75y,160.33h,106.46t/data=!3m7!1e1!3m5!1sgKXEc0_Xm_AAAAQ6BUn3bA!2e0!6s/geo0.ggpht.com/cbk"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1.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hyperlink" Target="https://youtu.be/of4UTu7VI_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91.pn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5" Type="http://schemas.openxmlformats.org/officeDocument/2006/relationships/image" Target="../media/image98.jpeg"/><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01.jpe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 Id="rId9" Type="http://schemas.openxmlformats.org/officeDocument/2006/relationships/image" Target="../media/image122.png"/></Relationships>
</file>

<file path=ppt/slides/_rels/slide4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15.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130.png"/></Relationships>
</file>

<file path=ppt/slides/_rels/slide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37.sv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5.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5.xml"/><Relationship Id="rId16" Type="http://schemas.openxmlformats.org/officeDocument/2006/relationships/image" Target="../media/image151.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49.jpeg"/><Relationship Id="rId5" Type="http://schemas.openxmlformats.org/officeDocument/2006/relationships/hyperlink" Target="https://www.instagram.com/ugent" TargetMode="External"/><Relationship Id="rId15" Type="http://schemas.openxmlformats.org/officeDocument/2006/relationships/hyperlink" Target="https://www.ugent.be/durfdenken" TargetMode="External"/><Relationship Id="rId10" Type="http://schemas.openxmlformats.org/officeDocument/2006/relationships/image" Target="../media/image148.png"/><Relationship Id="rId4" Type="http://schemas.openxmlformats.org/officeDocument/2006/relationships/image" Target="../media/image4.png"/><Relationship Id="rId9" Type="http://schemas.openxmlformats.org/officeDocument/2006/relationships/hyperlink" Target="https://www.youtube.com/ugent" TargetMode="External"/><Relationship Id="rId14"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3331779"/>
            <a:ext cx="4467773" cy="2300435"/>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BE" sz="6600">
                <a:solidFill>
                  <a:schemeClr val="bg1"/>
                </a:solidFill>
                <a:latin typeface="UGent Panno Text Medium" panose="02000506040000040003" pitchFamily="2" charset="0"/>
              </a:rPr>
              <a:t>DIT IS UGENT</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722651"/>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universiteit</a:t>
            </a: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727035"/>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Sinds</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749829"/>
            <a:ext cx="1128848" cy="573234"/>
          </a:xfrm>
          <a:prstGeom prst="rect">
            <a:avLst/>
          </a:prstGeom>
          <a:noFill/>
        </p:spPr>
        <p:txBody>
          <a:bodyPr wrap="square" rtlCol="0">
            <a:spAutoFit/>
          </a:bodyPr>
          <a:lstStyle/>
          <a:p>
            <a:pPr>
              <a:lnSpc>
                <a:spcPts val="1760"/>
              </a:lnSpc>
            </a:pPr>
            <a:r>
              <a:rPr lang="en-BE" sz="2000">
                <a:solidFill>
                  <a:schemeClr val="bg1"/>
                </a:solidFill>
                <a:latin typeface="UGent Panno Text Medium" panose="02000506040000040003" pitchFamily="2" charset="0"/>
              </a:rPr>
              <a:t>DURF</a:t>
            </a:r>
            <a:br>
              <a:rPr lang="en-BE" sz="2000">
                <a:solidFill>
                  <a:schemeClr val="bg1"/>
                </a:solidFill>
                <a:latin typeface="UGent Panno Text Medium" panose="02000506040000040003" pitchFamily="2" charset="0"/>
              </a:rPr>
            </a:br>
            <a:r>
              <a:rPr lang="en-BE" sz="2000">
                <a:solidFill>
                  <a:schemeClr val="bg1"/>
                </a:solidFill>
                <a:latin typeface="UGent Panno Text Medium" panose="02000506040000040003" pitchFamily="2" charset="0"/>
              </a:rPr>
              <a:t>DENKEN</a:t>
            </a: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797425"/>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ONDERZOEKERS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308412667"/>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000" b="0" i="0">
                          <a:solidFill>
                            <a:schemeClr val="bg1"/>
                          </a:solidFill>
                          <a:latin typeface="UGent Panno Text Medium" panose="02000506040000040003" pitchFamily="2" charset="0"/>
                        </a:rPr>
                        <a:t>VTE onderzoekers</a:t>
                      </a:r>
                      <a:endParaRPr lang="en-BE" sz="2000" b="0" i="0">
                        <a:latin typeface="UGent Panno Text Medium" panose="02000506040000040003" pitchFamily="2" charset="0"/>
                      </a:endParaRPr>
                    </a:p>
                  </a:txBody>
                  <a:tcPr marL="324000" anchor="ctr">
                    <a:solidFill>
                      <a:srgbClr val="1E64C8"/>
                    </a:solidFill>
                  </a:tcPr>
                </a:tc>
                <a:tc>
                  <a:txBody>
                    <a:bodyPr/>
                    <a:lstStyle/>
                    <a:p>
                      <a:pPr lvl="0" algn="r">
                        <a:buNone/>
                      </a:pPr>
                      <a:r>
                        <a:rPr lang="nl-BE" sz="2000" b="0" i="0" dirty="0">
                          <a:solidFill>
                            <a:srgbClr val="FFFFFF"/>
                          </a:solidFill>
                          <a:latin typeface="UGent Panno Text Medium"/>
                        </a:rPr>
                        <a:t>8.221</a:t>
                      </a:r>
                      <a:endParaRPr lang="nl-NL"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Professoren (ZAP)</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1.153</a:t>
                      </a:r>
                      <a:endParaRPr lang="nl-NL"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Postdocs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1.564</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Predoc</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5.503</a:t>
                      </a: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4157330" y="3535427"/>
            <a:ext cx="1534432" cy="345459"/>
          </a:xfrm>
        </p:spPr>
        <p:txBody>
          <a:bodyPr vert="horz" lIns="91440" tIns="45720" rIns="91440" bIns="45720" rtlCol="0" anchor="t">
            <a:normAutofit/>
          </a:bodyPr>
          <a:lstStyle/>
          <a:p>
            <a:pPr marL="9525" algn="r">
              <a:buClr>
                <a:srgbClr val="1E64C8"/>
              </a:buClr>
            </a:pPr>
            <a:r>
              <a:rPr lang="nl-BE" sz="1200">
                <a:latin typeface="UGent Panno Text SemiLight"/>
              </a:rPr>
              <a:t>(cijfers oktober 2024)</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a:solidFill>
                  <a:srgbClr val="1E64C8"/>
                </a:solidFill>
                <a:latin typeface="UGent Panno Text" panose="02000506040000040003" pitchFamily="2" charset="0"/>
              </a:rPr>
              <a:t>Carrière-</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perspectiEven op maat</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TALENTONTWIKKELING &amp; OPLEIDING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KWALITATIEVE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REKRUTERING</a:t>
            </a: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WETENSCHAPPELIJKE INTEGRITEIT</a:t>
            </a: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LEIDERSCHAP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&amp; VERTROUWEN</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531085"/>
            <a:ext cx="5241503" cy="1897915"/>
          </a:xfrm>
        </p:spPr>
        <p:txBody>
          <a:bodyPr/>
          <a:lstStyle/>
          <a:p>
            <a:r>
              <a:rPr lang="en-GB" sz="2400" err="1">
                <a:solidFill>
                  <a:srgbClr val="1E64C8"/>
                </a:solidFill>
              </a:rPr>
              <a:t>Pijlers</a:t>
            </a:r>
            <a:r>
              <a:rPr lang="en-GB" sz="2400">
                <a:solidFill>
                  <a:srgbClr val="1E64C8"/>
                </a:solidFill>
              </a:rPr>
              <a:t> van de Doctoral Schools</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Internationale en maatschappelijke waarde  </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Verbeteren ondersteuning en begeleiding</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Versterken van interne kwaliteitscultuur</a:t>
            </a:r>
          </a:p>
          <a:p>
            <a:pPr marL="9525">
              <a:buClr>
                <a:srgbClr val="1E64C8"/>
              </a:buClr>
            </a:pPr>
            <a:endParaRPr lang="nl-BE" sz="140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3529655" y="5559086"/>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(cijfers oktober 2024)</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680828" y="3601957"/>
            <a:ext cx="2455773" cy="1840022"/>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3849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786</a:t>
              </a:r>
              <a:endParaRPr lang="nl-BE" sz="4400" b="1">
                <a:solidFill>
                  <a:srgbClr val="1E64C8"/>
                </a:solidFill>
                <a:latin typeface="UGent Panno Text SemiBold" panose="02000506040000040003" pitchFamily="2" charset="0"/>
              </a:endParaRPr>
            </a:p>
            <a:p>
              <a:pPr algn="ctr"/>
              <a:r>
                <a:rPr lang="nl-BE" sz="2000">
                  <a:solidFill>
                    <a:srgbClr val="1E64C8"/>
                  </a:solidFill>
                  <a:latin typeface="UGent Panno Text SemiLight"/>
                </a:rPr>
                <a:t>Doctoraten behaald </a:t>
              </a:r>
              <a:br>
                <a:rPr lang="nl-BE" sz="2000">
                  <a:latin typeface="UGent Panno Text SemiLight" panose="02000406040000040003" pitchFamily="2" charset="0"/>
                </a:rPr>
              </a:br>
              <a:r>
                <a:rPr lang="nl-BE" sz="2000">
                  <a:solidFill>
                    <a:srgbClr val="1E64C8"/>
                  </a:solidFill>
                  <a:latin typeface="UGent Panno Text SemiLight"/>
                </a:rPr>
                <a:t>in 2023</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3136598" y="3602217"/>
            <a:ext cx="2455776" cy="1840022"/>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677382"/>
            </a:xfrm>
            <a:prstGeom prst="rect">
              <a:avLst/>
            </a:prstGeom>
            <a:noFill/>
          </p:spPr>
          <p:txBody>
            <a:bodyPr wrap="square" rtlCol="0">
              <a:spAutoFit/>
            </a:bodyPr>
            <a:lstStyle/>
            <a:p>
              <a:pPr algn="ctr"/>
              <a:r>
                <a:rPr lang="nl-BE" sz="4400" b="1">
                  <a:solidFill>
                    <a:schemeClr val="bg1"/>
                  </a:solidFill>
                  <a:latin typeface="UGent Panno Text SemiBold" panose="02000506040000040003" pitchFamily="2" charset="0"/>
                </a:rPr>
                <a:t>+5.700</a:t>
              </a:r>
            </a:p>
            <a:p>
              <a:pPr algn="ctr"/>
              <a:r>
                <a:rPr lang="nl-BE" sz="2000">
                  <a:solidFill>
                    <a:schemeClr val="bg1"/>
                  </a:solidFill>
                  <a:latin typeface="UGent Panno Text SemiLight" panose="02000406040000040003" pitchFamily="2" charset="0"/>
                </a:rPr>
                <a:t>Totaal aantal</a:t>
              </a:r>
              <a:br>
                <a:rPr lang="nl-BE" sz="2000">
                  <a:solidFill>
                    <a:schemeClr val="bg1"/>
                  </a:solidFill>
                  <a:latin typeface="UGent Panno Text SemiLight" panose="02000406040000040003" pitchFamily="2" charset="0"/>
                </a:rPr>
              </a:br>
              <a:r>
                <a:rPr lang="nl-BE" sz="2000">
                  <a:solidFill>
                    <a:schemeClr val="bg1"/>
                  </a:solidFill>
                  <a:latin typeface="UGent Panno Text SemiLight" panose="02000406040000040003" pitchFamily="2" charset="0"/>
                </a:rPr>
                <a:t>doctoraatsstudenten</a:t>
              </a:r>
            </a:p>
            <a:p>
              <a:pPr algn="ctr">
                <a:spcBef>
                  <a:spcPts val="600"/>
                </a:spcBef>
              </a:pPr>
              <a:r>
                <a:rPr lang="nl-BE" sz="1400">
                  <a:solidFill>
                    <a:schemeClr val="bg1"/>
                  </a:solidFill>
                  <a:latin typeface="UGent Panno Text SemiLight" panose="02000406040000040003" pitchFamily="2" charset="0"/>
                </a:rPr>
                <a:t>Internationaal: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799705" cy="404810"/>
          </a:xfrm>
        </p:spPr>
        <p:txBody>
          <a:bodyPr vert="horz" lIns="91440" tIns="45720" rIns="91440" bIns="45720" rtlCol="0" anchor="t">
            <a:noAutofit/>
          </a:bodyPr>
          <a:lstStyle/>
          <a:p>
            <a:pPr marL="85725" indent="0">
              <a:buNone/>
            </a:pPr>
            <a:r>
              <a:rPr lang="nl-BE" err="1">
                <a:latin typeface="UGent Panno Text"/>
              </a:rPr>
              <a:t>Onderzoeksuitgaven</a:t>
            </a:r>
            <a:r>
              <a:rPr lang="nl-BE">
                <a:latin typeface="UGent Panno Text"/>
              </a:rPr>
              <a:t> 2023: € 461 miljoen</a:t>
            </a: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731971" y="522490"/>
            <a:ext cx="3460028" cy="1323439"/>
            <a:chOff x="8731971" y="522490"/>
            <a:chExt cx="3460028" cy="1323439"/>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476508" y="522490"/>
              <a:ext cx="2715491" cy="1323439"/>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150 </a:t>
              </a:r>
              <a:r>
                <a:rPr lang="nl-BE" sz="2000">
                  <a:solidFill>
                    <a:schemeClr val="bg1"/>
                  </a:solidFill>
                  <a:latin typeface="UGent Panno Text SemiLight"/>
                </a:rPr>
                <a:t>ERC-projecten</a:t>
              </a:r>
            </a:p>
            <a:p>
              <a:pPr algn="ctr"/>
              <a:r>
                <a:rPr lang="nl-BE" sz="4000">
                  <a:solidFill>
                    <a:schemeClr val="bg1"/>
                  </a:solidFill>
                  <a:latin typeface="UGent Panno Text SemiBold"/>
                </a:rPr>
                <a:t>27</a:t>
              </a:r>
              <a:r>
                <a:rPr lang="nl-BE" sz="2000">
                  <a:solidFill>
                    <a:schemeClr val="bg1"/>
                  </a:solidFill>
                  <a:latin typeface="UGent Panno Text SemiLight"/>
                </a:rPr>
                <a:t> </a:t>
              </a:r>
              <a:r>
                <a:rPr lang="nl-BE" sz="2000" err="1">
                  <a:solidFill>
                    <a:schemeClr val="bg1"/>
                  </a:solidFill>
                  <a:latin typeface="UGent Panno Text SemiLight"/>
                </a:rPr>
                <a:t>PoC</a:t>
              </a:r>
              <a:r>
                <a:rPr lang="nl-BE" sz="2000">
                  <a:solidFill>
                    <a:schemeClr val="bg1"/>
                  </a:solidFill>
                  <a:latin typeface="UGent Panno Text SemiLight"/>
                </a:rPr>
                <a:t>-projecten</a:t>
              </a:r>
              <a:endParaRPr lang="nl-BE" sz="2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pic>
        <p:nvPicPr>
          <p:cNvPr id="3" name="Afbeelding 2" descr="Afbeelding met tekst, schermopname, Lettertype, lijn&#10;&#10;Automatisch gegenereerde beschrijving">
            <a:extLst>
              <a:ext uri="{FF2B5EF4-FFF2-40B4-BE49-F238E27FC236}">
                <a16:creationId xmlns:a16="http://schemas.microsoft.com/office/drawing/2014/main" id="{4EFCD85E-2E90-6440-3BF7-754FBDBB0C93}"/>
              </a:ext>
            </a:extLst>
          </p:cNvPr>
          <p:cNvPicPr>
            <a:picLocks noChangeAspect="1"/>
          </p:cNvPicPr>
          <p:nvPr/>
        </p:nvPicPr>
        <p:blipFill>
          <a:blip r:embed="rId4"/>
          <a:stretch>
            <a:fillRect/>
          </a:stretch>
        </p:blipFill>
        <p:spPr>
          <a:xfrm>
            <a:off x="897732" y="1838326"/>
            <a:ext cx="9956004" cy="4205286"/>
          </a:xfrm>
          <a:prstGeom prst="rect">
            <a:avLst/>
          </a:prstGeom>
        </p:spPr>
      </p:pic>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68666" y="1384461"/>
            <a:ext cx="4986321" cy="404809"/>
          </a:xfrm>
        </p:spPr>
        <p:txBody>
          <a:bodyPr vert="horz" lIns="91440" tIns="45720" rIns="91440" bIns="45720" rtlCol="0" anchor="t">
            <a:noAutofit/>
          </a:bodyPr>
          <a:lstStyle/>
          <a:p>
            <a:pPr marL="85725" indent="0">
              <a:buNone/>
            </a:pPr>
            <a:r>
              <a:rPr lang="nl-BE">
                <a:latin typeface="UGent Panno Text"/>
              </a:rPr>
              <a:t>Publicaties 2013 - 2023</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466084447"/>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400" b="0" i="0">
                          <a:solidFill>
                            <a:schemeClr val="bg1"/>
                          </a:solidFill>
                          <a:latin typeface="UGent Panno Text Medium" panose="02000506040000040003" pitchFamily="2" charset="0"/>
                        </a:rPr>
                        <a:t>Totaal aantal publicaties aan de UGent</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70.463</a:t>
                      </a:r>
                      <a:endParaRPr lang="en-BE" sz="240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Internationale publicaties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46.748</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a:solidFill>
                            <a:srgbClr val="1E64C8"/>
                          </a:solidFill>
                          <a:latin typeface="UGent Panno Text" panose="02000506040000040003" pitchFamily="2" charset="0"/>
                        </a:rPr>
                        <a:t>Enkel UGent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12.043</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Belgische publicaties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11.672</a:t>
                      </a:r>
                      <a:endParaRPr lang="en-BE" sz="200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26</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3477879" y="5458652"/>
            <a:ext cx="3712771"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(Publicaties: SCIE, AHCI in WOS - cijfers 2024)</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358071"/>
            <a:ext cx="1754457" cy="1569660"/>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90</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(2013-2023)</a:t>
            </a:r>
          </a:p>
          <a:p>
            <a:pPr marL="59690" algn="ctr"/>
            <a:endParaRPr lang="nl-BE" sz="1400" cap="all">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17839"/>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26</a:t>
            </a:r>
            <a:r>
              <a:rPr lang="nl-BE" sz="24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Intensieve samenwerking </a:t>
            </a:r>
          </a:p>
          <a:p>
            <a:pPr marL="60273" algn="ctr"/>
            <a:r>
              <a:rPr lang="nl-BE" sz="2400">
                <a:solidFill>
                  <a:srgbClr val="1E64C8"/>
                </a:solidFill>
                <a:latin typeface="UGent Panno Text" panose="02000506040000040003" pitchFamily="2" charset="0"/>
              </a:rPr>
              <a:t>met bedrijven</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92122"/>
            <a:ext cx="1754457" cy="1569660"/>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1.516</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OCTROOIEN</a:t>
            </a:r>
          </a:p>
          <a:p>
            <a:pPr marL="59690" algn="ctr"/>
            <a:r>
              <a:rPr lang="nl-NL" sz="1400" cap="all">
                <a:solidFill>
                  <a:schemeClr val="bg1"/>
                </a:solidFill>
                <a:latin typeface="UGent Panno Text"/>
              </a:rPr>
              <a:t>(2013-2023)</a:t>
            </a:r>
          </a:p>
          <a:p>
            <a:pPr marL="59690" algn="ctr"/>
            <a:endParaRPr lang="nl-BE" sz="1400" cap="all">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dirty="0"/>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panose="02000706040000040003" pitchFamily="2" charset="0"/>
              </a:rPr>
              <a:t>136 GRANTEES</a:t>
            </a:r>
            <a:endParaRPr lang="en-BE" sz="6600" dirty="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169510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JAAR GESCHIEDENIS</a:t>
            </a:r>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JAAR UGENT</a:t>
            </a:r>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Opening</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Latijn als voertaal</a:t>
            </a: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op onderwijs en</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onderzoek</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Frans</a:t>
            </a:r>
            <a:r>
              <a:rPr lang="nl-BE" sz="2000" b="1">
                <a:solidFill>
                  <a:schemeClr val="tx1">
                    <a:lumMod val="85000"/>
                    <a:lumOff val="15000"/>
                  </a:schemeClr>
                </a:solidFill>
                <a:latin typeface="UGent Panno Text"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Nederlands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wordt</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Integratie hogeschool-opleidingen</a:t>
            </a: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Associatie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Universiteit Gent (</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ste</a:t>
            </a:r>
            <a:r>
              <a:rPr lang="nl-BE" sz="2000">
                <a:solidFill>
                  <a:schemeClr val="tx1">
                    <a:lumMod val="85000"/>
                    <a:lumOff val="15000"/>
                  </a:schemeClr>
                </a:solidFill>
                <a:latin typeface="UGent Panno Text SemiLight" panose="02000406040000040003" pitchFamily="2" charset="0"/>
              </a:rPr>
              <a:t> Europese </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universiteit in </a:t>
            </a:r>
            <a:r>
              <a:rPr lang="nl-BE" sz="2000" b="1">
                <a:solidFill>
                  <a:schemeClr val="tx1">
                    <a:lumMod val="85000"/>
                    <a:lumOff val="15000"/>
                  </a:schemeClr>
                </a:solidFill>
                <a:latin typeface="UGent Panno Text SemiBold" panose="02000506040000040003" pitchFamily="2" charset="0"/>
              </a:rPr>
              <a:t>Zuid-Korea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jaar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UGent!</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535028"/>
            <a:ext cx="0" cy="929614"/>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528068"/>
            <a:ext cx="0"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flipV="1">
            <a:off x="8880054" y="2528069"/>
            <a:ext cx="10986"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535028"/>
            <a:ext cx="9136" cy="90276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848" y="2119511"/>
            <a:ext cx="1502175" cy="1500735"/>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8">
                                            <p:txEl>
                                              <p:pRg st="2" end="2"/>
                                            </p:txEl>
                                          </p:spTgt>
                                        </p:tgtEl>
                                        <p:attrNameLst>
                                          <p:attrName>style.visibility</p:attrName>
                                        </p:attrNameLst>
                                      </p:cBhvr>
                                      <p:to>
                                        <p:strVal val="visible"/>
                                      </p:to>
                                    </p:set>
                                    <p:animEffect transition="in" filter="fade">
                                      <p:cBhvr>
                                        <p:cTn id="84" dur="500"/>
                                        <p:tgtEl>
                                          <p:spTgt spid="78">
                                            <p:txEl>
                                              <p:pRg st="2" end="2"/>
                                            </p:txEl>
                                          </p:spTgt>
                                        </p:tgtEl>
                                      </p:cBhvr>
                                    </p:animEffect>
                                  </p:childTnLst>
                                </p:cTn>
                              </p:par>
                            </p:childTnLst>
                          </p:cTn>
                        </p:par>
                        <p:par>
                          <p:cTn id="85" fill="hold">
                            <p:stCondLst>
                              <p:cond delay="9000"/>
                            </p:stCondLst>
                            <p:childTnLst>
                              <p:par>
                                <p:cTn id="86" presetID="22" presetClass="entr" presetSubtype="4" fill="hold" nodeType="afterEffect">
                                  <p:stCondLst>
                                    <p:cond delay="25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childTnLst>
                          </p:cTn>
                        </p:par>
                        <p:par>
                          <p:cTn id="89" fill="hold">
                            <p:stCondLst>
                              <p:cond delay="9750"/>
                            </p:stCondLst>
                            <p:childTnLst>
                              <p:par>
                                <p:cTn id="90" presetID="10" presetClass="entr" presetSubtype="0" fill="hold" nodeType="afterEffect">
                                  <p:stCondLst>
                                    <p:cond delay="0"/>
                                  </p:stCondLst>
                                  <p:childTnLst>
                                    <p:set>
                                      <p:cBhvr>
                                        <p:cTn id="91" dur="1" fill="hold">
                                          <p:stCondLst>
                                            <p:cond delay="0"/>
                                          </p:stCondLst>
                                        </p:cTn>
                                        <p:tgtEl>
                                          <p:spTgt spid="77">
                                            <p:txEl>
                                              <p:pRg st="0" end="0"/>
                                            </p:txEl>
                                          </p:spTgt>
                                        </p:tgtEl>
                                        <p:attrNameLst>
                                          <p:attrName>style.visibility</p:attrName>
                                        </p:attrNameLst>
                                      </p:cBhvr>
                                      <p:to>
                                        <p:strVal val="visible"/>
                                      </p:to>
                                    </p:set>
                                    <p:animEffect transition="in" filter="fade">
                                      <p:cBhvr>
                                        <p:cTn id="92" dur="500"/>
                                        <p:tgtEl>
                                          <p:spTgt spid="77">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xEl>
                                              <p:pRg st="1" end="1"/>
                                            </p:txEl>
                                          </p:spTgt>
                                        </p:tgtEl>
                                        <p:attrNameLst>
                                          <p:attrName>style.visibility</p:attrName>
                                        </p:attrNameLst>
                                      </p:cBhvr>
                                      <p:to>
                                        <p:strVal val="visible"/>
                                      </p:to>
                                    </p:set>
                                    <p:animEffect transition="in" filter="fade">
                                      <p:cBhvr>
                                        <p:cTn id="95" dur="500"/>
                                        <p:tgtEl>
                                          <p:spTgt spid="77">
                                            <p:txEl>
                                              <p:pRg st="1" end="1"/>
                                            </p:txEl>
                                          </p:spTgt>
                                        </p:tgtEl>
                                      </p:cBhvr>
                                    </p:animEffect>
                                  </p:childTnLst>
                                </p:cTn>
                              </p:par>
                            </p:childTnLst>
                          </p:cTn>
                        </p:par>
                        <p:par>
                          <p:cTn id="96" fill="hold">
                            <p:stCondLst>
                              <p:cond delay="10250"/>
                            </p:stCondLst>
                            <p:childTnLst>
                              <p:par>
                                <p:cTn id="97" presetID="22" presetClass="entr" presetSubtype="1" fill="hold" nodeType="afterEffect">
                                  <p:stCondLst>
                                    <p:cond delay="250"/>
                                  </p:stCondLst>
                                  <p:childTnLst>
                                    <p:set>
                                      <p:cBhvr>
                                        <p:cTn id="98" dur="1" fill="hold">
                                          <p:stCondLst>
                                            <p:cond delay="0"/>
                                          </p:stCondLst>
                                        </p:cTn>
                                        <p:tgtEl>
                                          <p:spTgt spid="86"/>
                                        </p:tgtEl>
                                        <p:attrNameLst>
                                          <p:attrName>style.visibility</p:attrName>
                                        </p:attrNameLst>
                                      </p:cBhvr>
                                      <p:to>
                                        <p:strVal val="visible"/>
                                      </p:to>
                                    </p:set>
                                    <p:animEffect transition="in" filter="wipe(up)">
                                      <p:cBhvr>
                                        <p:cTn id="99" dur="500"/>
                                        <p:tgtEl>
                                          <p:spTgt spid="86"/>
                                        </p:tgtEl>
                                      </p:cBhvr>
                                    </p:animEffect>
                                  </p:childTnLst>
                                </p:cTn>
                              </p:par>
                            </p:childTnLst>
                          </p:cTn>
                        </p:par>
                        <p:par>
                          <p:cTn id="100" fill="hold">
                            <p:stCondLst>
                              <p:cond delay="11000"/>
                            </p:stCondLst>
                            <p:childTnLst>
                              <p:par>
                                <p:cTn id="101" presetID="1" presetClass="entr" presetSubtype="0" fill="hold" nodeType="afterEffect">
                                  <p:stCondLst>
                                    <p:cond delay="0"/>
                                  </p:stCondLst>
                                  <p:childTnLst>
                                    <p:set>
                                      <p:cBhvr>
                                        <p:cTn id="102" dur="1" fill="hold">
                                          <p:stCondLst>
                                            <p:cond delay="0"/>
                                          </p:stCondLst>
                                        </p:cTn>
                                        <p:tgtEl>
                                          <p:spTgt spid="79">
                                            <p:txEl>
                                              <p:pRg st="0" end="0"/>
                                            </p:txEl>
                                          </p:spTgt>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79">
                                            <p:txEl>
                                              <p:pRg st="1" end="1"/>
                                            </p:txEl>
                                          </p:spTgt>
                                        </p:tgtEl>
                                        <p:attrNameLst>
                                          <p:attrName>style.visibility</p:attrName>
                                        </p:attrNameLst>
                                      </p:cBhvr>
                                      <p:to>
                                        <p:strVal val="visible"/>
                                      </p:to>
                                    </p:set>
                                    <p:animEffect transition="in" filter="fade">
                                      <p:cBhvr>
                                        <p:cTn id="105" dur="500"/>
                                        <p:tgtEl>
                                          <p:spTgt spid="79">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79">
                                            <p:txEl>
                                              <p:pRg st="2" end="2"/>
                                            </p:txEl>
                                          </p:spTgt>
                                        </p:tgtEl>
                                        <p:attrNameLst>
                                          <p:attrName>style.visibility</p:attrName>
                                        </p:attrNameLst>
                                      </p:cBhvr>
                                      <p:to>
                                        <p:strVal val="visible"/>
                                      </p:to>
                                    </p:set>
                                    <p:animEffect transition="in" filter="fade">
                                      <p:cBhvr>
                                        <p:cTn id="108" dur="500"/>
                                        <p:tgtEl>
                                          <p:spTgt spid="79">
                                            <p:txEl>
                                              <p:pRg st="2" end="2"/>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fade">
                                      <p:cBhvr>
                                        <p:cTn id="111" dur="500"/>
                                        <p:tgtEl>
                                          <p:spTgt spid="95"/>
                                        </p:tgtEl>
                                      </p:cBhvr>
                                    </p:animEffect>
                                  </p:childTnLst>
                                </p:cTn>
                              </p:par>
                            </p:childTnLst>
                          </p:cTn>
                        </p:par>
                        <p:par>
                          <p:cTn id="112" fill="hold">
                            <p:stCondLst>
                              <p:cond delay="11500"/>
                            </p:stCondLst>
                            <p:childTnLst>
                              <p:par>
                                <p:cTn id="113" presetID="22" presetClass="entr" presetSubtype="4" fill="hold" nodeType="afterEffect">
                                  <p:stCondLst>
                                    <p:cond delay="250"/>
                                  </p:stCondLst>
                                  <p:childTnLst>
                                    <p:set>
                                      <p:cBhvr>
                                        <p:cTn id="114" dur="1" fill="hold">
                                          <p:stCondLst>
                                            <p:cond delay="0"/>
                                          </p:stCondLst>
                                        </p:cTn>
                                        <p:tgtEl>
                                          <p:spTgt spid="92"/>
                                        </p:tgtEl>
                                        <p:attrNameLst>
                                          <p:attrName>style.visibility</p:attrName>
                                        </p:attrNameLst>
                                      </p:cBhvr>
                                      <p:to>
                                        <p:strVal val="visible"/>
                                      </p:to>
                                    </p:set>
                                    <p:animEffect transition="in" filter="wipe(down)">
                                      <p:cBhvr>
                                        <p:cTn id="115" dur="500"/>
                                        <p:tgtEl>
                                          <p:spTgt spid="92"/>
                                        </p:tgtEl>
                                      </p:cBhvr>
                                    </p:animEffect>
                                  </p:childTnLst>
                                </p:cTn>
                              </p:par>
                            </p:childTnLst>
                          </p:cTn>
                        </p:par>
                        <p:par>
                          <p:cTn id="116" fill="hold">
                            <p:stCondLst>
                              <p:cond delay="12250"/>
                            </p:stCondLst>
                            <p:childTnLst>
                              <p:par>
                                <p:cTn id="117" presetID="10" presetClass="entr" presetSubtype="0" fill="hold" nodeType="afterEffect">
                                  <p:stCondLst>
                                    <p:cond delay="0"/>
                                  </p:stCondLst>
                                  <p:childTnLst>
                                    <p:set>
                                      <p:cBhvr>
                                        <p:cTn id="118" dur="1" fill="hold">
                                          <p:stCondLst>
                                            <p:cond delay="0"/>
                                          </p:stCondLst>
                                        </p:cTn>
                                        <p:tgtEl>
                                          <p:spTgt spid="81">
                                            <p:txEl>
                                              <p:pRg st="0" end="0"/>
                                            </p:txEl>
                                          </p:spTgt>
                                        </p:tgtEl>
                                        <p:attrNameLst>
                                          <p:attrName>style.visibility</p:attrName>
                                        </p:attrNameLst>
                                      </p:cBhvr>
                                      <p:to>
                                        <p:strVal val="visible"/>
                                      </p:to>
                                    </p:set>
                                    <p:animEffect transition="in" filter="fade">
                                      <p:cBhvr>
                                        <p:cTn id="119" dur="500"/>
                                        <p:tgtEl>
                                          <p:spTgt spid="81">
                                            <p:txEl>
                                              <p:pRg st="0" end="0"/>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81">
                                            <p:txEl>
                                              <p:pRg st="1" end="1"/>
                                            </p:txEl>
                                          </p:spTgt>
                                        </p:tgtEl>
                                        <p:attrNameLst>
                                          <p:attrName>style.visibility</p:attrName>
                                        </p:attrNameLst>
                                      </p:cBhvr>
                                      <p:to>
                                        <p:strVal val="visible"/>
                                      </p:to>
                                    </p:set>
                                    <p:animEffect transition="in" filter="fade">
                                      <p:cBhvr>
                                        <p:cTn id="122" dur="500"/>
                                        <p:tgtEl>
                                          <p:spTgt spid="81">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81">
                                            <p:txEl>
                                              <p:pRg st="2" end="2"/>
                                            </p:txEl>
                                          </p:spTgt>
                                        </p:tgtEl>
                                        <p:attrNameLst>
                                          <p:attrName>style.visibility</p:attrName>
                                        </p:attrNameLst>
                                      </p:cBhvr>
                                      <p:to>
                                        <p:strVal val="visible"/>
                                      </p:to>
                                    </p:set>
                                    <p:animEffect transition="in" filter="fade">
                                      <p:cBhvr>
                                        <p:cTn id="125"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op 2 euro + postzegel</a:t>
            </a: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Bezoek 80 rectoren</a:t>
            </a:r>
          </a:p>
        </p:txBody>
      </p:sp>
      <p:sp>
        <p:nvSpPr>
          <p:cNvPr id="41" name="Tekstvak 40"/>
          <p:cNvSpPr txBox="1"/>
          <p:nvPr/>
        </p:nvSpPr>
        <p:spPr>
          <a:xfrm>
            <a:off x="5363061" y="1185346"/>
            <a:ext cx="2761283" cy="707886"/>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Fietstocht 200 km &amp;</a:t>
            </a:r>
          </a:p>
          <a:p>
            <a:r>
              <a:rPr lang="nl-BE" sz="2000">
                <a:solidFill>
                  <a:srgbClr val="1E64C8"/>
                </a:solidFill>
                <a:latin typeface="UGent Panno Text" panose="02000506040000040003" pitchFamily="2" charset="0"/>
              </a:rPr>
              <a:t>Internationale roeiregatta</a:t>
            </a:r>
          </a:p>
        </p:txBody>
      </p:sp>
      <p:sp>
        <p:nvSpPr>
          <p:cNvPr id="43" name="Tekstvak 42"/>
          <p:cNvSpPr txBox="1"/>
          <p:nvPr/>
        </p:nvSpPr>
        <p:spPr>
          <a:xfrm>
            <a:off x="8553969" y="4114746"/>
            <a:ext cx="3623844" cy="830997"/>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‘Iedereen UGent’:</a:t>
            </a:r>
          </a:p>
          <a:p>
            <a:r>
              <a:rPr lang="nl-BE" sz="2800" b="1">
                <a:solidFill>
                  <a:srgbClr val="1E64C8"/>
                </a:solidFill>
                <a:latin typeface="UGent Panno Text" panose="02000506040000040003" pitchFamily="2" charset="0"/>
              </a:rPr>
              <a:t>25.000 bezoekers</a:t>
            </a: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JAAR UGENT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Uitvinder van bakeliet</a:t>
            </a:r>
          </a:p>
        </p:txBody>
      </p:sp>
      <p:sp>
        <p:nvSpPr>
          <p:cNvPr id="32" name="Rechthoek 31"/>
          <p:cNvSpPr/>
          <p:nvPr/>
        </p:nvSpPr>
        <p:spPr>
          <a:xfrm>
            <a:off x="4047926" y="4619447"/>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Toneel, poëzie, auteur</a:t>
            </a: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a:solidFill>
                  <a:schemeClr val="tx1">
                    <a:lumMod val="85000"/>
                    <a:lumOff val="15000"/>
                  </a:schemeClr>
                </a:solidFill>
                <a:latin typeface="UGent Panno Text SemiLight" panose="02000406040000040003" pitchFamily="2" charset="0"/>
              </a:rPr>
              <a:t>Statistiek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sociale wetenschappen</a:t>
            </a: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Prominente feministe,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voorzitter ‘International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Council of </a:t>
            </a:r>
            <a:r>
              <a:rPr lang="nl-BE" sz="2000" err="1">
                <a:solidFill>
                  <a:schemeClr val="tx1">
                    <a:lumMod val="85000"/>
                    <a:lumOff val="15000"/>
                  </a:schemeClr>
                </a:solidFill>
                <a:latin typeface="UGent Panno Text SemiLight" panose="02000406040000040003" pitchFamily="2" charset="0"/>
              </a:rPr>
              <a:t>Women</a:t>
            </a:r>
            <a:r>
              <a:rPr lang="nl-BE" sz="2000">
                <a:solidFill>
                  <a:schemeClr val="tx1">
                    <a:lumMod val="85000"/>
                    <a:lumOff val="15000"/>
                  </a:schemeClr>
                </a:solidFill>
                <a:latin typeface="UGent Panno Text SemiLight" panose="02000406040000040003" pitchFamily="2" charset="0"/>
              </a:rPr>
              <a:t>’</a:t>
            </a:r>
          </a:p>
        </p:txBody>
      </p:sp>
      <p:sp>
        <p:nvSpPr>
          <p:cNvPr id="35" name="Rechthoek 34"/>
          <p:cNvSpPr/>
          <p:nvPr/>
        </p:nvSpPr>
        <p:spPr>
          <a:xfrm>
            <a:off x="5590076" y="928643"/>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Eerste vrouwelijke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Belgische minister</a:t>
            </a: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Onderzoek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ebola en AIDS</a:t>
            </a: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a:solidFill>
                  <a:schemeClr val="tx1">
                    <a:lumMod val="85000"/>
                    <a:lumOff val="15000"/>
                  </a:schemeClr>
                </a:solidFill>
                <a:latin typeface="UGent Panno Text SemiLight" panose="02000406040000040003" pitchFamily="2" charset="0"/>
              </a:rPr>
              <a:t>Fysioloog en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EN NOBELPRIJSWINNAARS</a:t>
            </a:r>
            <a:endParaRPr lang="en-BE"/>
          </a:p>
        </p:txBody>
      </p:sp>
    </p:spTree>
    <p:extLst>
      <p:ext uri="{BB962C8B-B14F-4D97-AF65-F5344CB8AC3E}">
        <p14:creationId xmlns:p14="http://schemas.microsoft.com/office/powerpoint/2010/main" val="14799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3CF428A-0D3D-BAC4-252A-DD4933BAA233}"/>
              </a:ext>
            </a:extLst>
          </p:cNvPr>
          <p:cNvPicPr>
            <a:picLocks noChangeAspect="1"/>
          </p:cNvPicPr>
          <p:nvPr/>
        </p:nvPicPr>
        <p:blipFill>
          <a:blip r:embed="rId3"/>
          <a:stretch>
            <a:fillRect/>
          </a:stretch>
        </p:blipFill>
        <p:spPr>
          <a:xfrm>
            <a:off x="362653" y="-54456"/>
            <a:ext cx="11814561" cy="5680348"/>
          </a:xfrm>
          <a:prstGeom prst="rect">
            <a:avLst/>
          </a:prstGeom>
        </p:spPr>
      </p:pic>
    </p:spTree>
    <p:extLst>
      <p:ext uri="{BB962C8B-B14F-4D97-AF65-F5344CB8AC3E}">
        <p14:creationId xmlns:p14="http://schemas.microsoft.com/office/powerpoint/2010/main" val="382249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Eerste Belg in de ruimte</a:t>
            </a: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Directeur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a:solidFill>
                  <a:srgbClr val="1E64C8"/>
                </a:solidFill>
                <a:latin typeface="UGent Panno Text SemiBold" panose="02000506040000040003" pitchFamily="2" charset="0"/>
              </a:rPr>
              <a:t>Jaarlijks afgestudeerd</a:t>
            </a:r>
          </a:p>
          <a:p>
            <a:pPr marL="191981" indent="0">
              <a:buNone/>
            </a:pPr>
            <a:r>
              <a:rPr lang="nl-BE" sz="2320">
                <a:solidFill>
                  <a:srgbClr val="1E64C8"/>
                </a:solidFill>
                <a:latin typeface="UGent Panno Text SemiLight" panose="02000406040000040003" pitchFamily="2" charset="0"/>
              </a:rPr>
              <a:t>7.000 masterstudenten</a:t>
            </a:r>
          </a:p>
          <a:p>
            <a:pPr marL="191981" indent="0">
              <a:buNone/>
            </a:pPr>
            <a:r>
              <a:rPr lang="nl-BE" sz="2320">
                <a:solidFill>
                  <a:srgbClr val="1E64C8"/>
                </a:solidFill>
                <a:latin typeface="UGent Panno Text SemiLight" panose="02000406040000040003" pitchFamily="2" charset="0"/>
              </a:rPr>
              <a:t>700 PhD-studenten</a:t>
            </a:r>
            <a:endParaRPr lang="nl-BE" sz="2320" u="sng">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en-BE"/>
              <a:t>UGENT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kaart, atlas&#10;&#10;Automatisch gegenereerde beschrijving">
            <a:extLst>
              <a:ext uri="{FF2B5EF4-FFF2-40B4-BE49-F238E27FC236}">
                <a16:creationId xmlns:a16="http://schemas.microsoft.com/office/drawing/2014/main" id="{E3FABA24-2397-1999-3647-C167F6D3B141}"/>
              </a:ext>
            </a:extLst>
          </p:cNvPr>
          <p:cNvPicPr>
            <a:picLocks noChangeAspect="1"/>
          </p:cNvPicPr>
          <p:nvPr/>
        </p:nvPicPr>
        <p:blipFill rotWithShape="1">
          <a:blip r:embed="rId2"/>
          <a:srcRect l="5150"/>
          <a:stretch/>
        </p:blipFill>
        <p:spPr>
          <a:xfrm>
            <a:off x="1257300" y="0"/>
            <a:ext cx="10007404" cy="6858000"/>
          </a:xfrm>
          <a:prstGeom prst="rect">
            <a:avLst/>
          </a:prstGeom>
        </p:spPr>
      </p:pic>
      <p:sp>
        <p:nvSpPr>
          <p:cNvPr id="8" name="Tijdelijke aanduiding voor tekst 4">
            <a:extLst>
              <a:ext uri="{FF2B5EF4-FFF2-40B4-BE49-F238E27FC236}">
                <a16:creationId xmlns:a16="http://schemas.microsoft.com/office/drawing/2014/main" id="{D71A9E1D-1B39-6FA4-9219-F0A4A22AB174}"/>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219236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24" y="254000"/>
            <a:ext cx="6888480"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en-BE"/>
              <a:t>UGENT IN GENT</a:t>
            </a:r>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dirty="0">
                <a:solidFill>
                  <a:srgbClr val="FFD200"/>
                </a:solidFill>
                <a:latin typeface="UGent Panno Text Medium" panose="02000506040000040003" pitchFamily="2" charset="0"/>
              </a:rPr>
              <a:t>GENT IN CIJFERS: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156 km</a:t>
            </a:r>
            <a:r>
              <a:rPr lang="nl-BE" sz="2400" baseline="30000" dirty="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266.926 inwoners </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161 nationaliteiten</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81.676​ studenten</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45.510 scholieren  (-18 jaar)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(bron: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4" y="540140"/>
            <a:ext cx="5290220" cy="6801862"/>
          </a:xfrm>
          <a:prstGeom prst="rect">
            <a:avLst/>
          </a:prstGeom>
        </p:spPr>
        <p:txBody>
          <a:bodyPr wrap="square">
            <a:spAutoFit/>
          </a:bodyPr>
          <a:lstStyle/>
          <a:p>
            <a:r>
              <a:rPr lang="nl-BE" sz="2800">
                <a:solidFill>
                  <a:srgbClr val="FFD200"/>
                </a:solidFill>
                <a:latin typeface="UGent Panno Text" panose="02000506040000040003" pitchFamily="2" charset="0"/>
              </a:rPr>
              <a:t>GENT: a rebel with a </a:t>
            </a:r>
            <a:r>
              <a:rPr lang="nl-BE" sz="2800" err="1">
                <a:solidFill>
                  <a:srgbClr val="FFD200"/>
                </a:solidFill>
                <a:latin typeface="UGent Panno Text" panose="02000506040000040003" pitchFamily="2" charset="0"/>
              </a:rPr>
              <a:t>cause</a:t>
            </a:r>
            <a:r>
              <a:rPr lang="nl-BE" sz="2800">
                <a:solidFill>
                  <a:srgbClr val="FFD200"/>
                </a:solidFill>
                <a:latin typeface="UGent Panno Text" panose="02000506040000040003" pitchFamily="2" charset="0"/>
              </a:rPr>
              <a:t>.</a:t>
            </a:r>
            <a:r>
              <a:rPr lang="nl-BE" sz="2800">
                <a:solidFill>
                  <a:schemeClr val="bg1"/>
                </a:solidFill>
                <a:latin typeface="UGent Panno Text" panose="02000506040000040003" pitchFamily="2" charset="0"/>
              </a:rPr>
              <a:t>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Rebels, want de Arteveldestad doet vrolijk haar goesting en volgt haar hart. Met een doel, want Gent is een stad die mensen verbindt, over alle hokjes heen. Normen verleggen, anders denken, écht kijken en luisteren: Gent is een plek voor open geesten. En de stad is een broeihaard voor kunst, intellect en plezier.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Want is Gent niet de stad van ’t Lam Gods, van de beste unief van het land, van de Gentse Feesten? Gent leeft én is leefbaar: een groene vrijhaven met de vibes van een echte grootstad.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r>
              <a:rPr lang="nl-BE" sz="1600">
                <a:solidFill>
                  <a:schemeClr val="bg1"/>
                </a:solidFill>
                <a:latin typeface="UGent Panno Text" panose="02000506040000040003" pitchFamily="2" charset="0"/>
              </a:rPr>
              <a:t>Meer info: www.visitgent.be</a:t>
            </a:r>
          </a:p>
          <a:p>
            <a:endParaRPr lang="nl-BE" sz="2400">
              <a:solidFill>
                <a:schemeClr val="bg1"/>
              </a:solidFill>
              <a:latin typeface="UGent Panno Text" panose="02000506040000040003" pitchFamily="2" charset="0"/>
            </a:endParaRPr>
          </a:p>
          <a:p>
            <a:endParaRPr lang="nl-BE" sz="240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1733257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a:t>19 CAMPUSSEN IN REGIO GENT</a:t>
            </a: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302169"/>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Boekentoren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hoog</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miljoen boeken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e</a:t>
            </a:r>
            <a:r>
              <a:rPr lang="nl-BE" sz="2000">
                <a:solidFill>
                  <a:schemeClr val="bg1"/>
                </a:solidFill>
                <a:latin typeface="UGent Panno Text SemiLight" panose="02000406040000040003" pitchFamily="2" charset="0"/>
              </a:rPr>
              <a:t> toren van Gent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4076700"/>
            <a:ext cx="258665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van de UGent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Plechtige ceremonies</a:t>
            </a:r>
          </a:p>
        </p:txBody>
      </p:sp>
      <p:pic>
        <p:nvPicPr>
          <p:cNvPr id="3" name="Afbeelding 21">
            <a:hlinkClick r:id="rId5"/>
            <a:extLst>
              <a:ext uri="{FF2B5EF4-FFF2-40B4-BE49-F238E27FC236}">
                <a16:creationId xmlns:a16="http://schemas.microsoft.com/office/drawing/2014/main" id="{F7A9242E-F0BC-A40B-28BF-C65ECF49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a:t>BEKENDE MONUMENTEN</a:t>
            </a:r>
            <a:endParaRPr lang="en-BE"/>
          </a:p>
        </p:txBody>
      </p:sp>
    </p:spTree>
    <p:extLst>
      <p:ext uri="{BB962C8B-B14F-4D97-AF65-F5344CB8AC3E}">
        <p14:creationId xmlns:p14="http://schemas.microsoft.com/office/powerpoint/2010/main" val="169694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057038"/>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opnames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consultaties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chirurgische ingrepen</a:t>
            </a:r>
            <a:endParaRPr lang="nl-BE" sz="16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3970617"/>
            <a:ext cx="3633744" cy="2345257"/>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Dierenkliniek</a:t>
            </a:r>
            <a:endParaRPr lang="nl-NL" dirty="0"/>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1.465 studenten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62 </a:t>
            </a:r>
            <a:r>
              <a:rPr lang="nl-BE" sz="2000" dirty="0" err="1">
                <a:solidFill>
                  <a:schemeClr val="bg1"/>
                </a:solidFill>
                <a:latin typeface="UGent Panno Text SemiLight"/>
              </a:rPr>
              <a:t>interns</a:t>
            </a:r>
            <a:r>
              <a:rPr lang="nl-BE" sz="2000" dirty="0">
                <a:solidFill>
                  <a:schemeClr val="bg1"/>
                </a:solidFill>
                <a:latin typeface="UGent Panno Text SemiLight"/>
              </a:rPr>
              <a:t> en specialisten in opleiding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Jaarlijks meer dan 21.000 patiënten</a:t>
            </a:r>
            <a:endParaRPr lang="nl-BE" dirty="0">
              <a:solidFill>
                <a:schemeClr val="bg1"/>
              </a:solidFill>
            </a:endParaRP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a:solidFill>
                  <a:srgbClr val="1E64C8"/>
                </a:solidFill>
                <a:latin typeface="UGent Panno Text Medium" panose="02000506040000040003" pitchFamily="2" charset="0"/>
              </a:rPr>
              <a:t>Denk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Innovatie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Topexpertise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Warme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Topwerkgever</a:t>
            </a:r>
            <a:endParaRPr lang="nl-BE" sz="14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en-BE"/>
              <a:t>ZIEKENHUIZEN</a:t>
            </a:r>
          </a:p>
        </p:txBody>
      </p:sp>
    </p:spTree>
    <p:extLst>
      <p:ext uri="{BB962C8B-B14F-4D97-AF65-F5344CB8AC3E}">
        <p14:creationId xmlns:p14="http://schemas.microsoft.com/office/powerpoint/2010/main" val="411037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58510"/>
            <a:ext cx="3322639" cy="257370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kstvak 22">
            <a:extLst>
              <a:ext uri="{FF2B5EF4-FFF2-40B4-BE49-F238E27FC236}">
                <a16:creationId xmlns:a16="http://schemas.microsoft.com/office/drawing/2014/main" id="{ED8740C1-53DA-A50A-7061-645AB5602477}"/>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Tech Lane </a:t>
            </a:r>
            <a:r>
              <a:rPr lang="nl-BE" sz="2800" err="1">
                <a:solidFill>
                  <a:srgbClr val="FFD200"/>
                </a:solidFill>
                <a:latin typeface="UGent Panno Text Medium" panose="02000506040000040003" pitchFamily="2" charset="0"/>
              </a:rPr>
              <a:t>Ghent</a:t>
            </a:r>
            <a:endParaRPr lang="nl-BE" sz="2800">
              <a:solidFill>
                <a:srgbClr val="FFD200"/>
              </a:solidFill>
              <a:latin typeface="UGent Panno Text Medium" panose="02000506040000040003" pitchFamily="2" charset="0"/>
            </a:endParaRPr>
          </a:p>
          <a:p>
            <a:pPr>
              <a:tabLst>
                <a:tab pos="258763" algn="l"/>
              </a:tabLst>
            </a:pPr>
            <a:r>
              <a:rPr lang="nl-BE" sz="2000">
                <a:solidFill>
                  <a:srgbClr val="FFD200"/>
                </a:solidFill>
                <a:latin typeface="UGent Panno Text Medium" panose="02000506040000040003" pitchFamily="2" charset="0"/>
              </a:rPr>
              <a:t>Campus </a:t>
            </a:r>
            <a:r>
              <a:rPr lang="nl-BE" sz="2000" err="1">
                <a:solidFill>
                  <a:srgbClr val="FFD200"/>
                </a:solidFill>
                <a:latin typeface="UGent Panno Text Medium" panose="02000506040000040003" pitchFamily="2" charset="0"/>
              </a:rPr>
              <a:t>Ardoyen</a:t>
            </a:r>
            <a:r>
              <a:rPr lang="nl-BE" sz="2000">
                <a:solidFill>
                  <a:srgbClr val="FFD200"/>
                </a:solidFill>
                <a:latin typeface="UGent Panno Text Medium" panose="02000506040000040003" pitchFamily="2" charset="0"/>
              </a:rPr>
              <a:t>, </a:t>
            </a:r>
            <a:r>
              <a:rPr lang="nl-BE" sz="2000" err="1">
                <a:solidFill>
                  <a:srgbClr val="FFD200"/>
                </a:solidFill>
                <a:latin typeface="UGent Panno Text Medium" panose="02000506040000040003" pitchFamily="2" charset="0"/>
              </a:rPr>
              <a:t>Zwijnaarde</a:t>
            </a:r>
            <a:endParaRPr lang="nl-BE" sz="200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4.200 R&amp;D-medewerkers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2021: extra 130.000 m² BVO</a:t>
            </a:r>
          </a:p>
          <a:p>
            <a:pPr>
              <a:lnSpc>
                <a:spcPct val="120000"/>
              </a:lnSpc>
              <a:tabLst>
                <a:tab pos="169863" algn="l"/>
              </a:tabLst>
            </a:pPr>
            <a:r>
              <a:rPr lang="nl-BE" sz="2000" u="sng">
                <a:solidFill>
                  <a:schemeClr val="bg1"/>
                </a:solidFill>
                <a:latin typeface="UGent Panno Text SemiLight" panose="02000406040000040003" pitchFamily="2" charset="0"/>
              </a:rPr>
              <a:t>techlane.be</a:t>
            </a:r>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en-BE"/>
              <a:t>WETENSCHAPSPARK</a:t>
            </a:r>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ubels, tekst, kunst, overdekt&#10;&#10;Automatisch gegenereerde beschrijving">
            <a:extLst>
              <a:ext uri="{FF2B5EF4-FFF2-40B4-BE49-F238E27FC236}">
                <a16:creationId xmlns:a16="http://schemas.microsoft.com/office/drawing/2014/main" id="{FAC733B0-91FE-F3EB-96B8-F21CF4038C30}"/>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Wetenschapsmuseum</a:t>
            </a:r>
            <a:br>
              <a:rPr lang="nl-BE" sz="2800">
                <a:solidFill>
                  <a:srgbClr val="FFD200"/>
                </a:solidFill>
                <a:latin typeface="UGent Panno Text Medium" panose="02000506040000040003" pitchFamily="2" charset="0"/>
              </a:rPr>
            </a:br>
            <a:r>
              <a:rPr lang="nl-BE" sz="2800">
                <a:solidFill>
                  <a:srgbClr val="FFD200"/>
                </a:solidFill>
                <a:latin typeface="UGent Panno Text Medium" panose="02000506040000040003" pitchFamily="2" charset="0"/>
              </a:rPr>
              <a:t>en Plantentuin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a:t>
            </a:r>
            <a:r>
              <a:rPr lang="en-GB" sz="3200"/>
              <a:t>  </a:t>
            </a:r>
            <a:r>
              <a:rPr lang="en-GB" sz="2800" b="0"/>
              <a:t>-  Gents </a:t>
            </a:r>
            <a:r>
              <a:rPr lang="en-GB" sz="2800" b="0" err="1"/>
              <a:t>universiteitsmuseum</a:t>
            </a:r>
            <a:endParaRPr lang="en-BE" b="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BELGIË</a:t>
            </a:r>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9" y="1149350"/>
            <a:ext cx="10350817" cy="549275"/>
          </a:xfrm>
        </p:spPr>
        <p:txBody>
          <a:bodyPr/>
          <a:lstStyle/>
          <a:p>
            <a:r>
              <a:rPr lang="en-BE"/>
              <a:t>In het hart van Europa</a:t>
            </a:r>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0105" y="1584008"/>
            <a:ext cx="6417964" cy="3307811"/>
            <a:chOff x="959645" y="2041903"/>
            <a:chExt cx="10459033"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45" y="2250913"/>
              <a:ext cx="682332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Londen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Berlijn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Parijs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WEST-VLAANDEREN</a:t>
            </a:r>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60" y="254000"/>
            <a:ext cx="6890444"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6134" y="1843646"/>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856" y="1843650"/>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62857" y="45319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726134" y="45319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814658" y="46506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en productie-</a:t>
            </a:r>
            <a:br>
              <a:rPr lang="nl-BE" sz="2400">
                <a:solidFill>
                  <a:schemeClr val="bg1"/>
                </a:solidFill>
                <a:latin typeface="UGent Panno Text SemiLight" panose="02000406040000040003" pitchFamily="2" charset="0"/>
              </a:rPr>
            </a:br>
            <a:r>
              <a:rPr lang="nl-BE" sz="2400">
                <a:solidFill>
                  <a:schemeClr val="bg1"/>
                </a:solidFill>
                <a:latin typeface="UGent Panno Text SemiLight" panose="02000406040000040003" pitchFamily="2" charset="0"/>
              </a:rPr>
              <a:t>automatisering</a:t>
            </a: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4869672" y="46506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Industrieel ontwerpen</a:t>
            </a:r>
          </a:p>
        </p:txBody>
      </p:sp>
      <p:pic>
        <p:nvPicPr>
          <p:cNvPr id="6" name="Picture 5">
            <a:extLst>
              <a:ext uri="{FF2B5EF4-FFF2-40B4-BE49-F238E27FC236}">
                <a16:creationId xmlns:a16="http://schemas.microsoft.com/office/drawing/2014/main" id="{6350C7FD-4EF5-B558-8786-E106A7345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052" y="2198601"/>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lstStyle/>
          <a:p>
            <a:r>
              <a:rPr lang="en-GB" dirty="0">
                <a:solidFill>
                  <a:schemeClr val="tx1"/>
                </a:solidFill>
              </a:rPr>
              <a:t>2 </a:t>
            </a:r>
            <a:r>
              <a:rPr lang="en-GB" dirty="0" err="1">
                <a:solidFill>
                  <a:schemeClr val="tx1"/>
                </a:solidFill>
              </a:rPr>
              <a:t>unieke</a:t>
            </a:r>
            <a:r>
              <a:rPr lang="en-GB" dirty="0">
                <a:solidFill>
                  <a:schemeClr val="tx1"/>
                </a:solidFill>
              </a:rPr>
              <a:t>, </a:t>
            </a:r>
            <a:r>
              <a:rPr lang="en-GB" dirty="0" err="1">
                <a:solidFill>
                  <a:schemeClr val="tx1"/>
                </a:solidFill>
              </a:rPr>
              <a:t>praktijkgerichte</a:t>
            </a:r>
            <a:r>
              <a:rPr lang="en-GB" dirty="0">
                <a:solidFill>
                  <a:schemeClr val="tx1"/>
                </a:solidFill>
              </a:rPr>
              <a:t> </a:t>
            </a:r>
            <a:r>
              <a:rPr lang="en-GB" dirty="0" err="1">
                <a:solidFill>
                  <a:schemeClr val="tx1"/>
                </a:solidFill>
              </a:rPr>
              <a:t>opleidingen</a:t>
            </a:r>
            <a:r>
              <a:rPr lang="en-GB" dirty="0">
                <a:solidFill>
                  <a:schemeClr val="tx1"/>
                </a:solidFill>
              </a:rPr>
              <a:t> </a:t>
            </a:r>
            <a:r>
              <a:rPr lang="en-GB" dirty="0" err="1">
                <a:solidFill>
                  <a:schemeClr val="tx1"/>
                </a:solidFill>
              </a:rPr>
              <a:t>industrieel</a:t>
            </a:r>
            <a:r>
              <a:rPr lang="en-GB" dirty="0">
                <a:solidFill>
                  <a:schemeClr val="tx1"/>
                </a:solidFill>
              </a:rPr>
              <a:t> </a:t>
            </a:r>
            <a:r>
              <a:rPr lang="en-GB" dirty="0" err="1">
                <a:solidFill>
                  <a:schemeClr val="tx1"/>
                </a:solidFill>
              </a:rPr>
              <a:t>ingenieur</a:t>
            </a:r>
            <a:r>
              <a:rPr lang="en-GB" dirty="0">
                <a:solidFill>
                  <a:schemeClr val="tx1"/>
                </a:solidFill>
              </a:rPr>
              <a:t>:</a:t>
            </a:r>
            <a:endParaRPr lang="en-BE" dirty="0">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UGENT 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73477" y="5577138"/>
            <a:ext cx="2753499" cy="128086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2" name="Titel 1"/>
          <p:cNvSpPr>
            <a:spLocks noGrp="1"/>
          </p:cNvSpPr>
          <p:nvPr>
            <p:ph type="title"/>
          </p:nvPr>
        </p:nvSpPr>
        <p:spPr>
          <a:xfrm>
            <a:off x="542609" y="375285"/>
            <a:ext cx="5340031" cy="1097915"/>
          </a:xfrm>
        </p:spPr>
        <p:txBody>
          <a:bodyPr/>
          <a:lstStyle/>
          <a:p>
            <a:r>
              <a:rPr lang="nl-BE"/>
              <a:t>UGENT CAMPUS BRUGGE</a:t>
            </a:r>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16" y="5577137"/>
            <a:ext cx="1613332" cy="1290938"/>
          </a:xfrm>
          <a:prstGeom prst="rect">
            <a:avLst/>
          </a:prstGeom>
        </p:spPr>
      </p:pic>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a:solidFill>
                  <a:srgbClr val="FFD200"/>
                </a:solidFill>
                <a:latin typeface="UGent Panno Text Medium" panose="02000506040000040003" pitchFamily="2" charset="0"/>
              </a:rPr>
              <a:t>OSTEND SCIENCE PARK</a:t>
            </a:r>
          </a:p>
          <a:p>
            <a:pPr>
              <a:tabLst>
                <a:tab pos="169863" algn="l"/>
              </a:tabLst>
            </a:pPr>
            <a:r>
              <a:rPr lang="nl-BE" sz="2000">
                <a:solidFill>
                  <a:schemeClr val="bg1"/>
                </a:solidFill>
                <a:latin typeface="UGent Panno Text SemiLight" panose="02000406040000040003" pitchFamily="2" charset="0"/>
              </a:rPr>
              <a:t>Boosting Blue Growth: onderzoek naar duurzame exploitatie van zeeën en oceanen.</a:t>
            </a:r>
          </a:p>
          <a:p>
            <a:pPr>
              <a:spcBef>
                <a:spcPts val="600"/>
              </a:spcBef>
              <a:tabLst>
                <a:tab pos="169863" algn="l"/>
              </a:tabLst>
            </a:pPr>
            <a:r>
              <a:rPr lang="nl-BE" sz="2000" u="sng">
                <a:solidFill>
                  <a:schemeClr val="bg1"/>
                </a:solidFill>
                <a:latin typeface="UGent Panno Text" panose="02000506040000040003" pitchFamily="2" charset="0"/>
              </a:rPr>
              <a:t>ostendsciencepark.be</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en-BE"/>
              <a:t>WETENSCHAPSPARK</a:t>
            </a:r>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a:t>
            </a:r>
            <a:br>
              <a:rPr lang="en-BE"/>
            </a:br>
            <a:r>
              <a:rPr lang="en-BE"/>
              <a:t>ZUID-KOREA</a:t>
            </a:r>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nl-BE"/>
              <a:t>De eerste Europese universiteit in </a:t>
            </a:r>
            <a:r>
              <a:rPr lang="nl-BE" err="1"/>
              <a:t>Songdo</a:t>
            </a:r>
            <a:r>
              <a:rPr lang="nl-BE"/>
              <a:t>, Zuid-Korea.</a:t>
            </a:r>
          </a:p>
          <a:p>
            <a:pPr marL="274638" indent="-215900">
              <a:lnSpc>
                <a:spcPct val="100000"/>
              </a:lnSpc>
              <a:buClr>
                <a:srgbClr val="1E64C8"/>
              </a:buClr>
              <a:buFont typeface="Arial" panose="020B0604020202020204" pitchFamily="34" charset="0"/>
              <a:buChar char="•"/>
            </a:pPr>
            <a:r>
              <a:rPr lang="nl-BE"/>
              <a:t>UGent Aziatische hub sinds 2014:  </a:t>
            </a:r>
            <a:br>
              <a:rPr lang="nl-BE"/>
            </a:br>
            <a:r>
              <a:rPr lang="nl-BE"/>
              <a:t>+500 studenten bio-, voeding- en milieutechnologie.</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Rik Van de Walle</a:t>
            </a:r>
          </a:p>
        </p:txBody>
      </p:sp>
      <p:sp>
        <p:nvSpPr>
          <p:cNvPr id="4" name="Picture Placeholder 3">
            <a:extLst>
              <a:ext uri="{FF2B5EF4-FFF2-40B4-BE49-F238E27FC236}">
                <a16:creationId xmlns:a16="http://schemas.microsoft.com/office/drawing/2014/main" id="{BD99C3C3-8639-94F4-1B15-C95A0DB13F39}"/>
              </a:ext>
            </a:extLst>
          </p:cNvPr>
          <p:cNvSpPr>
            <a:spLocks noGrp="1"/>
          </p:cNvSpPr>
          <p:nvPr>
            <p:ph type="pic" sz="quarter" idx="10"/>
          </p:nvPr>
        </p:nvSpPr>
        <p:spPr/>
        <p:txBody>
          <a:bodyPr/>
          <a:lstStyle/>
          <a:p>
            <a:endParaRPr lang="en-BE"/>
          </a:p>
        </p:txBody>
      </p:sp>
      <p:sp>
        <p:nvSpPr>
          <p:cNvPr id="2" name="Titel 1"/>
          <p:cNvSpPr>
            <a:spLocks noGrp="1"/>
          </p:cNvSpPr>
          <p:nvPr>
            <p:ph type="title"/>
          </p:nvPr>
        </p:nvSpPr>
        <p:spPr/>
        <p:txBody>
          <a:bodyPr/>
          <a:lstStyle/>
          <a:p>
            <a:r>
              <a:rPr lang="nl-NL"/>
              <a:t>Rector</a:t>
            </a:r>
            <a:endParaRPr lang="nl-BE"/>
          </a:p>
        </p:txBody>
      </p:sp>
      <p:pic>
        <p:nvPicPr>
          <p:cNvPr id="5" name="Picture 4" descr="A person wearing a blue shirt&#10;&#10;Description automatically generated">
            <a:extLst>
              <a:ext uri="{FF2B5EF4-FFF2-40B4-BE49-F238E27FC236}">
                <a16:creationId xmlns:a16="http://schemas.microsoft.com/office/drawing/2014/main" id="{4FEA5702-3F23-E3EC-B7F5-935A2466BC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761038" cy="6561138"/>
          </a:xfrm>
          <a:prstGeom prst="rect">
            <a:avLst/>
          </a:prstGeom>
        </p:spPr>
      </p:pic>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0" y="2531441"/>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53309"/>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universiteitsdiensten</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o.l.v. directeurs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serviceclusters en teams</a:t>
            </a:r>
          </a:p>
        </p:txBody>
      </p:sp>
      <p:sp>
        <p:nvSpPr>
          <p:cNvPr id="19" name="Rechthoek 18"/>
          <p:cNvSpPr/>
          <p:nvPr/>
        </p:nvSpPr>
        <p:spPr>
          <a:xfrm>
            <a:off x="3619871" y="4172479"/>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61267"/>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faculteiten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o.l.v. decanen en faculteitsraden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vakgroepen en onderzoeksgroepen</a:t>
            </a: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Academisch beheerder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Logistiek beheerder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Bestuurscollege</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latin typeface="UGent Panno Text" panose="02000506040000040003" pitchFamily="2" charset="0"/>
              </a:rPr>
              <a:t>Rector en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Directiecollege</a:t>
            </a: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Raad Van Bestuur</a:t>
            </a: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ORGANIGRAM</a:t>
            </a:r>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en-BE"/>
              <a:t>ONDERWIJS</a:t>
            </a:r>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a:t>organigram</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Onderwijs en Onderzoek</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Mens en Organisatie</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Campus en Gebouw, ICT en Studentenvoorzieningen</a:t>
            </a: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Onderwijs</a:t>
            </a: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Onderzoek</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Communicatie en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Internationalisering</a:t>
            </a: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Financiën</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Bestuur, Juridische Zaken en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Campus en Gebouw</a:t>
            </a:r>
            <a:endParaRPr lang="nl-NL">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Studentenvoorzieningen</a:t>
            </a:r>
          </a:p>
        </p:txBody>
      </p:sp>
    </p:spTree>
    <p:extLst>
      <p:ext uri="{BB962C8B-B14F-4D97-AF65-F5344CB8AC3E}">
        <p14:creationId xmlns:p14="http://schemas.microsoft.com/office/powerpoint/2010/main" val="235432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9548F00-69B5-0ADD-65DD-0E0E33D84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6" name="Afbeelding 15">
            <a:extLst>
              <a:ext uri="{FF2B5EF4-FFF2-40B4-BE49-F238E27FC236}">
                <a16:creationId xmlns:a16="http://schemas.microsoft.com/office/drawing/2014/main" id="{F8ACD1D9-248D-0FFD-D5B6-03F0A4689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a:t>11 FACULTEITEN</a:t>
            </a:r>
            <a:endParaRPr lang="en-BE"/>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17473" indent="-457200">
              <a:lnSpc>
                <a:spcPct val="100000"/>
              </a:lnSpc>
              <a:buFont typeface="Arial" panose="020B0604020202020204" pitchFamily="34" charset="0"/>
              <a:buChar char="•"/>
            </a:pPr>
            <a:r>
              <a:rPr lang="nl-BE"/>
              <a:t>Onder leiding van decaan en faculteitsraad.</a:t>
            </a:r>
          </a:p>
          <a:p>
            <a:pPr marL="517473" indent="-457200">
              <a:lnSpc>
                <a:spcPct val="100000"/>
              </a:lnSpc>
              <a:buFont typeface="Arial" panose="020B0604020202020204" pitchFamily="34" charset="0"/>
              <a:buChar char="•"/>
            </a:pPr>
            <a:r>
              <a:rPr lang="nl-NL"/>
              <a:t>Elke faculteit bestaat uit een aantal vakgroepen </a:t>
            </a:r>
            <a:br>
              <a:rPr lang="nl-NL"/>
            </a:br>
            <a:r>
              <a:rPr lang="nl-NL"/>
              <a:t>(in totaal ongeveer 80 vakgroepen).</a:t>
            </a:r>
            <a:endParaRPr lang="nl-BE"/>
          </a:p>
        </p:txBody>
      </p:sp>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7604" y="5547912"/>
            <a:ext cx="2253630" cy="965777"/>
          </a:xfrm>
          <a:prstGeom prst="rect">
            <a:avLst/>
          </a:prstGeom>
        </p:spPr>
      </p:pic>
      <p:pic>
        <p:nvPicPr>
          <p:cNvPr id="20" name="Picture 2">
            <a:extLst>
              <a:ext uri="{FF2B5EF4-FFF2-40B4-BE49-F238E27FC236}">
                <a16:creationId xmlns:a16="http://schemas.microsoft.com/office/drawing/2014/main" id="{BE6B5BA7-BCD8-450D-7BA1-BF25D7DBE1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605" y="2455373"/>
            <a:ext cx="2905024"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ED108FF8-5515-4385-C212-43D52540D9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0409" y="3357690"/>
            <a:ext cx="2566092" cy="96234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41" y="1462860"/>
            <a:ext cx="3198409" cy="959478"/>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96" y="5171064"/>
            <a:ext cx="2558456" cy="959478"/>
          </a:xfrm>
          <a:prstGeom prst="rect">
            <a:avLst/>
          </a:prstGeom>
        </p:spPr>
      </p:pic>
      <p:pic>
        <p:nvPicPr>
          <p:cNvPr id="12" name="Afbeelding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296" y="1462859"/>
            <a:ext cx="3837911"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261" y="5171064"/>
            <a:ext cx="2558456" cy="959478"/>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530" y="2036689"/>
            <a:ext cx="319841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6048" y="387654"/>
            <a:ext cx="3517934"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90379" y="4433135"/>
            <a:ext cx="2963696" cy="987899"/>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0867" y="5586509"/>
            <a:ext cx="2878432"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61038"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en-BE" err="1">
                <a:latin typeface="UGent Panno Text"/>
              </a:rPr>
              <a:t>UGent</a:t>
            </a:r>
            <a:r>
              <a:rPr lang="en-BE">
                <a:latin typeface="UGent Panno Text"/>
              </a:rPr>
              <a:t>: </a:t>
            </a:r>
            <a:r>
              <a:rPr lang="nl-BE">
                <a:latin typeface="UGent Panno Text"/>
              </a:rPr>
              <a:t>	</a:t>
            </a:r>
            <a:r>
              <a:rPr lang="en-BE">
                <a:latin typeface="UGent Panno Text"/>
              </a:rPr>
              <a:t>9.500 medewerkers</a:t>
            </a:r>
            <a:br>
              <a:rPr lang="en-BE">
                <a:latin typeface="UGent Panno Text"/>
              </a:rPr>
            </a:br>
            <a:r>
              <a:rPr lang="nl-NL">
                <a:latin typeface="UGent Panno Text"/>
              </a:rPr>
              <a:t>    (20% internationaal)</a:t>
            </a:r>
          </a:p>
          <a:p>
            <a:pPr marL="318770" indent="-318770">
              <a:buClr>
                <a:srgbClr val="1E64C8"/>
              </a:buClr>
              <a:buFont typeface="Arial" panose="020B0604020202020204" pitchFamily="34" charset="0"/>
              <a:buChar char="•"/>
            </a:pPr>
            <a:r>
              <a:rPr lang="en-BE">
                <a:latin typeface="UGent Panno Text"/>
              </a:rPr>
              <a:t>UZ Gent:</a:t>
            </a:r>
            <a:r>
              <a:rPr lang="nl-BE">
                <a:latin typeface="UGent Panno Text"/>
              </a:rPr>
              <a:t>	</a:t>
            </a:r>
            <a:r>
              <a:rPr lang="en-BE">
                <a:latin typeface="UGent Panno Text"/>
              </a:rPr>
              <a:t>6.000 medewerkers</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PERSONEEL</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DIVERSITEIT</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BEDRIJFSCULTUUR</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COMPETENTIEGERICHT</a:t>
            </a: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PARTICIPATIE</a:t>
            </a: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EVALUATIE &amp; BEGELEIDING</a:t>
            </a: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err="1"/>
              <a:t>Prestigieus</a:t>
            </a:r>
            <a:r>
              <a:rPr lang="en-GB"/>
              <a:t> </a:t>
            </a:r>
            <a:r>
              <a:rPr lang="en-GB" err="1"/>
              <a:t>initiatief</a:t>
            </a:r>
            <a:r>
              <a:rPr lang="en-GB"/>
              <a:t> </a:t>
            </a:r>
            <a:r>
              <a:rPr lang="en-GB" err="1"/>
              <a:t>Europese</a:t>
            </a:r>
            <a:r>
              <a:rPr lang="en-GB"/>
              <a:t> </a:t>
            </a:r>
            <a:r>
              <a:rPr lang="en-GB" err="1"/>
              <a:t>Commissie</a:t>
            </a:r>
            <a:endParaRPr lang="en-GB"/>
          </a:p>
          <a:p>
            <a:pPr marL="319088" indent="-319088">
              <a:buClr>
                <a:srgbClr val="1E64C8"/>
              </a:buClr>
              <a:buFont typeface="Arial" panose="020B0604020202020204" pitchFamily="34" charset="0"/>
              <a:buChar char="•"/>
            </a:pPr>
            <a:r>
              <a:rPr lang="en-GB" err="1"/>
              <a:t>Looptijd</a:t>
            </a:r>
            <a:r>
              <a:rPr lang="en-GB"/>
              <a:t> 2021-2027</a:t>
            </a:r>
          </a:p>
          <a:p>
            <a:pPr marL="319088" indent="-319088">
              <a:buClr>
                <a:srgbClr val="1E64C8"/>
              </a:buClr>
              <a:buFont typeface="Arial" panose="020B0604020202020204" pitchFamily="34" charset="0"/>
              <a:buChar char="•"/>
            </a:pPr>
            <a:r>
              <a:rPr lang="nl-NL"/>
              <a:t>9 leden + 1 geassocieerd lid</a:t>
            </a:r>
          </a:p>
          <a:p>
            <a:pPr marL="319088" indent="-319088">
              <a:buClr>
                <a:srgbClr val="1E64C8"/>
              </a:buClr>
              <a:buFont typeface="Arial" panose="020B0604020202020204" pitchFamily="34" charset="0"/>
              <a:buChar char="•"/>
            </a:pPr>
            <a:r>
              <a:rPr lang="en-GB"/>
              <a:t>Motor </a:t>
            </a:r>
            <a:r>
              <a:rPr lang="en-GB" err="1"/>
              <a:t>voor</a:t>
            </a:r>
            <a:r>
              <a:rPr lang="en-GB"/>
              <a:t> </a:t>
            </a:r>
            <a:r>
              <a:rPr lang="en-GB" err="1"/>
              <a:t>onderwijsvernieuwing</a:t>
            </a:r>
            <a:r>
              <a:rPr lang="en-GB"/>
              <a:t> </a:t>
            </a:r>
            <a:br>
              <a:rPr lang="en-GB"/>
            </a:br>
            <a:r>
              <a:rPr lang="en-GB" err="1"/>
              <a:t>aan</a:t>
            </a:r>
            <a:r>
              <a:rPr lang="en-GB"/>
              <a:t> de UGent</a:t>
            </a:r>
          </a:p>
          <a:p>
            <a:endParaRPr lang="en-BE"/>
          </a:p>
        </p:txBody>
      </p:sp>
      <p:sp>
        <p:nvSpPr>
          <p:cNvPr id="4" name="Tijdelijke aanduiding voor tekst 3">
            <a:extLst>
              <a:ext uri="{FF2B5EF4-FFF2-40B4-BE49-F238E27FC236}">
                <a16:creationId xmlns:a16="http://schemas.microsoft.com/office/drawing/2014/main" id="{5FB3C109-8E1E-F71D-E9C1-7FE860EA8523}"/>
              </a:ext>
            </a:extLst>
          </p:cNvPr>
          <p:cNvSpPr>
            <a:spLocks noGrp="1"/>
          </p:cNvSpPr>
          <p:nvPr>
            <p:ph type="body" sz="quarter" idx="10"/>
          </p:nvPr>
        </p:nvSpPr>
        <p:spPr/>
        <p:txBody>
          <a:bodyPr/>
          <a:lstStyle/>
          <a:p>
            <a:r>
              <a:rPr lang="en-GB"/>
              <a:t>NETWERK VAN EUROPESE UNIVERSITEITEN</a:t>
            </a:r>
            <a:endParaRPr lang="en-BE"/>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a:t>ENLIGHT</a:t>
            </a:r>
            <a:endParaRPr lang="en-BE"/>
          </a:p>
        </p:txBody>
      </p:sp>
      <p:pic>
        <p:nvPicPr>
          <p:cNvPr id="5" name="Picture 2">
            <a:extLst>
              <a:ext uri="{FF2B5EF4-FFF2-40B4-BE49-F238E27FC236}">
                <a16:creationId xmlns:a16="http://schemas.microsoft.com/office/drawing/2014/main" id="{93C0DFEE-BFDF-C7E6-7ED3-7D4FA8B26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542610" y="5308849"/>
            <a:ext cx="5158104" cy="585926"/>
          </a:xfrm>
        </p:spPr>
        <p:txBody>
          <a:bodyPr vert="horz" lIns="91440" tIns="45720" rIns="91440" bIns="45720" rtlCol="0" anchor="t">
            <a:normAutofit/>
          </a:bodyPr>
          <a:lstStyle/>
          <a:p>
            <a:pPr marL="9525" algn="r">
              <a:buClr>
                <a:srgbClr val="1E64C8"/>
              </a:buClr>
            </a:pPr>
            <a:r>
              <a:rPr lang="nl-BE" sz="1200" dirty="0">
                <a:latin typeface="UGent Panno Text SemiLight"/>
              </a:rPr>
              <a:t>(cijfers: 15 oktober 2024)</a:t>
            </a:r>
            <a:br>
              <a:rPr lang="nl-BE" sz="1200" dirty="0">
                <a:latin typeface="UGent Panno Text SemiLight" panose="02000406040000040003" pitchFamily="2" charset="0"/>
              </a:rPr>
            </a:br>
            <a:r>
              <a:rPr lang="nl-BE" sz="1200" dirty="0">
                <a:latin typeface="UGent Panno Text SemiLight"/>
              </a:rPr>
              <a:t>* Ghent University Global Campus meegerekend</a:t>
            </a:r>
          </a:p>
        </p:txBody>
      </p:sp>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en-BE"/>
              <a:t>BUITENLANDSE STUDENTEN</a:t>
            </a:r>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031054928"/>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 aantal studenten</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49.753</a:t>
                      </a:r>
                      <a:endParaRPr lang="en-BE" sz="240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Internationale studenten</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7.417* </a:t>
                      </a:r>
                      <a:br>
                        <a:rPr lang="nl-BE" sz="2400">
                          <a:solidFill>
                            <a:srgbClr val="1E64C8"/>
                          </a:solidFill>
                          <a:latin typeface="UGent Panno Text"/>
                        </a:rPr>
                      </a:br>
                      <a:r>
                        <a:rPr lang="nl-BE" sz="2400">
                          <a:solidFill>
                            <a:srgbClr val="1E64C8"/>
                          </a:solidFill>
                          <a:latin typeface="UGent Panno Text"/>
                        </a:rPr>
                        <a:t>(15%)</a:t>
                      </a:r>
                      <a:endParaRPr lang="en-BE" sz="240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967565369"/>
              </p:ext>
            </p:extLst>
          </p:nvPr>
        </p:nvGraphicFramePr>
        <p:xfrm>
          <a:off x="334961" y="3127142"/>
          <a:ext cx="5761037" cy="292608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faculteiten met internationale studenten</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Faculteit Wetenschappen</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1.055</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Faculteit Bio-Ingenieurswetenschappen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1.012</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Faculteit Ingenieurswetenschappen en Architectuur</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982</a:t>
                      </a:r>
                      <a:endParaRPr lang="en-BE" sz="2000"/>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Tree>
    <p:extLst>
      <p:ext uri="{BB962C8B-B14F-4D97-AF65-F5344CB8AC3E}">
        <p14:creationId xmlns:p14="http://schemas.microsoft.com/office/powerpoint/2010/main" val="16593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Strategische onderwijsdoelstelling</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van alle afgestudeerden heeft </a:t>
            </a:r>
            <a:br>
              <a:rPr lang="en-GB">
                <a:latin typeface="UGent Panno Text SemiLight" panose="02000406040000040003" pitchFamily="2" charset="0"/>
              </a:rPr>
            </a:br>
            <a:r>
              <a:rPr lang="en-GB">
                <a:latin typeface="UGent Panno Text SemiLight" panose="02000406040000040003" pitchFamily="2" charset="0"/>
              </a:rPr>
              <a:t>een ervaring in het buitenland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van de opleidingen hebben </a:t>
            </a:r>
            <a:r>
              <a:rPr lang="en-GB" b="1">
                <a:latin typeface="UGent Panno Text SemiBold" panose="02000506040000040003" pitchFamily="2" charset="0"/>
              </a:rPr>
              <a:t>internationale en interculturele competenties </a:t>
            </a:r>
            <a:r>
              <a:rPr lang="en-GB">
                <a:latin typeface="UGent Panno Text SemiLight" panose="02000406040000040003" pitchFamily="2" charset="0"/>
              </a:rPr>
              <a:t>ingebed in de opleidingscompetenties</a:t>
            </a:r>
          </a:p>
          <a:p>
            <a:pPr marL="319088" indent="-319088">
              <a:buClr>
                <a:srgbClr val="1E64C8"/>
              </a:buClr>
              <a:buFont typeface="Arial" panose="020B0604020202020204" pitchFamily="34" charset="0"/>
              <a:buChar char="•"/>
            </a:pPr>
            <a:endParaRPr lang="en-BE"/>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en-BE"/>
              <a:t>HUIDIGE FOCUS INTERNATIONALISERING</a:t>
            </a:r>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STUDENTENMOBILITEIT</a:t>
            </a:r>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a:solidFill>
                  <a:srgbClr val="1E64C8"/>
                </a:solidFill>
              </a:rPr>
              <a:t>2.337</a:t>
            </a:r>
          </a:p>
          <a:p>
            <a:pPr>
              <a:lnSpc>
                <a:spcPct val="100000"/>
              </a:lnSpc>
              <a:spcBef>
                <a:spcPts val="0"/>
              </a:spcBef>
              <a:buClr>
                <a:srgbClr val="1E64C8"/>
              </a:buClr>
            </a:pPr>
            <a:r>
              <a:rPr lang="nl-BE"/>
              <a:t>UGent-studenten</a:t>
            </a:r>
          </a:p>
          <a:p>
            <a:pPr>
              <a:lnSpc>
                <a:spcPct val="100000"/>
              </a:lnSpc>
              <a:spcBef>
                <a:spcPts val="0"/>
              </a:spcBef>
              <a:buClr>
                <a:srgbClr val="1E64C8"/>
              </a:buClr>
            </a:pPr>
            <a:r>
              <a:rPr lang="nl-BE"/>
              <a:t>naar het buitenland</a:t>
            </a:r>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a:solidFill>
                  <a:srgbClr val="1E64C8"/>
                </a:solidFill>
              </a:rPr>
              <a:t>1.744</a:t>
            </a:r>
          </a:p>
          <a:p>
            <a:pPr>
              <a:lnSpc>
                <a:spcPct val="100000"/>
              </a:lnSpc>
              <a:spcBef>
                <a:spcPts val="0"/>
              </a:spcBef>
              <a:buClr>
                <a:srgbClr val="1E64C8"/>
              </a:buClr>
            </a:pPr>
            <a:r>
              <a:rPr lang="nl-BE"/>
              <a:t>Buitenlandse uitwisselingsstudenten</a:t>
            </a:r>
            <a:br>
              <a:rPr lang="nl-BE"/>
            </a:br>
            <a:r>
              <a:rPr lang="nl-BE"/>
              <a:t>naar de UGent</a:t>
            </a:r>
            <a:endParaRPr lang="nl-BE" sz="160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2" name="Content Placeholder 2">
            <a:extLst>
              <a:ext uri="{FF2B5EF4-FFF2-40B4-BE49-F238E27FC236}">
                <a16:creationId xmlns:a16="http://schemas.microsoft.com/office/drawing/2014/main" id="{600532F2-A176-74BE-352B-9BC8290B5B7C}"/>
              </a:ext>
            </a:extLst>
          </p:cNvPr>
          <p:cNvSpPr txBox="1">
            <a:spLocks/>
          </p:cNvSpPr>
          <p:nvPr/>
        </p:nvSpPr>
        <p:spPr>
          <a:xfrm>
            <a:off x="8840099" y="6094107"/>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academiejaar 2023-2024)</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5ED2303-AEFB-ED09-C2A2-967D79FBF93E}"/>
              </a:ext>
            </a:extLst>
          </p:cNvPr>
          <p:cNvGrpSpPr/>
          <p:nvPr/>
        </p:nvGrpSpPr>
        <p:grpSpPr>
          <a:xfrm>
            <a:off x="630014" y="1160463"/>
            <a:ext cx="7418051" cy="4485060"/>
            <a:chOff x="542609" y="1059609"/>
            <a:chExt cx="7513498" cy="4585914"/>
          </a:xfrm>
        </p:grpSpPr>
        <p:pic>
          <p:nvPicPr>
            <p:cNvPr id="4" name="Picture 3" descr="A yellow poster with blue glasses&#10;&#10;Description automatically generated with low confidence">
              <a:extLst>
                <a:ext uri="{FF2B5EF4-FFF2-40B4-BE49-F238E27FC236}">
                  <a16:creationId xmlns:a16="http://schemas.microsoft.com/office/drawing/2014/main" id="{4A0F51F7-61DA-BA71-C451-68B9E9ED2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610" y="1059609"/>
              <a:ext cx="2473770" cy="2268537"/>
            </a:xfrm>
            <a:prstGeom prst="rect">
              <a:avLst/>
            </a:prstGeom>
          </p:spPr>
        </p:pic>
        <p:pic>
          <p:nvPicPr>
            <p:cNvPr id="5" name="Picture 4">
              <a:extLst>
                <a:ext uri="{FF2B5EF4-FFF2-40B4-BE49-F238E27FC236}">
                  <a16:creationId xmlns:a16="http://schemas.microsoft.com/office/drawing/2014/main" id="{DF72A841-DB9F-C841-AD39-9C08B9CEB7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2474" y="1059609"/>
              <a:ext cx="2473769" cy="2268537"/>
            </a:xfrm>
            <a:prstGeom prst="rect">
              <a:avLst/>
            </a:prstGeom>
          </p:spPr>
        </p:pic>
        <p:pic>
          <p:nvPicPr>
            <p:cNvPr id="7" name="Picture 6">
              <a:extLst>
                <a:ext uri="{FF2B5EF4-FFF2-40B4-BE49-F238E27FC236}">
                  <a16:creationId xmlns:a16="http://schemas.microsoft.com/office/drawing/2014/main" id="{108778AC-9CCA-6680-83CD-8CA382794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2337" y="1059609"/>
              <a:ext cx="2473770" cy="2268537"/>
            </a:xfrm>
            <a:prstGeom prst="rect">
              <a:avLst/>
            </a:prstGeom>
          </p:spPr>
        </p:pic>
        <p:pic>
          <p:nvPicPr>
            <p:cNvPr id="23" name="Picture 22">
              <a:extLst>
                <a:ext uri="{FF2B5EF4-FFF2-40B4-BE49-F238E27FC236}">
                  <a16:creationId xmlns:a16="http://schemas.microsoft.com/office/drawing/2014/main" id="{24B8B5CC-ACB9-9E37-0DBB-46FF5D5711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2609" y="3376986"/>
              <a:ext cx="2473770" cy="2268537"/>
            </a:xfrm>
            <a:prstGeom prst="rect">
              <a:avLst/>
            </a:prstGeom>
          </p:spPr>
        </p:pic>
        <p:pic>
          <p:nvPicPr>
            <p:cNvPr id="24" name="Picture 23">
              <a:extLst>
                <a:ext uri="{FF2B5EF4-FFF2-40B4-BE49-F238E27FC236}">
                  <a16:creationId xmlns:a16="http://schemas.microsoft.com/office/drawing/2014/main" id="{81E09556-4887-B874-3E67-B83E4A4574B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473" y="3376986"/>
              <a:ext cx="2473769" cy="2268537"/>
            </a:xfrm>
            <a:prstGeom prst="rect">
              <a:avLst/>
            </a:prstGeom>
          </p:spPr>
        </p:pic>
        <p:pic>
          <p:nvPicPr>
            <p:cNvPr id="25" name="Picture 24">
              <a:extLst>
                <a:ext uri="{FF2B5EF4-FFF2-40B4-BE49-F238E27FC236}">
                  <a16:creationId xmlns:a16="http://schemas.microsoft.com/office/drawing/2014/main" id="{63D55529-8D8C-6555-1CDD-661D9248EF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82336" y="3376986"/>
              <a:ext cx="2473770" cy="2268537"/>
            </a:xfrm>
            <a:prstGeom prst="rect">
              <a:avLst/>
            </a:prstGeom>
          </p:spPr>
        </p:pic>
      </p:grpSp>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66"/>
          <a:stretch/>
        </p:blipFill>
        <p:spPr>
          <a:xfrm>
            <a:off x="8093572" y="1160463"/>
            <a:ext cx="3756504" cy="4469932"/>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en-GB"/>
              <a:t>6 STRATEGISCHE DOELSTELLINGEN</a:t>
            </a:r>
            <a:endParaRPr lang="en-BE"/>
          </a:p>
        </p:txBody>
      </p:sp>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Projecten met universitaire partners </a:t>
            </a:r>
            <a:br>
              <a:rPr lang="en-GB">
                <a:solidFill>
                  <a:srgbClr val="1E64C8"/>
                </a:solidFill>
                <a:latin typeface="UGent Panno Text Medium" panose="02000506040000040003" pitchFamily="2" charset="0"/>
              </a:rPr>
            </a:br>
            <a:r>
              <a:rPr lang="en-GB">
                <a:solidFill>
                  <a:srgbClr val="1E64C8"/>
                </a:solidFill>
                <a:latin typeface="UGent Panno Text Medium" panose="02000506040000040003" pitchFamily="2" charset="0"/>
              </a:rPr>
              <a:t>in ontwikkelingslanden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Onderwijs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Onderzoek</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Capaciteitsopbouw</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en-BE"/>
              <a:t>ONTWIKKELINGS-SAMENWERKING</a:t>
            </a:r>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03" y="4672160"/>
            <a:ext cx="2492421" cy="5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regionale PLATFORMEN</a:t>
            </a:r>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720040"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a:latin typeface="UGent Panno Text SemiLight" panose="02000406040000040003" pitchFamily="2" charset="0"/>
              </a:rPr>
              <a:t>Erasmus+ </a:t>
            </a:r>
            <a:r>
              <a:rPr lang="en-GB" err="1">
                <a:latin typeface="UGent Panno Text SemiLight" panose="02000406040000040003" pitchFamily="2" charset="0"/>
              </a:rPr>
              <a:t>projecten</a:t>
            </a:r>
            <a:r>
              <a:rPr lang="en-GB">
                <a:latin typeface="UGent Panno Text SemiLight" panose="02000406040000040003" pitchFamily="2" charset="0"/>
              </a:rPr>
              <a:t> </a:t>
            </a:r>
            <a:r>
              <a:rPr lang="en-GB" err="1">
                <a:latin typeface="UGent Panno Text SemiLight" panose="02000406040000040003" pitchFamily="2" charset="0"/>
              </a:rPr>
              <a:t>als</a:t>
            </a:r>
            <a:r>
              <a:rPr lang="en-GB">
                <a:latin typeface="UGent Panno Text SemiLight" panose="02000406040000040003" pitchFamily="2" charset="0"/>
              </a:rPr>
              <a:t> motor </a:t>
            </a:r>
            <a:r>
              <a:rPr lang="en-GB" err="1">
                <a:latin typeface="UGent Panno Text SemiLight" panose="02000406040000040003" pitchFamily="2" charset="0"/>
              </a:rPr>
              <a:t>voor</a:t>
            </a:r>
            <a:r>
              <a:rPr lang="en-GB">
                <a:latin typeface="UGent Panno Text SemiLight" panose="02000406040000040003" pitchFamily="2" charset="0"/>
              </a:rPr>
              <a:t> </a:t>
            </a:r>
            <a:r>
              <a:rPr lang="en-GB" err="1">
                <a:latin typeface="UGent Panno Text SemiLight" panose="02000406040000040003" pitchFamily="2" charset="0"/>
              </a:rPr>
              <a:t>onderwijsinnovatie</a:t>
            </a:r>
            <a:r>
              <a:rPr lang="en-GB">
                <a:latin typeface="UGent Panno Text SemiLight" panose="02000406040000040003" pitchFamily="2" charset="0"/>
              </a:rPr>
              <a:t>, </a:t>
            </a:r>
            <a:r>
              <a:rPr lang="en-GB" err="1">
                <a:latin typeface="UGent Panno Text SemiLight" panose="02000406040000040003" pitchFamily="2" charset="0"/>
              </a:rPr>
              <a:t>internationalisering</a:t>
            </a:r>
            <a:r>
              <a:rPr lang="en-GB">
                <a:latin typeface="UGent Panno Text SemiLight" panose="02000406040000040003" pitchFamily="2" charset="0"/>
              </a:rPr>
              <a:t> en </a:t>
            </a:r>
            <a:r>
              <a:rPr lang="en-GB" err="1">
                <a:latin typeface="UGent Panno Text SemiLight" panose="02000406040000040003" pitchFamily="2" charset="0"/>
              </a:rPr>
              <a:t>maatschappelijke</a:t>
            </a:r>
            <a:r>
              <a:rPr lang="en-GB">
                <a:latin typeface="UGent Panno Text SemiLight" panose="02000406040000040003" pitchFamily="2" charset="0"/>
              </a:rPr>
              <a:t> </a:t>
            </a:r>
            <a:r>
              <a:rPr lang="en-GB" err="1">
                <a:latin typeface="UGent Panno Text SemiLight" panose="02000406040000040003" pitchFamily="2" charset="0"/>
              </a:rPr>
              <a:t>meerwaarde</a:t>
            </a:r>
            <a:endParaRPr lang="en-GB">
              <a:latin typeface="UGent Panno Text SemiLight" panose="02000406040000040003" pitchFamily="2" charset="0"/>
            </a:endParaRPr>
          </a:p>
          <a:p>
            <a:pPr marL="318770" indent="-318770">
              <a:buClr>
                <a:srgbClr val="1E64C8"/>
              </a:buClr>
              <a:buFont typeface="Arial" panose="020B0604020202020204" pitchFamily="34" charset="0"/>
              <a:buChar char="•"/>
            </a:pPr>
            <a:r>
              <a:rPr lang="en-GB">
                <a:latin typeface="UGent Panno Text SemiLight"/>
              </a:rPr>
              <a:t>2023: 43 </a:t>
            </a:r>
            <a:r>
              <a:rPr lang="en-GB" err="1">
                <a:latin typeface="UGent Panno Text SemiLight"/>
              </a:rPr>
              <a:t>actieve</a:t>
            </a:r>
            <a:r>
              <a:rPr lang="en-GB">
                <a:latin typeface="UGent Panno Text SemiLight"/>
              </a:rPr>
              <a:t> E+-</a:t>
            </a:r>
            <a:r>
              <a:rPr lang="en-GB" err="1">
                <a:latin typeface="UGent Panno Text SemiLight"/>
              </a:rPr>
              <a:t>projecten</a:t>
            </a:r>
            <a:r>
              <a:rPr lang="en-GB">
                <a:latin typeface="UGent Panno Text SemiLight"/>
              </a:rPr>
              <a:t> in alle </a:t>
            </a:r>
            <a:r>
              <a:rPr lang="en-GB" err="1">
                <a:latin typeface="UGent Panno Text SemiLight"/>
              </a:rPr>
              <a:t>Acties</a:t>
            </a:r>
            <a:r>
              <a:rPr lang="en-GB">
                <a:latin typeface="UGent Panno Text SemiLight"/>
              </a:rPr>
              <a:t> (KA2/KA3)</a:t>
            </a:r>
          </a:p>
          <a:p>
            <a:pPr marL="318770" indent="-318770">
              <a:buClr>
                <a:srgbClr val="1E64C8"/>
              </a:buClr>
              <a:buFont typeface="Arial" panose="020B0604020202020204" pitchFamily="34" charset="0"/>
              <a:buChar char="•"/>
            </a:pPr>
            <a:r>
              <a:rPr lang="en-GB">
                <a:latin typeface="UGent Panno Text SemiLight" panose="02000406040000040003" pitchFamily="2" charset="0"/>
              </a:rPr>
              <a:t>Projecten met </a:t>
            </a:r>
            <a:r>
              <a:rPr lang="en-GB" err="1">
                <a:latin typeface="UGent Panno Text SemiLight" panose="02000406040000040003" pitchFamily="2" charset="0"/>
              </a:rPr>
              <a:t>directe</a:t>
            </a:r>
            <a:r>
              <a:rPr lang="en-GB">
                <a:latin typeface="UGent Panno Text SemiLight" panose="02000406040000040003" pitchFamily="2" charset="0"/>
              </a:rPr>
              <a:t> </a:t>
            </a:r>
            <a:r>
              <a:rPr lang="en-GB" err="1">
                <a:latin typeface="UGent Panno Text SemiLight" panose="02000406040000040003" pitchFamily="2" charset="0"/>
              </a:rPr>
              <a:t>aansluiting</a:t>
            </a:r>
            <a:r>
              <a:rPr lang="en-GB">
                <a:latin typeface="UGent Panno Text SemiLight" panose="02000406040000040003" pitchFamily="2" charset="0"/>
              </a:rPr>
              <a:t> </a:t>
            </a:r>
            <a:r>
              <a:rPr lang="en-GB" err="1">
                <a:latin typeface="UGent Panno Text SemiLight" panose="02000406040000040003" pitchFamily="2" charset="0"/>
              </a:rPr>
              <a:t>bij</a:t>
            </a:r>
            <a:r>
              <a:rPr lang="en-GB">
                <a:latin typeface="UGent Panno Text SemiLight" panose="02000406040000040003" pitchFamily="2" charset="0"/>
              </a:rPr>
              <a:t> het </a:t>
            </a:r>
            <a:br>
              <a:rPr lang="en-GB">
                <a:latin typeface="UGent Panno Text SemiLight" panose="02000406040000040003" pitchFamily="2" charset="0"/>
              </a:rPr>
            </a:br>
            <a:r>
              <a:rPr lang="en-GB">
                <a:latin typeface="UGent Panno Text SemiLight" panose="02000406040000040003" pitchFamily="2" charset="0"/>
              </a:rPr>
              <a:t>EU-</a:t>
            </a:r>
            <a:r>
              <a:rPr lang="en-GB" err="1">
                <a:latin typeface="UGent Panno Text SemiLight" panose="02000406040000040003" pitchFamily="2" charset="0"/>
              </a:rPr>
              <a:t>beleid</a:t>
            </a:r>
            <a:r>
              <a:rPr lang="en-GB">
                <a:latin typeface="UGent Panno Text SemiLight" panose="02000406040000040003" pitchFamily="2" charset="0"/>
              </a:rPr>
              <a:t> (</a:t>
            </a:r>
            <a:r>
              <a:rPr lang="en-GB" err="1">
                <a:latin typeface="UGent Panno Text SemiLight" panose="02000406040000040003" pitchFamily="2" charset="0"/>
              </a:rPr>
              <a:t>bv</a:t>
            </a:r>
            <a:r>
              <a:rPr lang="en-GB">
                <a:latin typeface="UGent Panno Text SemiLight" panose="02000406040000040003" pitchFamily="2" charset="0"/>
              </a:rPr>
              <a:t>.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16 </a:t>
            </a:r>
            <a:r>
              <a:rPr lang="en-GB" err="1">
                <a:latin typeface="UGent Panno Text SemiLight" panose="02000406040000040003" pitchFamily="2" charset="0"/>
              </a:rPr>
              <a:t>actieve</a:t>
            </a:r>
            <a:r>
              <a:rPr lang="en-GB">
                <a:latin typeface="UGent Panno Text SemiLight" panose="02000406040000040003" pitchFamily="2" charset="0"/>
              </a:rPr>
              <a:t> Erasmus Mundus Masters; </a:t>
            </a:r>
            <a:br>
              <a:rPr lang="en-GB">
                <a:latin typeface="UGent Panno Text SemiLight" panose="02000406040000040003" pitchFamily="2" charset="0"/>
              </a:rPr>
            </a:br>
            <a:r>
              <a:rPr lang="en-GB" err="1">
                <a:latin typeface="UGent Panno Text SemiLight" panose="02000406040000040003" pitchFamily="2" charset="0"/>
              </a:rPr>
              <a:t>Europese</a:t>
            </a:r>
            <a:r>
              <a:rPr lang="en-GB">
                <a:latin typeface="UGent Panno Text SemiLight" panose="02000406040000040003" pitchFamily="2" charset="0"/>
              </a:rPr>
              <a:t> </a:t>
            </a:r>
            <a:r>
              <a:rPr lang="en-GB" err="1">
                <a:latin typeface="UGent Panno Text SemiLight" panose="02000406040000040003" pitchFamily="2" charset="0"/>
              </a:rPr>
              <a:t>koploper</a:t>
            </a:r>
            <a:r>
              <a:rPr lang="en-GB">
                <a:latin typeface="UGent Panno Text SemiLight" panose="02000406040000040003" pitchFamily="2" charset="0"/>
              </a:rPr>
              <a:t> </a:t>
            </a:r>
            <a:r>
              <a:rPr lang="en-GB" err="1">
                <a:latin typeface="UGent Panno Text SemiLight" panose="02000406040000040003" pitchFamily="2" charset="0"/>
              </a:rPr>
              <a:t>als</a:t>
            </a:r>
            <a:r>
              <a:rPr lang="en-GB">
                <a:latin typeface="UGent Panno Text SemiLight" panose="02000406040000040003" pitchFamily="2" charset="0"/>
              </a:rPr>
              <a:t> </a:t>
            </a:r>
            <a:r>
              <a:rPr lang="en-GB" err="1">
                <a:latin typeface="UGent Panno Text SemiLight" panose="02000406040000040003" pitchFamily="2" charset="0"/>
              </a:rPr>
              <a:t>coördinerende</a:t>
            </a:r>
            <a:r>
              <a:rPr lang="en-GB">
                <a:latin typeface="UGent Panno Text SemiLight" panose="02000406040000040003" pitchFamily="2" charset="0"/>
              </a:rPr>
              <a:t> </a:t>
            </a:r>
            <a:r>
              <a:rPr lang="en-GB" err="1">
                <a:latin typeface="UGent Panno Text SemiLight" panose="02000406040000040003" pitchFamily="2" charset="0"/>
              </a:rPr>
              <a:t>instelling</a:t>
            </a:r>
            <a:endParaRPr lang="en-GB">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GB">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ONDERWIJSPROJECTEN</a:t>
            </a:r>
            <a:endParaRPr lang="en-BE"/>
          </a:p>
        </p:txBody>
      </p:sp>
      <p:pic>
        <p:nvPicPr>
          <p:cNvPr id="6" name="Tijdelijke aanduiding voor afbeelding 5">
            <a:extLst>
              <a:ext uri="{FF2B5EF4-FFF2-40B4-BE49-F238E27FC236}">
                <a16:creationId xmlns:a16="http://schemas.microsoft.com/office/drawing/2014/main" id="{6C6D862E-66C6-3572-81E0-5288614E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en-GB"/>
              <a:t>INTERNATIONALE NETWERKORGANISATIES</a:t>
            </a:r>
            <a:endParaRPr lang="en-BE"/>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BE" sz="1800">
                <a:solidFill>
                  <a:srgbClr val="1E64C8"/>
                </a:solidFill>
                <a:latin typeface="UGent Panno Text SemiLight" panose="02000406040000040003" pitchFamily="2" charset="0"/>
              </a:rPr>
              <a:t>Imagofilm over de UGent</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DURF DENKEN</a:t>
            </a:r>
          </a:p>
          <a:p>
            <a:pPr>
              <a:spcBef>
                <a:spcPts val="600"/>
              </a:spcBef>
            </a:pPr>
            <a:r>
              <a:rPr lang="en-BE" sz="1800">
                <a:solidFill>
                  <a:srgbClr val="1E64C8"/>
                </a:solidFill>
                <a:latin typeface="UGent Panno Text SemiLight" panose="02000406040000040003" pitchFamily="2" charset="0"/>
              </a:rPr>
              <a:t>Ons DNA: kritisch denken</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D753513F-1680-20EC-4246-4ECB6EF0F2F6}"/>
              </a:ext>
            </a:extLst>
          </p:cNvPr>
          <p:cNvSpPr txBox="1">
            <a:spLocks/>
          </p:cNvSpPr>
          <p:nvPr/>
        </p:nvSpPr>
        <p:spPr>
          <a:xfrm>
            <a:off x="8413082" y="6194096"/>
            <a:ext cx="3821342"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afbeeldingen © Universiteit Gent</a:t>
            </a:r>
            <a:br>
              <a:rPr lang="nl-BE" sz="700">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Fotografen: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35" name="Groep 34">
            <a:extLst>
              <a:ext uri="{FF2B5EF4-FFF2-40B4-BE49-F238E27FC236}">
                <a16:creationId xmlns:a16="http://schemas.microsoft.com/office/drawing/2014/main" id="{45A228F1-9727-B040-59D6-5A84735AA6DD}"/>
              </a:ext>
            </a:extLst>
          </p:cNvPr>
          <p:cNvGrpSpPr/>
          <p:nvPr/>
        </p:nvGrpSpPr>
        <p:grpSpPr>
          <a:xfrm>
            <a:off x="1275602" y="1725654"/>
            <a:ext cx="326317" cy="329893"/>
            <a:chOff x="1275602" y="1725654"/>
            <a:chExt cx="326317" cy="329893"/>
          </a:xfrm>
        </p:grpSpPr>
        <p:sp>
          <p:nvSpPr>
            <p:cNvPr id="33" name="Rechthoek 32">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4" name="Afbeelding 33"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3429000"/>
            <a:ext cx="5149153" cy="2250440"/>
          </a:xfrm>
          <a:prstGeom prst="rect">
            <a:avLst/>
          </a:prstGeom>
        </p:spPr>
        <p:txBody>
          <a:bodyPr vert="horz" lIns="91440" tIns="45720" rIns="91440" bIns="45720" rtlCol="0" anchor="t">
            <a:normAutofit/>
          </a:bodyPr>
          <a:lstStyle/>
          <a:p>
            <a:pPr marL="9525" algn="r">
              <a:buClr>
                <a:srgbClr val="1E64C8"/>
              </a:buClr>
            </a:pPr>
            <a:r>
              <a:rPr lang="nl-BE" sz="1200" dirty="0">
                <a:latin typeface="UGent Panno Text SemiLight"/>
              </a:rPr>
              <a:t>(cijfers oktober 2024)</a:t>
            </a:r>
          </a:p>
          <a:p>
            <a:pPr marL="9525">
              <a:buClr>
                <a:srgbClr val="1E64C8"/>
              </a:buClr>
            </a:pPr>
            <a:endParaRPr lang="nl-BE" sz="1200" dirty="0">
              <a:latin typeface="UGent Panno Text SemiLight" panose="02000406040000040003" pitchFamily="2" charset="0"/>
            </a:endParaRPr>
          </a:p>
        </p:txBody>
      </p:sp>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en-BE"/>
              <a:t>OPLEIDINGEN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1995342365"/>
              </p:ext>
            </p:extLst>
          </p:nvPr>
        </p:nvGraphicFramePr>
        <p:xfrm>
          <a:off x="329249" y="1270793"/>
          <a:ext cx="5356800" cy="2009776"/>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50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Master-na-Masters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29</a:t>
                      </a:r>
                      <a:endParaRPr lang="en-BE" sz="200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Postgraduaten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28</a:t>
                      </a:r>
                      <a:endParaRPr lang="en-BE" sz="200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866052777"/>
                  </a:ext>
                </a:extLst>
              </a:tr>
            </a:tbl>
          </a:graphicData>
        </a:graphic>
      </p:graphicFrame>
    </p:spTree>
    <p:extLst>
      <p:ext uri="{BB962C8B-B14F-4D97-AF65-F5344CB8AC3E}">
        <p14:creationId xmlns:p14="http://schemas.microsoft.com/office/powerpoint/2010/main" val="38619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79931839"/>
              </p:ext>
            </p:extLst>
          </p:nvPr>
        </p:nvGraphicFramePr>
        <p:xfrm>
          <a:off x="385948" y="1108363"/>
          <a:ext cx="11604723" cy="4615848"/>
        </p:xfrm>
        <a:graphic>
          <a:graphicData uri="http://schemas.openxmlformats.org/drawingml/2006/table">
            <a:tbl>
              <a:tblPr firstRow="1" bandRow="1">
                <a:tableStyleId>{5C22544A-7EE6-4342-B048-85BDC9FD1C3A}</a:tableStyleId>
              </a:tblPr>
              <a:tblGrid>
                <a:gridCol w="5420133">
                  <a:extLst>
                    <a:ext uri="{9D8B030D-6E8A-4147-A177-3AD203B41FA5}">
                      <a16:colId xmlns:a16="http://schemas.microsoft.com/office/drawing/2014/main" val="1334629126"/>
                    </a:ext>
                  </a:extLst>
                </a:gridCol>
                <a:gridCol w="699878">
                  <a:extLst>
                    <a:ext uri="{9D8B030D-6E8A-4147-A177-3AD203B41FA5}">
                      <a16:colId xmlns:a16="http://schemas.microsoft.com/office/drawing/2014/main" val="1501278454"/>
                    </a:ext>
                  </a:extLst>
                </a:gridCol>
                <a:gridCol w="4687062">
                  <a:extLst>
                    <a:ext uri="{9D8B030D-6E8A-4147-A177-3AD203B41FA5}">
                      <a16:colId xmlns:a16="http://schemas.microsoft.com/office/drawing/2014/main" val="1687903435"/>
                    </a:ext>
                  </a:extLst>
                </a:gridCol>
                <a:gridCol w="79765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Totaal aantal unieke studenten                                                                                           49.753</a:t>
                      </a:r>
                      <a:endParaRPr lang="en-BE" sz="280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Faculteit </a:t>
                      </a:r>
                      <a:r>
                        <a:rPr lang="nl-BE" sz="2000" b="0" i="0" u="none" strike="noStrike">
                          <a:solidFill>
                            <a:srgbClr val="1E64C8"/>
                          </a:solidFill>
                          <a:effectLst/>
                          <a:latin typeface="UGent Panno Text" panose="02000506040000040003" pitchFamily="2" charset="0"/>
                        </a:rPr>
                        <a:t>Geneeskunde en Gezondheidswetenschappen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9.922</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Wetenschappen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3.709</a:t>
                      </a:r>
                      <a:endParaRPr lang="nl-NL"/>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64077">
                <a:tc>
                  <a:txBody>
                    <a:bodyPr/>
                    <a:lstStyle/>
                    <a:p>
                      <a:pPr algn="l" rtl="0" fontAlgn="ctr"/>
                      <a:r>
                        <a:rPr lang="nl-NL" sz="2000" b="0" i="0" u="none" strike="noStrike">
                          <a:solidFill>
                            <a:srgbClr val="1E64C8"/>
                          </a:solidFill>
                          <a:effectLst/>
                          <a:latin typeface="UGent Panno Text SemiLight"/>
                        </a:rPr>
                        <a:t>         </a:t>
                      </a:r>
                      <a:r>
                        <a:rPr lang="nl-BE" sz="2000" b="0" i="0" u="none" strike="noStrike" noProof="0">
                          <a:solidFill>
                            <a:srgbClr val="1E64C8"/>
                          </a:solidFill>
                          <a:effectLst/>
                          <a:latin typeface="UGent Panno Text SemiLight"/>
                        </a:rPr>
                        <a:t>Faculteit </a:t>
                      </a:r>
                      <a:r>
                        <a:rPr lang="nl-BE" sz="2000" b="0" i="0" u="none" strike="noStrike" noProof="0">
                          <a:solidFill>
                            <a:srgbClr val="1E64C8"/>
                          </a:solidFill>
                          <a:effectLst/>
                          <a:latin typeface="UGent Panno Text"/>
                        </a:rPr>
                        <a:t>Economie en Bedrijfskunde</a:t>
                      </a:r>
                      <a:endParaRPr lang="nl-NL" sz="2000" b="0" i="0" u="none" strike="noStrike" noProof="0">
                        <a:solidFill>
                          <a:srgbClr val="000000"/>
                        </a:solidFill>
                        <a:effectLst/>
                        <a:latin typeface="UGent Panno Text"/>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6.335</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NL" sz="2000" b="0" i="0" u="none" strike="noStrike">
                          <a:solidFill>
                            <a:srgbClr val="1E64C8"/>
                          </a:solidFill>
                          <a:effectLst/>
                          <a:latin typeface="UGent Panno Text SemiLight" panose="02000406040000040003" pitchFamily="2" charset="0"/>
                        </a:rPr>
                        <a:t>           Faculteit </a:t>
                      </a:r>
                      <a:r>
                        <a:rPr lang="nl-NL" sz="2000" b="0" i="0" u="none" strike="noStrike">
                          <a:solidFill>
                            <a:srgbClr val="1E64C8"/>
                          </a:solidFill>
                          <a:effectLst/>
                          <a:latin typeface="UGent Panno Text" panose="02000506040000040003" pitchFamily="2" charset="0"/>
                        </a:rPr>
                        <a:t>Politieke en Sociale wetenschappen</a:t>
                      </a:r>
                      <a:endParaRPr lang="nl-NL"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3.381</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667987">
                <a:tc>
                  <a:txBody>
                    <a:bodyPr/>
                    <a:lstStyle/>
                    <a:p>
                      <a:pPr algn="l" rtl="0" fontAlgn="ctr"/>
                      <a:r>
                        <a:rPr lang="nl-BE" sz="2000" b="0" i="0" u="none" strike="noStrike">
                          <a:solidFill>
                            <a:srgbClr val="1E64C8"/>
                          </a:solidFill>
                          <a:effectLst/>
                          <a:latin typeface="UGent Panno Text SemiLight"/>
                        </a:rPr>
                        <a:t>         </a:t>
                      </a:r>
                      <a:r>
                        <a:rPr lang="nl-NL" sz="2000" b="0" i="0" u="none" strike="noStrike" noProof="0">
                          <a:solidFill>
                            <a:srgbClr val="1E64C8"/>
                          </a:solidFill>
                          <a:effectLst/>
                          <a:latin typeface="UGent Panno Text SemiLight"/>
                        </a:rPr>
                        <a:t>Faculteit </a:t>
                      </a:r>
                      <a:r>
                        <a:rPr lang="nl-NL" sz="2000" b="0" i="0" u="none" strike="noStrike" noProof="0">
                          <a:solidFill>
                            <a:srgbClr val="1E64C8"/>
                          </a:solidFill>
                          <a:effectLst/>
                          <a:latin typeface="UGent Panno Text"/>
                        </a:rPr>
                        <a:t>Psychologie en Pedagogische Wetenschappen</a:t>
                      </a:r>
                      <a:endParaRPr lang="nl-BE" sz="2000" b="0" i="0" u="none" strike="noStrike" noProof="0">
                        <a:solidFill>
                          <a:srgbClr val="000000"/>
                        </a:solidFill>
                        <a:effectLst/>
                        <a:latin typeface="UGent Panno Text"/>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6.143</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Bio-ingenieurswetenschappen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2.813</a:t>
                      </a: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Ingenieurswetenschappen en Architectuur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5.639</a:t>
                      </a:r>
                      <a:endParaRPr lang="nl-NL"/>
                    </a:p>
                  </a:txBody>
                  <a:tcPr marL="7620" marR="7620" marT="7620" marB="0" anchor="ctr">
                    <a:solidFill>
                      <a:srgbClr val="1E64C8">
                        <a:alpha val="1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Diergeneeskunde</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1.807</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Letteren en Wijsbegeerte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4.625</a:t>
                      </a:r>
                    </a:p>
                  </a:txBody>
                  <a:tcPr marL="7620" marR="7620" marT="7620" marB="0" anchor="ctr">
                    <a:solidFill>
                      <a:srgbClr val="1E64C8">
                        <a:alpha val="25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Farmaceutische 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1.463</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Recht en Criminologie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4.061</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BE" sz="2000" b="1" i="0" u="none" strike="noStrike">
                          <a:solidFill>
                            <a:srgbClr val="1E64C8"/>
                          </a:solidFill>
                          <a:effectLst/>
                          <a:latin typeface="UGent Panno Text SemiBold" panose="02000706040000040003" pitchFamily="2" charset="0"/>
                        </a:rPr>
                        <a:t>           </a:t>
                      </a:r>
                      <a:r>
                        <a:rPr lang="nl-BE" sz="2000" b="0" i="0" u="none" strike="noStrike" err="1">
                          <a:solidFill>
                            <a:srgbClr val="1E64C8"/>
                          </a:solidFill>
                          <a:effectLst/>
                          <a:latin typeface="UGent Panno Text" panose="02000506040000040003" pitchFamily="2" charset="0"/>
                        </a:rPr>
                        <a:t>Ghent</a:t>
                      </a:r>
                      <a:r>
                        <a:rPr lang="nl-BE" sz="2000" b="0" i="0" u="none" strike="noStrike">
                          <a:solidFill>
                            <a:srgbClr val="1E64C8"/>
                          </a:solidFill>
                          <a:effectLst/>
                          <a:latin typeface="UGent Panno Text" panose="02000506040000040003" pitchFamily="2" charset="0"/>
                        </a:rPr>
                        <a:t> University Global Campus</a:t>
                      </a: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552</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46082" y="1843681"/>
            <a:ext cx="763260" cy="503552"/>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0" y="2382171"/>
            <a:ext cx="708045"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12"/>
          <a:stretch/>
        </p:blipFill>
        <p:spPr>
          <a:xfrm>
            <a:off x="5805" y="3495690"/>
            <a:ext cx="797295" cy="677732"/>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17"/>
          <a:stretch/>
        </p:blipFill>
        <p:spPr>
          <a:xfrm>
            <a:off x="-43484" y="3954149"/>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8142" y="4625262"/>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23587"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2355" y="2448242"/>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29789" y="2938843"/>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08741" y="3586737"/>
            <a:ext cx="410421" cy="51337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20000">
            <a:off x="6540939" y="4105679"/>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a:xfrm>
            <a:off x="423856" y="122346"/>
            <a:ext cx="10893422" cy="893656"/>
          </a:xfrm>
        </p:spPr>
        <p:txBody>
          <a:bodyPr>
            <a:normAutofit/>
          </a:bodyPr>
          <a:lstStyle/>
          <a:p>
            <a:r>
              <a:rPr lang="en-BE">
                <a:latin typeface="UGent Panno Text"/>
              </a:rPr>
              <a:t>STUDENT</a:t>
            </a:r>
            <a:r>
              <a:rPr lang="nl-BE">
                <a:latin typeface="UGent Panno Text"/>
              </a:rPr>
              <a:t>en</a:t>
            </a:r>
            <a:endParaRPr lang="en-US"/>
          </a:p>
        </p:txBody>
      </p:sp>
      <p:sp>
        <p:nvSpPr>
          <p:cNvPr id="10" name="Rechthoek 4">
            <a:extLst>
              <a:ext uri="{FF2B5EF4-FFF2-40B4-BE49-F238E27FC236}">
                <a16:creationId xmlns:a16="http://schemas.microsoft.com/office/drawing/2014/main" id="{BE1362BE-E265-A973-6FAC-95812848A192}"/>
              </a:ext>
            </a:extLst>
          </p:cNvPr>
          <p:cNvSpPr/>
          <p:nvPr/>
        </p:nvSpPr>
        <p:spPr>
          <a:xfrm>
            <a:off x="279053" y="5196693"/>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PEILDATUM: 15 oktober 2024</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altLang="nl-BE" sz="1000">
                <a:solidFill>
                  <a:schemeClr val="tx1">
                    <a:lumMod val="65000"/>
                    <a:lumOff val="35000"/>
                  </a:schemeClr>
                </a:solidFill>
                <a:latin typeface="UGent Panno Text SemiLight" panose="02000406040000040003" pitchFamily="2" charset="0"/>
                <a:cs typeface="Arial"/>
              </a:rPr>
              <a:t>Studenten in alle aangeboden opleidingen, uit alle mogelijke opleidingstypes, worden meegeteld. De</a:t>
            </a:r>
            <a:r>
              <a:rPr lang="nl-BE" altLang="nl-BE" sz="1000">
                <a:solidFill>
                  <a:schemeClr val="tx1">
                    <a:lumMod val="65000"/>
                    <a:lumOff val="35000"/>
                  </a:schemeClr>
                </a:solidFill>
                <a:latin typeface="UGent Panno Text SemiLight" panose="02000406040000040003" pitchFamily="2" charset="0"/>
              </a:rPr>
              <a:t> som van het aantal studenten per faculteit ligt hoger dan het totale aantal studenten ingeschreven</a:t>
            </a:r>
            <a:r>
              <a:rPr lang="nl-NL" altLang="nl-BE" sz="1000">
                <a:solidFill>
                  <a:schemeClr val="tx1">
                    <a:lumMod val="65000"/>
                    <a:lumOff val="35000"/>
                  </a:schemeClr>
                </a:solidFill>
                <a:latin typeface="UGent Panno Text SemiLight" panose="02000406040000040003" pitchFamily="2" charset="0"/>
                <a:cs typeface="Arial"/>
              </a:rPr>
              <a:t> </a:t>
            </a:r>
            <a:r>
              <a:rPr lang="nl-BE" altLang="nl-BE" sz="1000">
                <a:solidFill>
                  <a:schemeClr val="tx1">
                    <a:lumMod val="65000"/>
                    <a:lumOff val="35000"/>
                  </a:schemeClr>
                </a:solidFill>
                <a:latin typeface="UGent Panno Text SemiLight" panose="02000406040000040003" pitchFamily="2" charset="0"/>
              </a:rPr>
              <a:t>aan de UGent omdat er studenten zijn die aan meerdere faculteiten zijn ingeschreven. Studenten die op de teldatum 15/10 reeds hadden stopgezet, tellen niet mee.</a:t>
            </a:r>
          </a:p>
        </p:txBody>
      </p:sp>
      <p:pic>
        <p:nvPicPr>
          <p:cNvPr id="3" name="Afbeelding 2" descr="Afbeelding met Graphics, symbool&#10;&#10;Automatisch gegenereerde beschrijving">
            <a:extLst>
              <a:ext uri="{FF2B5EF4-FFF2-40B4-BE49-F238E27FC236}">
                <a16:creationId xmlns:a16="http://schemas.microsoft.com/office/drawing/2014/main" id="{2DD56730-36D3-CA32-D31C-CB56727AB161}"/>
              </a:ext>
            </a:extLst>
          </p:cNvPr>
          <p:cNvPicPr>
            <a:picLocks noChangeAspect="1"/>
          </p:cNvPicPr>
          <p:nvPr/>
        </p:nvPicPr>
        <p:blipFill>
          <a:blip r:embed="rId12"/>
          <a:stretch>
            <a:fillRect/>
          </a:stretch>
        </p:blipFill>
        <p:spPr>
          <a:xfrm>
            <a:off x="96919" y="2935432"/>
            <a:ext cx="657225" cy="571500"/>
          </a:xfrm>
          <a:prstGeom prst="rect">
            <a:avLst/>
          </a:prstGeom>
        </p:spPr>
      </p:pic>
    </p:spTree>
    <p:extLst>
      <p:ext uri="{BB962C8B-B14F-4D97-AF65-F5344CB8AC3E}">
        <p14:creationId xmlns:p14="http://schemas.microsoft.com/office/powerpoint/2010/main" val="22252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41924" y="4590710"/>
            <a:ext cx="5158104" cy="1098562"/>
          </a:xfrm>
        </p:spPr>
        <p:txBody>
          <a:bodyPr vert="horz" lIns="91440" tIns="45720" rIns="91440" bIns="45720" rtlCol="0" anchor="t">
            <a:normAutofit/>
          </a:bodyPr>
          <a:lstStyle/>
          <a:p>
            <a:pPr>
              <a:spcBef>
                <a:spcPct val="0"/>
              </a:spcBef>
            </a:pPr>
            <a:r>
              <a:rPr lang="nl-BE" altLang="nl-BE" sz="1200" cap="all">
                <a:solidFill>
                  <a:schemeClr val="tx1">
                    <a:lumMod val="65000"/>
                    <a:lumOff val="35000"/>
                  </a:schemeClr>
                </a:solidFill>
                <a:latin typeface="UGent Panno Text SemiLight"/>
              </a:rPr>
              <a:t>PEILDATUM: 15 oktober 2024</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sz="1000">
                <a:solidFill>
                  <a:schemeClr val="tx1">
                    <a:lumMod val="65000"/>
                    <a:lumOff val="35000"/>
                  </a:schemeClr>
                </a:solidFill>
                <a:latin typeface="UGent Panno Text SemiLight" panose="02000406040000040003" pitchFamily="2" charset="0"/>
              </a:rPr>
              <a:t>De som van het aantal studenten per opleidingstype ligt hoger dan het totale aantal studenten ingeschreven aan de UGent omdat er studenten zijn die in meerdere opleidingen/opleidingstypes zijn ingeschreven. Het aantal studenten, en met name het aantal doctoraatsstudenten, neemt nog toe in de loop van het academiejaar.</a:t>
            </a: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453000309"/>
              </p:ext>
            </p:extLst>
          </p:nvPr>
        </p:nvGraphicFramePr>
        <p:xfrm>
          <a:off x="334962" y="1395366"/>
          <a:ext cx="5356800" cy="3059998"/>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49.753</a:t>
                      </a:r>
                      <a:endParaRPr lang="en-BE" sz="24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24.479</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ManaBa</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15.777</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ManaMa</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1.721</a:t>
                      </a:r>
                      <a:endParaRPr lang="en-BE" sz="2000"/>
                    </a:p>
                  </a:txBody>
                  <a:tcPr marL="180000" anchor="ctr">
                    <a:solidFill>
                      <a:srgbClr val="1E64C8">
                        <a:alpha val="20000"/>
                      </a:srgbClr>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Postgraduaat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467</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Doctoraat</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4.757</a:t>
                      </a:r>
                      <a:endParaRPr lang="en-BE" sz="200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374727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en-BE"/>
              <a:t>ONDERZOEK</a:t>
            </a:r>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68099c4-eb67-4ddd-bad8-86bb313cb615">
      <UserInfo>
        <DisplayName>Bram.vanBaarle@UGent.be</DisplayName>
        <AccountId>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5A1A9-9A80-4F2E-BD86-D014F30855FE}">
  <ds:schemaRefs>
    <ds:schemaRef ds:uri="http://schemas.microsoft.com/sharepoint/v3/contenttype/forms"/>
  </ds:schemaRefs>
</ds:datastoreItem>
</file>

<file path=customXml/itemProps2.xml><?xml version="1.0" encoding="utf-8"?>
<ds:datastoreItem xmlns:ds="http://schemas.openxmlformats.org/officeDocument/2006/customXml" ds:itemID="{D037ED1F-B320-4550-9EB2-365511969D47}">
  <ds:schemaRefs>
    <ds:schemaRef ds:uri="a68099c4-eb67-4ddd-bad8-86bb313cb6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C8D4993-9891-4EC1-8D63-E5D313025617}">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22</TotalTime>
  <Words>2633</Words>
  <Application>Microsoft Office PowerPoint</Application>
  <PresentationFormat>Breedbeeld</PresentationFormat>
  <Paragraphs>409</Paragraphs>
  <Slides>54</Slides>
  <Notes>25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BELGIË</vt:lpstr>
      <vt:lpstr>PowerPoint-presentatie</vt:lpstr>
      <vt:lpstr>6 STRATEGISCHE DOELSTELLINGEN</vt:lpstr>
      <vt:lpstr>OPLEIDINGEN</vt:lpstr>
      <vt:lpstr>STUDENTen</vt:lpstr>
      <vt:lpstr>STUDENTEN</vt:lpstr>
      <vt:lpstr>PowerPoint-presentatie</vt:lpstr>
      <vt:lpstr>ONDERZOEKERS</vt:lpstr>
      <vt:lpstr>DOCTORAL SCHOOLS</vt:lpstr>
      <vt:lpstr>INPUT</vt:lpstr>
      <vt:lpstr>OUTPUT</vt:lpstr>
      <vt:lpstr>TECHTRANSFER</vt:lpstr>
      <vt:lpstr>ERC GRANTS</vt:lpstr>
      <vt:lpstr>PowerPoint-presentatie</vt:lpstr>
      <vt:lpstr>200 JAAR UGENT</vt:lpstr>
      <vt:lpstr>200 JAAR UGENT (2017)</vt:lpstr>
      <vt:lpstr>ALUMNI EN NOBELPRIJSWINNAARS</vt:lpstr>
      <vt:lpstr>UGENT ALUMNI</vt:lpstr>
      <vt:lpstr>PowerPoint-presentatie</vt:lpstr>
      <vt:lpstr>PowerPoint-presentatie</vt:lpstr>
      <vt:lpstr>PowerPoint-presentatie</vt:lpstr>
      <vt:lpstr>PowerPoint-presentatie</vt:lpstr>
      <vt:lpstr>19 CAMPUSSEN IN REGIO GENT</vt:lpstr>
      <vt:lpstr>BEKENDE MONUMENTEN</vt:lpstr>
      <vt:lpstr>ZIEKENHUIZEN</vt:lpstr>
      <vt:lpstr>WETENSCHAPSPARK</vt:lpstr>
      <vt:lpstr>GUM  -  Gents universiteitsmuseum</vt:lpstr>
      <vt:lpstr>PowerPoint-presentatie</vt:lpstr>
      <vt:lpstr>UGENT CAMPUS KORTRIJK</vt:lpstr>
      <vt:lpstr>KORTRIJK</vt:lpstr>
      <vt:lpstr>UGENT CAMPUS BRUGGE</vt:lpstr>
      <vt:lpstr>WETENSCHAPSPARK</vt:lpstr>
      <vt:lpstr>PowerPoint-presentatie</vt:lpstr>
      <vt:lpstr>GHENT UNIVERSITY  GLOBAL CAMPUS</vt:lpstr>
      <vt:lpstr>PowerPoint-presentatie</vt:lpstr>
      <vt:lpstr>Rector</vt:lpstr>
      <vt:lpstr>ORGANIGRAM</vt:lpstr>
      <vt:lpstr>organigram</vt:lpstr>
      <vt:lpstr>11 FACULTEITEN</vt:lpstr>
      <vt:lpstr>PowerPoint-presentatie</vt:lpstr>
      <vt:lpstr>PowerPoint-presentatie</vt:lpstr>
      <vt:lpstr>PERSONEEL</vt:lpstr>
      <vt:lpstr>PowerPoint-presentatie</vt:lpstr>
      <vt:lpstr>ENLIGHT</vt:lpstr>
      <vt:lpstr>BUITENLANDSE STUDENTEN</vt:lpstr>
      <vt:lpstr>HUIDIGE FOCUS INTERNATIONALISERING</vt:lpstr>
      <vt:lpstr>STUDENTENMOBILITEIT</vt:lpstr>
      <vt:lpstr>ONTWIKKELINGS-SAMENWERKING</vt:lpstr>
      <vt:lpstr>regionale PLATFORMEN</vt:lpstr>
      <vt:lpstr>ERASMUS+ ONDERWIJSPROJECTEN</vt:lpstr>
      <vt:lpstr>INTERNATIONALE NETWERKORGANISATIES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Universiteit Gent</dc:creator>
  <cp:lastModifiedBy>Laurens Beke</cp:lastModifiedBy>
  <cp:revision>24</cp:revision>
  <dcterms:created xsi:type="dcterms:W3CDTF">2023-05-26T07:32:12Z</dcterms:created>
  <dcterms:modified xsi:type="dcterms:W3CDTF">2025-01-07T09:14:52Z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