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468" r:id="rId6"/>
    <p:sldId id="258" r:id="rId7"/>
    <p:sldId id="270" r:id="rId8"/>
    <p:sldId id="259" r:id="rId9"/>
    <p:sldId id="272" r:id="rId10"/>
    <p:sldId id="461" r:id="rId11"/>
    <p:sldId id="462" r:id="rId12"/>
    <p:sldId id="274" r:id="rId13"/>
    <p:sldId id="275" r:id="rId14"/>
    <p:sldId id="425" r:id="rId15"/>
    <p:sldId id="276" r:id="rId16"/>
    <p:sldId id="426" r:id="rId17"/>
    <p:sldId id="423" r:id="rId18"/>
    <p:sldId id="467" r:id="rId19"/>
    <p:sldId id="424" r:id="rId20"/>
    <p:sldId id="396" r:id="rId21"/>
    <p:sldId id="420" r:id="rId22"/>
    <p:sldId id="413" r:id="rId23"/>
    <p:sldId id="421" r:id="rId24"/>
    <p:sldId id="427" r:id="rId25"/>
    <p:sldId id="429" r:id="rId26"/>
    <p:sldId id="428" r:id="rId27"/>
    <p:sldId id="469" r:id="rId28"/>
    <p:sldId id="383" r:id="rId29"/>
    <p:sldId id="431" r:id="rId30"/>
    <p:sldId id="432"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3"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FFD200"/>
    <a:srgbClr val="C8D8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E20EC-2892-4849-9DCF-4EDED89C7D22}" v="6" dt="2026-01-09T12:09:03.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s Beke" userId="S::laurens.beke@ugent.be::b6f79eba-3fc7-4bde-badd-2b9e9374e99b" providerId="AD" clId="Web-{21CE938F-F628-19CB-A484-C20503F563E2}"/>
    <pc:docChg chg="modSld">
      <pc:chgData name="Laurens Beke" userId="S::laurens.beke@ugent.be::b6f79eba-3fc7-4bde-badd-2b9e9374e99b" providerId="AD" clId="Web-{21CE938F-F628-19CB-A484-C20503F563E2}" dt="2025-12-16T16:15:50.310" v="0" actId="20577"/>
      <pc:docMkLst>
        <pc:docMk/>
      </pc:docMkLst>
      <pc:sldChg chg="modSp">
        <pc:chgData name="Laurens Beke" userId="S::laurens.beke@ugent.be::b6f79eba-3fc7-4bde-badd-2b9e9374e99b" providerId="AD" clId="Web-{21CE938F-F628-19CB-A484-C20503F563E2}" dt="2025-12-16T16:15:50.310" v="0" actId="20577"/>
        <pc:sldMkLst>
          <pc:docMk/>
          <pc:sldMk cId="1695108341" sldId="467"/>
        </pc:sldMkLst>
        <pc:spChg chg="mod">
          <ac:chgData name="Laurens Beke" userId="S::laurens.beke@ugent.be::b6f79eba-3fc7-4bde-badd-2b9e9374e99b" providerId="AD" clId="Web-{21CE938F-F628-19CB-A484-C20503F563E2}" dt="2025-12-16T16:15:50.310" v="0" actId="20577"/>
          <ac:spMkLst>
            <pc:docMk/>
            <pc:sldMk cId="1695108341" sldId="467"/>
            <ac:spMk id="9" creationId="{B7C93EEF-24BF-2825-6A30-432175CAD5DC}"/>
          </ac:spMkLst>
        </pc:spChg>
      </pc:sldChg>
    </pc:docChg>
  </pc:docChgLst>
  <pc:docChgLst>
    <pc:chgData name="Laurens Beke" userId="S::laurens.beke@ugent.be::b6f79eba-3fc7-4bde-badd-2b9e9374e99b" providerId="AD" clId="Web-{9BDA7568-4422-E5E9-FA1B-F1231EF9F4BE}"/>
    <pc:docChg chg="modSld">
      <pc:chgData name="Laurens Beke" userId="S::laurens.beke@ugent.be::b6f79eba-3fc7-4bde-badd-2b9e9374e99b" providerId="AD" clId="Web-{9BDA7568-4422-E5E9-FA1B-F1231EF9F4BE}" dt="2025-12-16T15:57:30.957" v="46"/>
      <pc:docMkLst>
        <pc:docMk/>
      </pc:docMkLst>
      <pc:sldChg chg="addSp delSp modSp">
        <pc:chgData name="Laurens Beke" userId="S::laurens.beke@ugent.be::b6f79eba-3fc7-4bde-badd-2b9e9374e99b" providerId="AD" clId="Web-{9BDA7568-4422-E5E9-FA1B-F1231EF9F4BE}" dt="2025-12-16T15:57:30.957" v="46"/>
        <pc:sldMkLst>
          <pc:docMk/>
          <pc:sldMk cId="1659394574" sldId="463"/>
        </pc:sldMkLst>
      </pc:sldChg>
    </pc:docChg>
  </pc:docChgLst>
  <pc:docChgLst>
    <pc:chgData name="Laurens Beke" userId="S::laurens.beke@ugent.be::b6f79eba-3fc7-4bde-badd-2b9e9374e99b" providerId="AD" clId="Web-{49AC2A30-2490-747A-7366-FA0AFACB0B9C}"/>
    <pc:docChg chg="modSld">
      <pc:chgData name="Laurens Beke" userId="S::laurens.beke@ugent.be::b6f79eba-3fc7-4bde-badd-2b9e9374e99b" providerId="AD" clId="Web-{49AC2A30-2490-747A-7366-FA0AFACB0B9C}" dt="2025-12-15T14:26:46.596" v="383" actId="20577"/>
      <pc:docMkLst>
        <pc:docMk/>
      </pc:docMkLst>
      <pc:sldChg chg="modSp">
        <pc:chgData name="Laurens Beke" userId="S::laurens.beke@ugent.be::b6f79eba-3fc7-4bde-badd-2b9e9374e99b" providerId="AD" clId="Web-{49AC2A30-2490-747A-7366-FA0AFACB0B9C}" dt="2025-12-15T13:04:09.148" v="155" actId="20577"/>
        <pc:sldMkLst>
          <pc:docMk/>
          <pc:sldMk cId="3237184601" sldId="383"/>
        </pc:sldMkLst>
        <pc:spChg chg="mod">
          <ac:chgData name="Laurens Beke" userId="S::laurens.beke@ugent.be::b6f79eba-3fc7-4bde-badd-2b9e9374e99b" providerId="AD" clId="Web-{49AC2A30-2490-747A-7366-FA0AFACB0B9C}" dt="2025-12-15T13:04:09.148" v="155" actId="20577"/>
          <ac:spMkLst>
            <pc:docMk/>
            <pc:sldMk cId="3237184601" sldId="383"/>
            <ac:spMk id="13" creationId="{40929422-ADE2-1177-5C44-AD4C3CC8C6CC}"/>
          </ac:spMkLst>
        </pc:spChg>
      </pc:sldChg>
      <pc:sldChg chg="modSp">
        <pc:chgData name="Laurens Beke" userId="S::laurens.beke@ugent.be::b6f79eba-3fc7-4bde-badd-2b9e9374e99b" providerId="AD" clId="Web-{49AC2A30-2490-747A-7366-FA0AFACB0B9C}" dt="2025-12-15T12:43:31.200" v="27" actId="20577"/>
        <pc:sldMkLst>
          <pc:docMk/>
          <pc:sldMk cId="2857098447" sldId="428"/>
        </pc:sldMkLst>
        <pc:spChg chg="mod">
          <ac:chgData name="Laurens Beke" userId="S::laurens.beke@ugent.be::b6f79eba-3fc7-4bde-badd-2b9e9374e99b" providerId="AD" clId="Web-{49AC2A30-2490-747A-7366-FA0AFACB0B9C}" dt="2025-12-15T12:43:31.200" v="27" actId="20577"/>
          <ac:spMkLst>
            <pc:docMk/>
            <pc:sldMk cId="2857098447" sldId="428"/>
            <ac:spMk id="7" creationId="{AB2927F3-79DF-CDCA-B958-15E60B8E6684}"/>
          </ac:spMkLst>
        </pc:spChg>
      </pc:sldChg>
      <pc:sldChg chg="modSp">
        <pc:chgData name="Laurens Beke" userId="S::laurens.beke@ugent.be::b6f79eba-3fc7-4bde-badd-2b9e9374e99b" providerId="AD" clId="Web-{49AC2A30-2490-747A-7366-FA0AFACB0B9C}" dt="2025-12-15T13:04:01.679" v="153" actId="20577"/>
        <pc:sldMkLst>
          <pc:docMk/>
          <pc:sldMk cId="1696941247" sldId="431"/>
        </pc:sldMkLst>
        <pc:spChg chg="mod">
          <ac:chgData name="Laurens Beke" userId="S::laurens.beke@ugent.be::b6f79eba-3fc7-4bde-badd-2b9e9374e99b" providerId="AD" clId="Web-{49AC2A30-2490-747A-7366-FA0AFACB0B9C}" dt="2025-12-15T13:04:01.679" v="153" actId="20577"/>
          <ac:spMkLst>
            <pc:docMk/>
            <pc:sldMk cId="1696941247" sldId="431"/>
            <ac:spMk id="11" creationId="{9E68AD47-52F0-03A3-095F-52F0899089F4}"/>
          </ac:spMkLst>
        </pc:spChg>
      </pc:sldChg>
      <pc:sldChg chg="modSp">
        <pc:chgData name="Laurens Beke" userId="S::laurens.beke@ugent.be::b6f79eba-3fc7-4bde-badd-2b9e9374e99b" providerId="AD" clId="Web-{49AC2A30-2490-747A-7366-FA0AFACB0B9C}" dt="2025-12-15T13:03:57.381" v="152" actId="20577"/>
        <pc:sldMkLst>
          <pc:docMk/>
          <pc:sldMk cId="4110378510" sldId="432"/>
        </pc:sldMkLst>
        <pc:spChg chg="mod">
          <ac:chgData name="Laurens Beke" userId="S::laurens.beke@ugent.be::b6f79eba-3fc7-4bde-badd-2b9e9374e99b" providerId="AD" clId="Web-{49AC2A30-2490-747A-7366-FA0AFACB0B9C}" dt="2025-12-15T13:03:43.458" v="149" actId="20577"/>
          <ac:spMkLst>
            <pc:docMk/>
            <pc:sldMk cId="4110378510" sldId="432"/>
            <ac:spMk id="6" creationId="{8A47BCB5-6C86-6243-38DF-75C717399397}"/>
          </ac:spMkLst>
        </pc:spChg>
        <pc:spChg chg="mod">
          <ac:chgData name="Laurens Beke" userId="S::laurens.beke@ugent.be::b6f79eba-3fc7-4bde-badd-2b9e9374e99b" providerId="AD" clId="Web-{49AC2A30-2490-747A-7366-FA0AFACB0B9C}" dt="2025-12-15T13:03:57.381" v="152" actId="20577"/>
          <ac:spMkLst>
            <pc:docMk/>
            <pc:sldMk cId="4110378510" sldId="432"/>
            <ac:spMk id="21" creationId="{D9626B1E-E8B0-F6B4-CE1B-011FFD344E40}"/>
          </ac:spMkLst>
        </pc:spChg>
      </pc:sldChg>
      <pc:sldChg chg="addSp delSp modSp">
        <pc:chgData name="Laurens Beke" userId="S::laurens.beke@ugent.be::b6f79eba-3fc7-4bde-badd-2b9e9374e99b" providerId="AD" clId="Web-{49AC2A30-2490-747A-7366-FA0AFACB0B9C}" dt="2025-12-15T14:26:46.596" v="383" actId="20577"/>
        <pc:sldMkLst>
          <pc:docMk/>
          <pc:sldMk cId="3638660207" sldId="434"/>
        </pc:sldMkLst>
        <pc:spChg chg="mod">
          <ac:chgData name="Laurens Beke" userId="S::laurens.beke@ugent.be::b6f79eba-3fc7-4bde-badd-2b9e9374e99b" providerId="AD" clId="Web-{49AC2A30-2490-747A-7366-FA0AFACB0B9C}" dt="2025-12-15T13:07:40.537" v="175" actId="14100"/>
          <ac:spMkLst>
            <pc:docMk/>
            <pc:sldMk cId="3638660207" sldId="434"/>
            <ac:spMk id="7" creationId="{F5640F97-F6FE-62EA-7758-5EE413BAC8AD}"/>
          </ac:spMkLst>
        </pc:spChg>
        <pc:spChg chg="mod">
          <ac:chgData name="Laurens Beke" userId="S::laurens.beke@ugent.be::b6f79eba-3fc7-4bde-badd-2b9e9374e99b" providerId="AD" clId="Web-{49AC2A30-2490-747A-7366-FA0AFACB0B9C}" dt="2025-12-15T14:26:46.596" v="383" actId="20577"/>
          <ac:spMkLst>
            <pc:docMk/>
            <pc:sldMk cId="3638660207" sldId="434"/>
            <ac:spMk id="8" creationId="{ED8740C1-53DA-A50A-7061-645AB5602477}"/>
          </ac:spMkLst>
        </pc:spChg>
        <pc:spChg chg="mod">
          <ac:chgData name="Laurens Beke" userId="S::laurens.beke@ugent.be::b6f79eba-3fc7-4bde-badd-2b9e9374e99b" providerId="AD" clId="Web-{49AC2A30-2490-747A-7366-FA0AFACB0B9C}" dt="2025-12-15T13:08:10.742" v="203" actId="20577"/>
          <ac:spMkLst>
            <pc:docMk/>
            <pc:sldMk cId="3638660207" sldId="434"/>
            <ac:spMk id="12" creationId="{A5C2D1A2-C9CC-EC69-CF95-C17F1F311380}"/>
          </ac:spMkLst>
        </pc:spChg>
        <pc:picChg chg="add mod ord modCrop">
          <ac:chgData name="Laurens Beke" userId="S::laurens.beke@ugent.be::b6f79eba-3fc7-4bde-badd-2b9e9374e99b" providerId="AD" clId="Web-{49AC2A30-2490-747A-7366-FA0AFACB0B9C}" dt="2025-12-15T13:14:12.377" v="295" actId="1076"/>
          <ac:picMkLst>
            <pc:docMk/>
            <pc:sldMk cId="3638660207" sldId="434"/>
            <ac:picMk id="5" creationId="{F147C104-3BCB-1E8C-6EF1-9EE2C0F3752F}"/>
          </ac:picMkLst>
        </pc:picChg>
        <pc:picChg chg="mod">
          <ac:chgData name="Laurens Beke" userId="S::laurens.beke@ugent.be::b6f79eba-3fc7-4bde-badd-2b9e9374e99b" providerId="AD" clId="Web-{49AC2A30-2490-747A-7366-FA0AFACB0B9C}" dt="2025-12-15T13:15:14.910" v="298" actId="1076"/>
          <ac:picMkLst>
            <pc:docMk/>
            <pc:sldMk cId="3638660207" sldId="434"/>
            <ac:picMk id="27" creationId="{00000000-0000-0000-0000-000000000000}"/>
          </ac:picMkLst>
        </pc:picChg>
      </pc:sldChg>
      <pc:sldChg chg="addSp delSp modSp">
        <pc:chgData name="Laurens Beke" userId="S::laurens.beke@ugent.be::b6f79eba-3fc7-4bde-badd-2b9e9374e99b" providerId="AD" clId="Web-{49AC2A30-2490-747A-7366-FA0AFACB0B9C}" dt="2025-12-15T13:25:26.560" v="378" actId="20577"/>
        <pc:sldMkLst>
          <pc:docMk/>
          <pc:sldMk cId="1593617372" sldId="437"/>
        </pc:sldMkLst>
        <pc:spChg chg="mod">
          <ac:chgData name="Laurens Beke" userId="S::laurens.beke@ugent.be::b6f79eba-3fc7-4bde-badd-2b9e9374e99b" providerId="AD" clId="Web-{49AC2A30-2490-747A-7366-FA0AFACB0B9C}" dt="2025-12-15T13:21:49.875" v="330" actId="14100"/>
          <ac:spMkLst>
            <pc:docMk/>
            <pc:sldMk cId="1593617372" sldId="437"/>
            <ac:spMk id="2" creationId="{F857CCFB-685A-667E-DC1B-A01A7F655B3B}"/>
          </ac:spMkLst>
        </pc:spChg>
        <pc:spChg chg="mod">
          <ac:chgData name="Laurens Beke" userId="S::laurens.beke@ugent.be::b6f79eba-3fc7-4bde-badd-2b9e9374e99b" providerId="AD" clId="Web-{49AC2A30-2490-747A-7366-FA0AFACB0B9C}" dt="2025-12-15T13:05:41.483" v="162" actId="20577"/>
          <ac:spMkLst>
            <pc:docMk/>
            <pc:sldMk cId="1593617372" sldId="437"/>
            <ac:spMk id="7" creationId="{C0C86443-5D58-EEEE-3486-29F9C55D291D}"/>
          </ac:spMkLst>
        </pc:spChg>
        <pc:spChg chg="mod">
          <ac:chgData name="Laurens Beke" userId="S::laurens.beke@ugent.be::b6f79eba-3fc7-4bde-badd-2b9e9374e99b" providerId="AD" clId="Web-{49AC2A30-2490-747A-7366-FA0AFACB0B9C}" dt="2025-12-15T13:25:26.560" v="378" actId="20577"/>
          <ac:spMkLst>
            <pc:docMk/>
            <pc:sldMk cId="1593617372" sldId="437"/>
            <ac:spMk id="16" creationId="{0A432A7F-DD8F-FEDF-A780-F48BC3F377E0}"/>
          </ac:spMkLst>
        </pc:spChg>
        <pc:picChg chg="mod modCrop">
          <ac:chgData name="Laurens Beke" userId="S::laurens.beke@ugent.be::b6f79eba-3fc7-4bde-badd-2b9e9374e99b" providerId="AD" clId="Web-{49AC2A30-2490-747A-7366-FA0AFACB0B9C}" dt="2025-12-15T13:22:02.673" v="334" actId="14100"/>
          <ac:picMkLst>
            <pc:docMk/>
            <pc:sldMk cId="1593617372" sldId="437"/>
            <ac:picMk id="10" creationId="{D7EFEFAD-0D76-1652-B30E-32D9F0A01E4D}"/>
          </ac:picMkLst>
        </pc:picChg>
        <pc:picChg chg="add mod ord modCrop">
          <ac:chgData name="Laurens Beke" userId="S::laurens.beke@ugent.be::b6f79eba-3fc7-4bde-badd-2b9e9374e99b" providerId="AD" clId="Web-{49AC2A30-2490-747A-7366-FA0AFACB0B9C}" dt="2025-12-15T13:21:59.422" v="333" actId="14100"/>
          <ac:picMkLst>
            <pc:docMk/>
            <pc:sldMk cId="1593617372" sldId="437"/>
            <ac:picMk id="12" creationId="{C48AFAED-A683-C418-5C7E-16DB3452D4AF}"/>
          </ac:picMkLst>
        </pc:picChg>
      </pc:sldChg>
    </pc:docChg>
  </pc:docChgLst>
  <pc:docChgLst>
    <pc:chgData name="Laurens Beke" userId="b6f79eba-3fc7-4bde-badd-2b9e9374e99b" providerId="ADAL" clId="{3C8C56DF-76E6-47DA-95E6-6BBD55FE8D67}"/>
    <pc:docChg chg="undo custSel addSld delSld modSld">
      <pc:chgData name="Laurens Beke" userId="b6f79eba-3fc7-4bde-badd-2b9e9374e99b" providerId="ADAL" clId="{3C8C56DF-76E6-47DA-95E6-6BBD55FE8D67}" dt="2026-01-09T12:09:11.199" v="211" actId="20577"/>
      <pc:docMkLst>
        <pc:docMk/>
      </pc:docMkLst>
      <pc:sldChg chg="addSp modSp mod">
        <pc:chgData name="Laurens Beke" userId="b6f79eba-3fc7-4bde-badd-2b9e9374e99b" providerId="ADAL" clId="{3C8C56DF-76E6-47DA-95E6-6BBD55FE8D67}" dt="2026-01-09T12:09:11.199" v="211" actId="20577"/>
        <pc:sldMkLst>
          <pc:docMk/>
          <pc:sldMk cId="2857098447" sldId="428"/>
        </pc:sldMkLst>
        <pc:spChg chg="add">
          <ac:chgData name="Laurens Beke" userId="b6f79eba-3fc7-4bde-badd-2b9e9374e99b" providerId="ADAL" clId="{3C8C56DF-76E6-47DA-95E6-6BBD55FE8D67}" dt="2026-01-09T12:08:50.905" v="198"/>
          <ac:spMkLst>
            <pc:docMk/>
            <pc:sldMk cId="2857098447" sldId="428"/>
            <ac:spMk id="3" creationId="{AD72527A-80E9-E27A-2A69-10EFC3557E38}"/>
          </ac:spMkLst>
        </pc:spChg>
        <pc:spChg chg="add mod">
          <ac:chgData name="Laurens Beke" userId="b6f79eba-3fc7-4bde-badd-2b9e9374e99b" providerId="ADAL" clId="{3C8C56DF-76E6-47DA-95E6-6BBD55FE8D67}" dt="2026-01-09T12:09:00.356" v="200"/>
          <ac:spMkLst>
            <pc:docMk/>
            <pc:sldMk cId="2857098447" sldId="428"/>
            <ac:spMk id="4" creationId="{E5902C05-0DEC-3551-6DCC-8806B0ED4436}"/>
          </ac:spMkLst>
        </pc:spChg>
        <pc:spChg chg="mod">
          <ac:chgData name="Laurens Beke" userId="b6f79eba-3fc7-4bde-badd-2b9e9374e99b" providerId="ADAL" clId="{3C8C56DF-76E6-47DA-95E6-6BBD55FE8D67}" dt="2026-01-09T12:09:11.199" v="211" actId="20577"/>
          <ac:spMkLst>
            <pc:docMk/>
            <pc:sldMk cId="2857098447" sldId="428"/>
            <ac:spMk id="7" creationId="{AB2927F3-79DF-CDCA-B958-15E60B8E6684}"/>
          </ac:spMkLst>
        </pc:spChg>
        <pc:spChg chg="add">
          <ac:chgData name="Laurens Beke" userId="b6f79eba-3fc7-4bde-badd-2b9e9374e99b" providerId="ADAL" clId="{3C8C56DF-76E6-47DA-95E6-6BBD55FE8D67}" dt="2026-01-09T12:09:02.610" v="202"/>
          <ac:spMkLst>
            <pc:docMk/>
            <pc:sldMk cId="2857098447" sldId="428"/>
            <ac:spMk id="9" creationId="{65D3259C-F734-A59E-689A-F48F96E42C8B}"/>
          </ac:spMkLst>
        </pc:spChg>
      </pc:sldChg>
      <pc:sldChg chg="modSp mod">
        <pc:chgData name="Laurens Beke" userId="b6f79eba-3fc7-4bde-badd-2b9e9374e99b" providerId="ADAL" clId="{3C8C56DF-76E6-47DA-95E6-6BBD55FE8D67}" dt="2025-12-15T15:28:30.931" v="31" actId="20577"/>
        <pc:sldMkLst>
          <pc:docMk/>
          <pc:sldMk cId="3638660207" sldId="434"/>
        </pc:sldMkLst>
        <pc:spChg chg="mod">
          <ac:chgData name="Laurens Beke" userId="b6f79eba-3fc7-4bde-badd-2b9e9374e99b" providerId="ADAL" clId="{3C8C56DF-76E6-47DA-95E6-6BBD55FE8D67}" dt="2025-12-15T15:28:30.931" v="31" actId="20577"/>
          <ac:spMkLst>
            <pc:docMk/>
            <pc:sldMk cId="3638660207" sldId="434"/>
            <ac:spMk id="8" creationId="{ED8740C1-53DA-A50A-7061-645AB5602477}"/>
          </ac:spMkLst>
        </pc:spChg>
        <pc:picChg chg="mod">
          <ac:chgData name="Laurens Beke" userId="b6f79eba-3fc7-4bde-badd-2b9e9374e99b" providerId="ADAL" clId="{3C8C56DF-76E6-47DA-95E6-6BBD55FE8D67}" dt="2025-12-15T15:28:10.804" v="27" actId="1076"/>
          <ac:picMkLst>
            <pc:docMk/>
            <pc:sldMk cId="3638660207" sldId="434"/>
            <ac:picMk id="27" creationId="{00000000-0000-0000-0000-000000000000}"/>
          </ac:picMkLst>
        </pc:picChg>
      </pc:sldChg>
      <pc:sldChg chg="addSp delSp modSp">
        <pc:chgData name="Laurens Beke" userId="b6f79eba-3fc7-4bde-badd-2b9e9374e99b" providerId="ADAL" clId="{3C8C56DF-76E6-47DA-95E6-6BBD55FE8D67}" dt="2025-12-16T15:59:23.325" v="44"/>
        <pc:sldMkLst>
          <pc:docMk/>
          <pc:sldMk cId="2603342714" sldId="446"/>
        </pc:sldMkLst>
        <pc:picChg chg="add mod">
          <ac:chgData name="Laurens Beke" userId="b6f79eba-3fc7-4bde-badd-2b9e9374e99b" providerId="ADAL" clId="{3C8C56DF-76E6-47DA-95E6-6BBD55FE8D67}" dt="2025-12-16T15:59:23.325" v="44"/>
          <ac:picMkLst>
            <pc:docMk/>
            <pc:sldMk cId="2603342714" sldId="446"/>
            <ac:picMk id="3" creationId="{25871134-31F8-EEC2-4939-BFC32EC61F65}"/>
          </ac:picMkLst>
        </pc:picChg>
      </pc:sldChg>
      <pc:sldChg chg="modSp mod">
        <pc:chgData name="Laurens Beke" userId="b6f79eba-3fc7-4bde-badd-2b9e9374e99b" providerId="ADAL" clId="{3C8C56DF-76E6-47DA-95E6-6BBD55FE8D67}" dt="2025-12-15T15:24:58.425" v="25" actId="20577"/>
        <pc:sldMkLst>
          <pc:docMk/>
          <pc:sldMk cId="3747276406" sldId="462"/>
        </pc:sldMkLst>
        <pc:graphicFrameChg chg="modGraphic">
          <ac:chgData name="Laurens Beke" userId="b6f79eba-3fc7-4bde-badd-2b9e9374e99b" providerId="ADAL" clId="{3C8C56DF-76E6-47DA-95E6-6BBD55FE8D67}" dt="2025-12-15T15:24:58.425" v="25" actId="20577"/>
          <ac:graphicFrameMkLst>
            <pc:docMk/>
            <pc:sldMk cId="3747276406" sldId="462"/>
            <ac:graphicFrameMk id="6" creationId="{4DD9373B-1008-7226-5B1C-3B6FD38ABD17}"/>
          </ac:graphicFrameMkLst>
        </pc:graphicFrameChg>
      </pc:sldChg>
      <pc:sldChg chg="addSp modSp">
        <pc:chgData name="Laurens Beke" userId="b6f79eba-3fc7-4bde-badd-2b9e9374e99b" providerId="ADAL" clId="{3C8C56DF-76E6-47DA-95E6-6BBD55FE8D67}" dt="2025-12-16T15:59:08.814" v="42" actId="1076"/>
        <pc:sldMkLst>
          <pc:docMk/>
          <pc:sldMk cId="1659394574" sldId="463"/>
        </pc:sldMkLst>
        <pc:picChg chg="add mod">
          <ac:chgData name="Laurens Beke" userId="b6f79eba-3fc7-4bde-badd-2b9e9374e99b" providerId="ADAL" clId="{3C8C56DF-76E6-47DA-95E6-6BBD55FE8D67}" dt="2025-12-16T15:59:08.814" v="42" actId="1076"/>
          <ac:picMkLst>
            <pc:docMk/>
            <pc:sldMk cId="1659394574" sldId="463"/>
            <ac:picMk id="1026" creationId="{D2A6B7F2-D676-895D-8BB8-8AA326448E90}"/>
          </ac:picMkLst>
        </pc:picChg>
        <pc:picChg chg="add mod">
          <ac:chgData name="Laurens Beke" userId="b6f79eba-3fc7-4bde-badd-2b9e9374e99b" providerId="ADAL" clId="{3C8C56DF-76E6-47DA-95E6-6BBD55FE8D67}" dt="2025-12-16T15:59:07.437" v="41" actId="1076"/>
          <ac:picMkLst>
            <pc:docMk/>
            <pc:sldMk cId="1659394574" sldId="463"/>
            <ac:picMk id="1027" creationId="{606A3093-86C3-CA46-E8DF-4CF7F3C7D827}"/>
          </ac:picMkLst>
        </pc:picChg>
      </pc:sldChg>
      <pc:sldChg chg="modSp add mod">
        <pc:chgData name="Laurens Beke" userId="b6f79eba-3fc7-4bde-badd-2b9e9374e99b" providerId="ADAL" clId="{3C8C56DF-76E6-47DA-95E6-6BBD55FE8D67}" dt="2025-12-16T16:04:09.767" v="158" actId="6549"/>
        <pc:sldMkLst>
          <pc:docMk/>
          <pc:sldMk cId="787006913" sldId="469"/>
        </pc:sldMkLst>
        <pc:spChg chg="mod">
          <ac:chgData name="Laurens Beke" userId="b6f79eba-3fc7-4bde-badd-2b9e9374e99b" providerId="ADAL" clId="{3C8C56DF-76E6-47DA-95E6-6BBD55FE8D67}" dt="2025-12-16T16:04:09.767" v="158" actId="6549"/>
          <ac:spMkLst>
            <pc:docMk/>
            <pc:sldMk cId="787006913" sldId="469"/>
            <ac:spMk id="8" creationId="{E177758D-79B8-1BDC-8827-DB9EC204FE3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'3. Expenditure'!$A$35</c:f>
              <c:strCache>
                <c:ptCount val="1"/>
                <c:pt idx="0">
                  <c:v>Publieke onderzoeksfondsen - regionaal en nationaal</c:v>
                </c:pt>
              </c:strCache>
            </c:strRef>
          </c:tx>
          <c:spPr>
            <a:solidFill>
              <a:schemeClr val="accent1"/>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Expenditure'!$P$35:$Z$35</c:f>
              <c:numCache>
                <c:formatCode>General</c:formatCode>
                <c:ptCount val="11"/>
                <c:pt idx="0">
                  <c:v>170.13</c:v>
                </c:pt>
                <c:pt idx="1">
                  <c:v>169.95</c:v>
                </c:pt>
                <c:pt idx="2">
                  <c:v>180.61999999999998</c:v>
                </c:pt>
                <c:pt idx="3">
                  <c:v>178</c:v>
                </c:pt>
                <c:pt idx="4">
                  <c:v>188.59999999999997</c:v>
                </c:pt>
                <c:pt idx="5">
                  <c:v>202.04</c:v>
                </c:pt>
                <c:pt idx="6" formatCode="0.00">
                  <c:v>210.06897699999999</c:v>
                </c:pt>
                <c:pt idx="7">
                  <c:v>222.44</c:v>
                </c:pt>
                <c:pt idx="8" formatCode="0.00">
                  <c:v>270.45892299999997</c:v>
                </c:pt>
                <c:pt idx="9">
                  <c:v>298.63</c:v>
                </c:pt>
                <c:pt idx="10">
                  <c:v>317.7</c:v>
                </c:pt>
              </c:numCache>
            </c:numRef>
          </c:val>
          <c:extLst>
            <c:ext xmlns:c16="http://schemas.microsoft.com/office/drawing/2014/chart" uri="{C3380CC4-5D6E-409C-BE32-E72D297353CC}">
              <c16:uniqueId val="{00000000-28F9-4190-9215-30DA6A513E34}"/>
            </c:ext>
          </c:extLst>
        </c:ser>
        <c:ser>
          <c:idx val="1"/>
          <c:order val="1"/>
          <c:tx>
            <c:strRef>
              <c:f>'3. Expenditure'!$A$36</c:f>
              <c:strCache>
                <c:ptCount val="1"/>
                <c:pt idx="0">
                  <c:v>Publieke onderzoeksfondsen - EU en internationaal</c:v>
                </c:pt>
              </c:strCache>
            </c:strRef>
          </c:tx>
          <c:spPr>
            <a:solidFill>
              <a:srgbClr val="FFC000"/>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Expenditure'!$P$36:$Z$36</c:f>
              <c:numCache>
                <c:formatCode>General</c:formatCode>
                <c:ptCount val="11"/>
                <c:pt idx="0">
                  <c:v>29.66</c:v>
                </c:pt>
                <c:pt idx="1">
                  <c:v>34.1</c:v>
                </c:pt>
                <c:pt idx="2">
                  <c:v>41.47</c:v>
                </c:pt>
                <c:pt idx="3">
                  <c:v>41.69</c:v>
                </c:pt>
                <c:pt idx="4">
                  <c:v>51.79</c:v>
                </c:pt>
                <c:pt idx="5">
                  <c:v>53.82</c:v>
                </c:pt>
                <c:pt idx="6" formatCode="0.00">
                  <c:v>58.302047999999999</c:v>
                </c:pt>
                <c:pt idx="7">
                  <c:v>56.87</c:v>
                </c:pt>
                <c:pt idx="8" formatCode="0.00">
                  <c:v>72.777794</c:v>
                </c:pt>
                <c:pt idx="9">
                  <c:v>74.599999999999994</c:v>
                </c:pt>
                <c:pt idx="10">
                  <c:v>129</c:v>
                </c:pt>
              </c:numCache>
            </c:numRef>
          </c:val>
          <c:extLst>
            <c:ext xmlns:c16="http://schemas.microsoft.com/office/drawing/2014/chart" uri="{C3380CC4-5D6E-409C-BE32-E72D297353CC}">
              <c16:uniqueId val="{00000001-28F9-4190-9215-30DA6A513E34}"/>
            </c:ext>
          </c:extLst>
        </c:ser>
        <c:ser>
          <c:idx val="2"/>
          <c:order val="2"/>
          <c:tx>
            <c:strRef>
              <c:f>'3. Expenditure'!$A$37</c:f>
              <c:strCache>
                <c:ptCount val="1"/>
                <c:pt idx="0">
                  <c:v>Private onderzoeksfondsen </c:v>
                </c:pt>
              </c:strCache>
            </c:strRef>
          </c:tx>
          <c:spPr>
            <a:solidFill>
              <a:schemeClr val="tx2">
                <a:lumMod val="20000"/>
                <a:lumOff val="80000"/>
              </a:schemeClr>
            </a:solidFill>
            <a:ln>
              <a:noFill/>
            </a:ln>
            <a:effectLst/>
          </c:spPr>
          <c:invertIfNegative val="0"/>
          <c:cat>
            <c:strRef>
              <c:f>'3. Expenditure'!$P$34:$Z$34</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Expenditure'!$P$37:$Z$37</c:f>
              <c:numCache>
                <c:formatCode>General</c:formatCode>
                <c:ptCount val="11"/>
                <c:pt idx="0">
                  <c:v>65.64</c:v>
                </c:pt>
                <c:pt idx="1">
                  <c:v>68.959999999999994</c:v>
                </c:pt>
                <c:pt idx="2">
                  <c:v>75.319999999999993</c:v>
                </c:pt>
                <c:pt idx="3">
                  <c:v>71.48</c:v>
                </c:pt>
                <c:pt idx="4">
                  <c:v>67.67</c:v>
                </c:pt>
                <c:pt idx="5">
                  <c:v>78.27</c:v>
                </c:pt>
                <c:pt idx="6" formatCode="0.00">
                  <c:v>81.657176000000007</c:v>
                </c:pt>
                <c:pt idx="7">
                  <c:v>77.09</c:v>
                </c:pt>
                <c:pt idx="8" formatCode="0.00">
                  <c:v>94.609375</c:v>
                </c:pt>
                <c:pt idx="9">
                  <c:v>87.7</c:v>
                </c:pt>
                <c:pt idx="10">
                  <c:v>86</c:v>
                </c:pt>
              </c:numCache>
            </c:numRef>
          </c:val>
          <c:extLst>
            <c:ext xmlns:c16="http://schemas.microsoft.com/office/drawing/2014/chart" uri="{C3380CC4-5D6E-409C-BE32-E72D297353CC}">
              <c16:uniqueId val="{00000002-28F9-4190-9215-30DA6A513E34}"/>
            </c:ext>
          </c:extLst>
        </c:ser>
        <c:dLbls>
          <c:showLegendKey val="0"/>
          <c:showVal val="0"/>
          <c:showCatName val="0"/>
          <c:showSerName val="0"/>
          <c:showPercent val="0"/>
          <c:showBubbleSize val="0"/>
        </c:dLbls>
        <c:gapWidth val="150"/>
        <c:overlap val="100"/>
        <c:axId val="1288511327"/>
        <c:axId val="1293300095"/>
      </c:barChart>
      <c:catAx>
        <c:axId val="12885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93300095"/>
        <c:crosses val="autoZero"/>
        <c:auto val="1"/>
        <c:lblAlgn val="ctr"/>
        <c:lblOffset val="100"/>
        <c:noMultiLvlLbl val="0"/>
      </c:catAx>
      <c:valAx>
        <c:axId val="1293300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28851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09/01/2026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CD2C-A52F-DCBA-81B2-508E2DB1C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35FE5-EDD9-F412-F334-31615DB4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85444-169F-8AD9-98E9-2ED20314DCF6}"/>
              </a:ext>
            </a:extLst>
          </p:cNvPr>
          <p:cNvSpPr>
            <a:spLocks noGrp="1"/>
          </p:cNvSpPr>
          <p:nvPr>
            <p:ph type="body" idx="1"/>
          </p:nvPr>
        </p:nvSpPr>
        <p:spPr/>
        <p:txBody>
          <a:bodyPr/>
          <a:lstStyle/>
          <a:p>
            <a:r>
              <a:rPr lang="nl-BE" sz="1200" b="0" i="0" kern="1200">
                <a:solidFill>
                  <a:schemeClr val="tx1"/>
                </a:solidFill>
                <a:effectLst/>
                <a:latin typeface="+mn-lt"/>
                <a:ea typeface="+mn-ea"/>
                <a:cs typeface="+mn-cs"/>
              </a:rPr>
              <a:t>De UGent is een van de grootste universiteiten in België, opgericht in 1817, met </a:t>
            </a:r>
            <a:r>
              <a:rPr lang="nl-BE" sz="1200" b="0" i="0" kern="1200">
                <a:solidFill>
                  <a:srgbClr val="FF0000"/>
                </a:solidFill>
                <a:effectLst/>
                <a:latin typeface="+mn-lt"/>
                <a:ea typeface="+mn-ea"/>
                <a:cs typeface="+mn-cs"/>
              </a:rPr>
              <a:t>50.000 studenten </a:t>
            </a:r>
            <a:r>
              <a:rPr lang="nl-BE" sz="1200" b="0" i="0" kern="1200">
                <a:solidFill>
                  <a:schemeClr val="tx1"/>
                </a:solidFill>
                <a:effectLst/>
                <a:latin typeface="+mn-lt"/>
                <a:ea typeface="+mn-ea"/>
                <a:cs typeface="+mn-cs"/>
              </a:rPr>
              <a:t>en 15.500 medewerkers. Onze 11 faculteiten bieden meer dan 200 opleidingen aan en voeren onderzoek in diverse wetenschappelijke disciplines. Onder het credo 'Durf Denken' daagt de UGent iedereen uit tot een kritische kijk op de maatschappij. We zijn een pluralistische universiteit, open voor iedereen ongeacht ideologische, politieke, culturele of sociale achtergrond. Ghent University Global Campus is de eerste Europese universiteit in </a:t>
            </a:r>
            <a:r>
              <a:rPr lang="nl-BE" sz="1200" b="0" i="0" kern="1200" err="1">
                <a:solidFill>
                  <a:schemeClr val="tx1"/>
                </a:solidFill>
                <a:effectLst/>
                <a:latin typeface="+mn-lt"/>
                <a:ea typeface="+mn-ea"/>
                <a:cs typeface="+mn-cs"/>
              </a:rPr>
              <a:t>Songdo</a:t>
            </a:r>
            <a:r>
              <a:rPr lang="nl-BE" sz="1200" b="0" i="0" kern="1200">
                <a:solidFill>
                  <a:schemeClr val="tx1"/>
                </a:solidFill>
                <a:effectLst/>
                <a:latin typeface="+mn-lt"/>
                <a:ea typeface="+mn-ea"/>
                <a:cs typeface="+mn-cs"/>
              </a:rPr>
              <a:t>, Zuid-Korea. </a:t>
            </a:r>
          </a:p>
          <a:p>
            <a:endParaRPr lang="nl-BE" sz="1200" b="0" i="0" kern="1200">
              <a:solidFill>
                <a:schemeClr val="tx1"/>
              </a:solidFill>
              <a:effectLst/>
              <a:latin typeface="+mn-lt"/>
              <a:ea typeface="+mn-ea"/>
              <a:cs typeface="+mn-cs"/>
            </a:endParaRPr>
          </a:p>
          <a:p>
            <a:r>
              <a:rPr lang="nl-BE" sz="1200" b="0" i="0" kern="1200">
                <a:solidFill>
                  <a:schemeClr val="tx1"/>
                </a:solidFill>
                <a:effectLst/>
                <a:latin typeface="+mn-lt"/>
                <a:ea typeface="+mn-ea"/>
                <a:cs typeface="+mn-cs"/>
              </a:rPr>
              <a:t>www.ugent.be </a:t>
            </a:r>
          </a:p>
          <a:p>
            <a:r>
              <a:rPr lang="nl-BE" sz="1200" b="0" i="0" kern="1200">
                <a:solidFill>
                  <a:schemeClr val="tx1"/>
                </a:solidFill>
                <a:effectLst/>
                <a:latin typeface="+mn-lt"/>
                <a:ea typeface="+mn-ea"/>
                <a:cs typeface="+mn-cs"/>
              </a:rPr>
              <a:t>#ugent</a:t>
            </a:r>
          </a:p>
          <a:p>
            <a:endParaRPr lang="en-BE"/>
          </a:p>
        </p:txBody>
      </p:sp>
      <p:sp>
        <p:nvSpPr>
          <p:cNvPr id="4" name="Slide Number Placeholder 3">
            <a:extLst>
              <a:ext uri="{FF2B5EF4-FFF2-40B4-BE49-F238E27FC236}">
                <a16:creationId xmlns:a16="http://schemas.microsoft.com/office/drawing/2014/main" id="{94825DB2-6687-1993-164A-5B7306558486}"/>
              </a:ext>
            </a:extLst>
          </p:cNvPr>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9677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Universiteit Gent</a:t>
            </a:r>
            <a:r>
              <a:rPr lang="nl-BE" baseline="0"/>
              <a:t> is verspreid over campussen in en rond de stad Gent: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0" i="0" kern="1200">
                <a:solidFill>
                  <a:schemeClr val="tx1"/>
                </a:solidFill>
                <a:effectLst/>
                <a:latin typeface="+mn-lt"/>
                <a:ea typeface="+mn-ea"/>
                <a:cs typeface="+mn-cs"/>
              </a:rPr>
              <a:t>In 2020 opende het GUM - Gents Universiteitsmuseum - zijn deuren midden in de Gentse Plantentuin, om de hoek van MSK Gent en S.M.A.K. Dit wetenschapsmuseum is een 'Forum voor wetenschap, twijfel en kunst'.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Afdeling UGent van de Verenigde Naties,</a:t>
            </a:r>
            <a:r>
              <a:rPr lang="nl-BE" baseline="0"/>
              <a:t> in samenwerking met VUB. </a:t>
            </a:r>
            <a:r>
              <a:rPr lang="nl-BE"/>
              <a:t>Economen, politicologen en juristen doen er onderzoek naar regionale integratieprocessen en de rol van regionalisering in de geglobaliseerde wereld.</a:t>
            </a:r>
            <a:r>
              <a:rPr lang="nl-BE" baseline="0"/>
              <a:t> </a:t>
            </a:r>
            <a:r>
              <a:rPr lang="nl-BE"/>
              <a:t>UNU-CRIS fungeert ook als denktank voor verschillende overheden.</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Petra De Sutter</a:t>
            </a:r>
            <a:r>
              <a:rPr lang="en-US" altLang="nl-BE" baseline="0">
                <a:latin typeface="Arial" panose="020B0604020202020204" pitchFamily="34" charset="0"/>
              </a:rPr>
              <a:t> is </a:t>
            </a:r>
            <a:r>
              <a:rPr lang="en-US" altLang="nl-BE">
                <a:latin typeface="Arial" panose="020B0604020202020204" pitchFamily="34" charset="0"/>
              </a:rPr>
              <a:t>de 84e rector van</a:t>
            </a:r>
            <a:r>
              <a:rPr lang="en-US" altLang="nl-BE" baseline="0">
                <a:latin typeface="Arial" panose="020B0604020202020204" pitchFamily="34" charset="0"/>
              </a:rPr>
              <a:t> de Universiteit Gent</a:t>
            </a:r>
            <a:r>
              <a:rPr lang="en-US" altLang="nl-BE">
                <a:latin typeface="Arial" panose="020B0604020202020204" pitchFamily="34" charset="0"/>
              </a:rPr>
              <a:t>. Zij </a:t>
            </a:r>
            <a:r>
              <a:rPr lang="en-US" altLang="nl-BE" err="1">
                <a:latin typeface="Arial" panose="020B0604020202020204" pitchFamily="34" charset="0"/>
              </a:rPr>
              <a:t>werd</a:t>
            </a:r>
            <a:r>
              <a:rPr lang="en-US" altLang="nl-BE">
                <a:latin typeface="Arial" panose="020B0604020202020204" pitchFamily="34" charset="0"/>
              </a:rPr>
              <a:t> </a:t>
            </a:r>
            <a:r>
              <a:rPr lang="en-US" altLang="nl-BE" err="1">
                <a:latin typeface="Arial" panose="020B0604020202020204" pitchFamily="34" charset="0"/>
              </a:rPr>
              <a:t>aangesteld</a:t>
            </a:r>
            <a:r>
              <a:rPr lang="en-US" altLang="nl-BE">
                <a:latin typeface="Arial" panose="020B0604020202020204" pitchFamily="34" charset="0"/>
              </a:rPr>
              <a:t> </a:t>
            </a:r>
            <a:r>
              <a:rPr lang="en-US" altLang="nl-BE" err="1">
                <a:latin typeface="Arial" panose="020B0604020202020204" pitchFamily="34" charset="0"/>
              </a:rPr>
              <a:t>aan</a:t>
            </a:r>
            <a:r>
              <a:rPr lang="en-US" altLang="nl-BE">
                <a:latin typeface="Arial" panose="020B0604020202020204" pitchFamily="34" charset="0"/>
              </a:rPr>
              <a:t> het begin</a:t>
            </a:r>
            <a:r>
              <a:rPr lang="en-US" altLang="nl-BE" baseline="0">
                <a:latin typeface="Arial" panose="020B0604020202020204" pitchFamily="34" charset="0"/>
              </a:rPr>
              <a:t> van het </a:t>
            </a:r>
            <a:r>
              <a:rPr lang="en-US" altLang="nl-BE" baseline="0" err="1">
                <a:latin typeface="Arial" panose="020B0604020202020204" pitchFamily="34" charset="0"/>
              </a:rPr>
              <a:t>academiejaar</a:t>
            </a:r>
            <a:r>
              <a:rPr lang="en-US" altLang="nl-BE" baseline="0">
                <a:latin typeface="Arial" panose="020B0604020202020204" pitchFamily="34" charset="0"/>
              </a:rPr>
              <a:t> 2025-2026.</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t>Universiteit Gent</a:t>
            </a:r>
            <a:r>
              <a:rPr lang="nl-NL" baseline="0"/>
              <a:t> heeft 11 faculteiten, verspreid over verschillende gebouwen en campussen in en rond de stad Gent.</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BE"/>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46</a:t>
            </a:fld>
            <a:endParaRPr lang="en-GB"/>
          </a:p>
        </p:txBody>
      </p:sp>
    </p:spTree>
    <p:extLst>
      <p:ext uri="{BB962C8B-B14F-4D97-AF65-F5344CB8AC3E}">
        <p14:creationId xmlns:p14="http://schemas.microsoft.com/office/powerpoint/2010/main" val="1553492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Gent</a:t>
            </a:r>
            <a:r>
              <a:rPr lang="nl-NL" baseline="0"/>
              <a:t> ligt in Vlaanderen, België, dichtbij grote Europese steden zoals Brussel, Parijs en Amsterdam.</a:t>
            </a:r>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nl-NL" b="1">
                <a:latin typeface="Arial" pitchFamily="34" charset="0"/>
              </a:rPr>
              <a:t>Onderwijs:</a:t>
            </a:r>
            <a:endParaRPr lang="nl-NL">
              <a:latin typeface="Arial" pitchFamily="34" charset="0"/>
            </a:endParaRPr>
          </a:p>
          <a:p>
            <a:pPr marL="0" indent="0">
              <a:buFont typeface="Arial" pitchFamily="34" charset="0"/>
              <a:buNone/>
              <a:defRPr/>
            </a:pPr>
            <a:r>
              <a:rPr lang="nl-NL">
                <a:latin typeface="Frutiger LT Std 47 Light Cn"/>
              </a:rPr>
              <a:t>7 International Course </a:t>
            </a:r>
            <a:r>
              <a:rPr lang="nl-NL" err="1">
                <a:latin typeface="Frutiger LT Std 47 Light Cn"/>
              </a:rPr>
              <a:t>Programmes</a:t>
            </a:r>
            <a:r>
              <a:rPr lang="nl-NL">
                <a:latin typeface="Frutiger LT Std 47 Light Cn"/>
              </a:rPr>
              <a:t>: Engelstalige opleidingen georganiseerd binnen het kader van ontwikkelingssamenwerking</a:t>
            </a:r>
          </a:p>
          <a:p>
            <a:endParaRPr lang="nl-BE"/>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platformen bevorderen</a:t>
            </a:r>
            <a:r>
              <a:rPr lang="nl-NL" baseline="0"/>
              <a:t> de samenwerking tussen het personeel van Universiteit Gent en internationale regio’s.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b="0" i="0" kern="1200">
                <a:solidFill>
                  <a:schemeClr val="tx1"/>
                </a:solidFill>
                <a:effectLst/>
                <a:latin typeface="+mn-lt"/>
                <a:ea typeface="+mn-ea"/>
                <a:cs typeface="+mn-cs"/>
              </a:rPr>
              <a:t>De </a:t>
            </a:r>
            <a:r>
              <a:rPr lang="nl-BE" sz="1200" b="0" i="0" kern="1200" err="1">
                <a:solidFill>
                  <a:schemeClr val="tx1"/>
                </a:solidFill>
                <a:effectLst/>
                <a:latin typeface="+mn-lt"/>
                <a:ea typeface="+mn-ea"/>
                <a:cs typeface="+mn-cs"/>
              </a:rPr>
              <a:t>multiperspectivistische</a:t>
            </a:r>
            <a:r>
              <a:rPr lang="nl-BE" sz="1200" b="0" i="0" kern="1200">
                <a:solidFill>
                  <a:schemeClr val="tx1"/>
                </a:solidFill>
                <a:effectLst/>
                <a:latin typeface="+mn-lt"/>
                <a:ea typeface="+mn-ea"/>
                <a:cs typeface="+mn-cs"/>
              </a:rPr>
              <a:t> onderwijsvisie operationaliseert de UGent aan de hand van zes strategische onderwijsdoelstellingen. Die tekenen de krijtlijnen uit van kwaliteitsvol onderwijs binnen de instelling.</a:t>
            </a:r>
          </a:p>
          <a:p>
            <a:endParaRPr lang="nl-BE"/>
          </a:p>
          <a:p>
            <a:r>
              <a:rPr lang="nl-BE"/>
              <a:t>Meer info: https://www.ugent.be/nl/univgent/missie/onderwijsbeleid/onderwijsvisie.htm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Onderzoek</a:t>
            </a:r>
            <a:r>
              <a:rPr lang="nl-NL" baseline="0"/>
              <a:t> in c</a:t>
            </a:r>
            <a:r>
              <a:rPr lang="nl-NL"/>
              <a:t>ijfers: </a:t>
            </a:r>
          </a:p>
          <a:p>
            <a:r>
              <a:rPr lang="nl-NL" u="sng"/>
              <a:t>https://www.ugent.be/nl/univgent/organisatie/feiten/onderzoek-cijfers.htm</a:t>
            </a:r>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BE" altLang="nl-BE" sz="1200" b="1">
                <a:latin typeface="Arial" panose="020B0604020202020204" pitchFamily="34" charset="0"/>
              </a:rPr>
              <a:t>9 Oktober 1817 – </a:t>
            </a:r>
            <a:r>
              <a:rPr lang="nl-BE" altLang="nl-BE" sz="1200">
                <a:latin typeface="Arial" panose="020B0604020202020204" pitchFamily="34" charset="0"/>
              </a:rPr>
              <a:t>De Rijksuniversiteit Gent wordt plechtig geopend onder het bewind van de Nederlandse koning Willem I. De arts Jean-Charles Van Rotterdam is de eerste rector. Latijn wordt de voertaal. Op 3 november 1817 starten de colleges, met 4 faculteiten (Letteren, Rechten, Geneeskunde en Wetenschappen), 16 professoren en 190 studenten.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1830 – </a:t>
            </a:r>
            <a:r>
              <a:rPr lang="nl-BE" altLang="nl-BE" sz="1200">
                <a:latin typeface="Arial" panose="020B0604020202020204" pitchFamily="34" charset="0"/>
              </a:rPr>
              <a:t>Na de Belgische revolutie en onafhankelijkheid ondergaat de jonge Gentse universiteit belangrijke veranderingen. Ze krijgt een nieuwe broodheer en de voertaal wordt Frans. Ook de onderwijsbevoegdheden verschuiven grondig.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1876 – 1890 - </a:t>
            </a:r>
            <a:r>
              <a:rPr lang="nl-BE" altLang="nl-BE" sz="1200">
                <a:latin typeface="Arial" panose="020B0604020202020204" pitchFamily="34" charset="0"/>
              </a:rPr>
              <a:t>De wet op het hoger onderwijs bepaalt dat universiteiten zelf academische graden mogen toekennen en examens organiseren. Naast onderwijs moeten ze zich ook toeleggen op wetenschappelijk onderzoek. De onderwijswetten zijn een belangrijke stimulans voor onderwijs en onderzoek aan de Gentse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1930 – </a:t>
            </a:r>
            <a:r>
              <a:rPr lang="nl-BE" altLang="nl-BE" sz="1200">
                <a:latin typeface="Arial" panose="020B0604020202020204" pitchFamily="34" charset="0"/>
              </a:rPr>
              <a:t>De voertaal aan de Gentse universiteit wordt Nederlands, een primeur voor België. August </a:t>
            </a:r>
            <a:r>
              <a:rPr lang="nl-BE" altLang="nl-BE" sz="1200" err="1">
                <a:latin typeface="Arial" panose="020B0604020202020204" pitchFamily="34" charset="0"/>
              </a:rPr>
              <a:t>Vermeylen</a:t>
            </a:r>
            <a:r>
              <a:rPr lang="nl-BE" altLang="nl-BE" sz="1200">
                <a:latin typeface="Arial" panose="020B0604020202020204" pitchFamily="34" charset="0"/>
              </a:rPr>
              <a:t> is de eerste rector van de vernederlandste universiteit. </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1991 – </a:t>
            </a:r>
            <a:r>
              <a:rPr lang="nl-BE" altLang="nl-BE" sz="1200">
                <a:latin typeface="Arial" panose="020B0604020202020204" pitchFamily="34" charset="0"/>
              </a:rPr>
              <a:t>De Rijksuniversiteit Gent wordt Universiteit Gent en krijgt een grote autonomie. Meer dan 130 vakgroepen, verdeeld over 11 faculteiten, bieden in vrijwel elke wetenschappelijke discipline hoogstaande en door onderzoek ondersteunde opleidingen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2003 – </a:t>
            </a:r>
            <a:r>
              <a:rPr lang="nl-BE" altLang="nl-BE" sz="1200">
                <a:latin typeface="Arial" panose="020B0604020202020204" pitchFamily="34" charset="0"/>
              </a:rPr>
              <a:t>Vier onderwijsinstellingen (Universiteit Gent, Hogeschool Gent, </a:t>
            </a:r>
            <a:r>
              <a:rPr lang="nl-BE" altLang="nl-BE" sz="1200" err="1">
                <a:latin typeface="Arial" panose="020B0604020202020204" pitchFamily="34" charset="0"/>
              </a:rPr>
              <a:t>Arteveldehogeschool</a:t>
            </a:r>
            <a:r>
              <a:rPr lang="nl-BE" altLang="nl-BE" sz="1200">
                <a:latin typeface="Arial" panose="020B0604020202020204" pitchFamily="34" charset="0"/>
              </a:rPr>
              <a:t> en Hogeschool West-Vlaanderen) verenigen zich in de Associatie Universiteit Gent. Op internationaal vlak profileert de associatie zich als een dynamisch en op topkwaliteit gericht netwerk van 56.500 studenten en 12.000 personeelsleden. De </a:t>
            </a:r>
            <a:r>
              <a:rPr lang="nl-BE" altLang="nl-BE" sz="1200" err="1">
                <a:latin typeface="Arial" panose="020B0604020202020204" pitchFamily="34" charset="0"/>
              </a:rPr>
              <a:t>UGent</a:t>
            </a:r>
            <a:r>
              <a:rPr lang="nl-BE" altLang="nl-BE" sz="1200">
                <a:latin typeface="Arial" panose="020B0604020202020204" pitchFamily="34" charset="0"/>
              </a:rPr>
              <a:t> opent haar eerste campus buiten Gent: in Kortrijk biedt de universiteit  academische bachelor- en masteropleidingen in de industriële wetenschappen (industrieel ingenieur) aan.</a:t>
            </a:r>
          </a:p>
          <a:p>
            <a:pPr eaLnBrk="1" hangingPunct="1"/>
            <a:endParaRPr lang="nl-BE" altLang="nl-BE" sz="1200">
              <a:latin typeface="Arial" panose="020B0604020202020204" pitchFamily="34" charset="0"/>
            </a:endParaRPr>
          </a:p>
          <a:p>
            <a:pPr eaLnBrk="1" hangingPunct="1"/>
            <a:r>
              <a:rPr lang="nl-BE" altLang="nl-BE" sz="1200" b="1">
                <a:latin typeface="Arial" panose="020B0604020202020204" pitchFamily="34" charset="0"/>
              </a:rPr>
              <a:t>2014 – </a:t>
            </a:r>
            <a:r>
              <a:rPr lang="nl-BE" altLang="nl-BE" sz="1200">
                <a:latin typeface="Arial" panose="020B0604020202020204" pitchFamily="34" charset="0"/>
              </a:rPr>
              <a:t>De </a:t>
            </a:r>
            <a:r>
              <a:rPr lang="nl-BE" altLang="nl-BE" sz="1200" err="1">
                <a:latin typeface="Arial" panose="020B0604020202020204" pitchFamily="34" charset="0"/>
              </a:rPr>
              <a:t>UGent</a:t>
            </a:r>
            <a:r>
              <a:rPr lang="nl-BE" altLang="nl-BE" sz="1200">
                <a:latin typeface="Arial" panose="020B0604020202020204" pitchFamily="34" charset="0"/>
              </a:rPr>
              <a:t> opent haar eerste campus in </a:t>
            </a:r>
            <a:r>
              <a:rPr lang="nl-BE" altLang="nl-BE" sz="1200" err="1">
                <a:latin typeface="Arial" panose="020B0604020202020204" pitchFamily="34" charset="0"/>
              </a:rPr>
              <a:t>Songdo</a:t>
            </a:r>
            <a:r>
              <a:rPr lang="nl-BE" altLang="nl-BE" sz="1200">
                <a:latin typeface="Arial" panose="020B0604020202020204" pitchFamily="34" charset="0"/>
              </a:rPr>
              <a:t>, Zuid-Korea. Daar biedt ze 3 bacheloropleidingen aan:</a:t>
            </a:r>
            <a:r>
              <a:rPr lang="en-US" altLang="nl-BE" sz="1200">
                <a:latin typeface="Arial" panose="020B0604020202020204" pitchFamily="34" charset="0"/>
              </a:rPr>
              <a:t> Molecular Biotechnology, Environmental Technology, and Food Technology. </a:t>
            </a:r>
            <a:r>
              <a:rPr lang="nl-BE" altLang="nl-BE" sz="1200">
                <a:latin typeface="Arial" panose="020B0604020202020204" pitchFamily="34" charset="0"/>
              </a:rPr>
              <a:t>Ze worden verzorgd door een permanente staf die wordt aangevuld met een '</a:t>
            </a:r>
            <a:r>
              <a:rPr lang="nl-BE" altLang="nl-BE" sz="1200" err="1">
                <a:latin typeface="Arial" panose="020B0604020202020204" pitchFamily="34" charset="0"/>
              </a:rPr>
              <a:t>flying</a:t>
            </a:r>
            <a:r>
              <a:rPr lang="nl-BE" altLang="nl-BE" sz="1200">
                <a:latin typeface="Arial" panose="020B0604020202020204" pitchFamily="34" charset="0"/>
              </a:rPr>
              <a:t> </a:t>
            </a:r>
            <a:r>
              <a:rPr lang="nl-BE" altLang="nl-BE" sz="1200" err="1">
                <a:latin typeface="Arial" panose="020B0604020202020204" pitchFamily="34" charset="0"/>
              </a:rPr>
              <a:t>faculty</a:t>
            </a:r>
            <a:r>
              <a:rPr lang="nl-BE" altLang="nl-BE" sz="1200">
                <a:latin typeface="Arial" panose="020B0604020202020204" pitchFamily="34" charset="0"/>
              </a:rPr>
              <a:t>' van UGent-docenten die zullen overvliegen om er vier weken durende modules te doceren.</a:t>
            </a:r>
            <a:endParaRPr lang="en-US" altLang="nl-BE" sz="1200">
              <a:solidFill>
                <a:srgbClr val="FF0000"/>
              </a:solidFill>
              <a:latin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viert de Universiteit Gent feestelijk haar 200e verjaardag.</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9/01/2026</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err="1"/>
              <a:t>Klik</a:t>
            </a:r>
            <a:r>
              <a:rPr lang="en-GB"/>
              <a:t> om </a:t>
            </a:r>
            <a:r>
              <a:rPr lang="en-GB" err="1"/>
              <a:t>tekst</a:t>
            </a:r>
            <a:r>
              <a:rPr lang="en-GB"/>
              <a:t> </a:t>
            </a:r>
            <a:r>
              <a:rPr lang="en-GB" err="1"/>
              <a:t>aan</a:t>
            </a:r>
            <a:r>
              <a:rPr lang="en-GB"/>
              <a:t> </a:t>
            </a:r>
            <a:r>
              <a:rPr lang="en-GB" err="1"/>
              <a:t>te</a:t>
            </a:r>
            <a:r>
              <a:rPr lang="en-GB"/>
              <a:t> </a:t>
            </a:r>
            <a:r>
              <a:rPr lang="en-GB" err="1"/>
              <a:t>vullen</a:t>
            </a:r>
            <a:endParaRPr lang="en-GB"/>
          </a:p>
          <a:p>
            <a:pPr lvl="1"/>
            <a:r>
              <a:rPr lang="en-GB" err="1"/>
              <a:t>Niveau</a:t>
            </a:r>
            <a:r>
              <a:rPr lang="en-GB"/>
              <a:t> 1</a:t>
            </a:r>
          </a:p>
          <a:p>
            <a:pPr lvl="2"/>
            <a:r>
              <a:rPr lang="en-GB" err="1"/>
              <a:t>Niveau</a:t>
            </a:r>
            <a:r>
              <a:rPr lang="en-GB"/>
              <a:t>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09/01/2026</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5.emf"/><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8.png"/><Relationship Id="rId10" Type="http://schemas.openxmlformats.org/officeDocument/2006/relationships/image" Target="../media/image65.png"/><Relationship Id="rId4" Type="http://schemas.openxmlformats.org/officeDocument/2006/relationships/image" Target="../media/image67.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8.jpeg"/><Relationship Id="rId4" Type="http://schemas.openxmlformats.org/officeDocument/2006/relationships/image" Target="../media/image73.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 Id="rId4" Type="http://schemas.openxmlformats.org/officeDocument/2006/relationships/image" Target="../media/image81.jpeg"/></Relationships>
</file>

<file path=ppt/slides/_rels/slide2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hyperlink" Target="https://www.google.be/maps/place/Ghent+University+-+Aula/@51.0522142,3.7235646,2a,75y,160.33h,106.46t/data=!3m7!1e1!3m5!1sgKXEc0_Xm_AAAAQ6BUn3bA!2e0!6s/geo0.ggpht.com/cbk"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1.png"/><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hyperlink" Target="https://vimeo.com/9461924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101.png"/><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11.jpe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1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 Id="rId9" Type="http://schemas.openxmlformats.org/officeDocument/2006/relationships/image" Target="../media/image140.png"/></Relationships>
</file>

<file path=ppt/slides/_rels/slide4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48.sv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5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5.xml"/><Relationship Id="rId16" Type="http://schemas.openxmlformats.org/officeDocument/2006/relationships/image" Target="../media/image162.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60.jpeg"/><Relationship Id="rId5" Type="http://schemas.openxmlformats.org/officeDocument/2006/relationships/hyperlink" Target="https://www.instagram.com/ugent" TargetMode="External"/><Relationship Id="rId15" Type="http://schemas.openxmlformats.org/officeDocument/2006/relationships/hyperlink" Target="https://www.ugent.be/durfdenken" TargetMode="External"/><Relationship Id="rId10" Type="http://schemas.openxmlformats.org/officeDocument/2006/relationships/image" Target="../media/image159.png"/><Relationship Id="rId4" Type="http://schemas.openxmlformats.org/officeDocument/2006/relationships/image" Target="../media/image4.png"/><Relationship Id="rId9" Type="http://schemas.openxmlformats.org/officeDocument/2006/relationships/hyperlink" Target="https://www.youtube.com/ugent" TargetMode="External"/><Relationship Id="rId1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3331779"/>
            <a:ext cx="4467773" cy="2300435"/>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BE" sz="6600">
                <a:solidFill>
                  <a:schemeClr val="bg1"/>
                </a:solidFill>
                <a:latin typeface="UGent Panno Text Medium" panose="02000506040000040003" pitchFamily="2" charset="0"/>
              </a:rPr>
              <a:t>DIT IS UGENT</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722651"/>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universiteit</a:t>
            </a: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727035"/>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Sinds</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749829"/>
            <a:ext cx="1128848" cy="573234"/>
          </a:xfrm>
          <a:prstGeom prst="rect">
            <a:avLst/>
          </a:prstGeom>
          <a:noFill/>
        </p:spPr>
        <p:txBody>
          <a:bodyPr wrap="square" rtlCol="0">
            <a:spAutoFit/>
          </a:bodyPr>
          <a:lstStyle/>
          <a:p>
            <a:pPr>
              <a:lnSpc>
                <a:spcPts val="1760"/>
              </a:lnSpc>
            </a:pPr>
            <a:r>
              <a:rPr lang="en-BE" sz="2000">
                <a:solidFill>
                  <a:schemeClr val="bg1"/>
                </a:solidFill>
                <a:latin typeface="UGent Panno Text Medium" panose="02000506040000040003" pitchFamily="2" charset="0"/>
              </a:rPr>
              <a:t>DURF</a:t>
            </a:r>
            <a:br>
              <a:rPr lang="en-BE" sz="2000">
                <a:solidFill>
                  <a:schemeClr val="bg1"/>
                </a:solidFill>
                <a:latin typeface="UGent Panno Text Medium" panose="02000506040000040003" pitchFamily="2" charset="0"/>
              </a:rPr>
            </a:br>
            <a:r>
              <a:rPr lang="en-BE" sz="2000">
                <a:solidFill>
                  <a:schemeClr val="bg1"/>
                </a:solidFill>
                <a:latin typeface="UGent Panno Text Medium" panose="02000506040000040003" pitchFamily="2" charset="0"/>
              </a:rPr>
              <a:t>DENKEN</a:t>
            </a: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797425"/>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760913"/>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ONDERZOEKERS</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2283360701"/>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000" b="0" i="0">
                          <a:solidFill>
                            <a:schemeClr val="bg1"/>
                          </a:solidFill>
                          <a:latin typeface="UGent Panno Text Medium" panose="02000506040000040003" pitchFamily="2" charset="0"/>
                        </a:rPr>
                        <a:t>VTE onderzoekers</a:t>
                      </a:r>
                      <a:endParaRPr lang="en-BE" sz="2000" b="0" i="0">
                        <a:latin typeface="UGent Panno Text Medium" panose="02000506040000040003" pitchFamily="2" charset="0"/>
                      </a:endParaRPr>
                    </a:p>
                  </a:txBody>
                  <a:tcPr marL="324000" anchor="ctr">
                    <a:solidFill>
                      <a:srgbClr val="1E64C8"/>
                    </a:solidFill>
                  </a:tcPr>
                </a:tc>
                <a:tc>
                  <a:txBody>
                    <a:bodyPr/>
                    <a:lstStyle/>
                    <a:p>
                      <a:pPr lvl="0" algn="r">
                        <a:buNone/>
                      </a:pPr>
                      <a:r>
                        <a:rPr lang="nl-BE" sz="2000" b="0" i="0">
                          <a:solidFill>
                            <a:srgbClr val="FFFFFF"/>
                          </a:solidFill>
                          <a:latin typeface="UGent Panno Text Medium"/>
                        </a:rPr>
                        <a:t>8.267</a:t>
                      </a:r>
                      <a:endParaRPr lang="nl-NL"/>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Professoren (ZAP)</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1.164</a:t>
                      </a:r>
                      <a:endParaRPr lang="nl-NL"/>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Postdocs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1.607</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Predoc</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2000">
                          <a:solidFill>
                            <a:srgbClr val="1E64C8"/>
                          </a:solidFill>
                          <a:latin typeface="UGent Panno Text"/>
                        </a:rPr>
                        <a:t>5.496</a:t>
                      </a: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4157330" y="3535427"/>
            <a:ext cx="1534432" cy="345459"/>
          </a:xfrm>
        </p:spPr>
        <p:txBody>
          <a:bodyPr vert="horz" lIns="91440" tIns="45720" rIns="91440" bIns="45720" rtlCol="0" anchor="t">
            <a:normAutofit/>
          </a:bodyPr>
          <a:lstStyle/>
          <a:p>
            <a:pPr marL="9525" algn="r">
              <a:buClr>
                <a:srgbClr val="1E64C8"/>
              </a:buClr>
            </a:pPr>
            <a:r>
              <a:rPr lang="nl-BE" sz="1200">
                <a:latin typeface="UGent Panno Text SemiLight"/>
              </a:rPr>
              <a:t>(cijfers oktober 2025)</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a:solidFill>
                  <a:srgbClr val="1E64C8"/>
                </a:solidFill>
                <a:latin typeface="UGent Panno Text" panose="02000506040000040003" pitchFamily="2" charset="0"/>
              </a:rPr>
              <a:t>Carrière-</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perspectiEven op maat</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TALENTONTWIKKELING &amp; OPLEIDING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KWALITATIEVE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REKRUTERING</a:t>
            </a: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WETENSCHAPPELIJKE INTEGRITEIT</a:t>
            </a: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LEIDERSCHAP </a:t>
            </a:r>
            <a:br>
              <a:rPr lang="nl-BE" sz="2000" cap="all">
                <a:solidFill>
                  <a:srgbClr val="1E64C8"/>
                </a:solidFill>
                <a:latin typeface="UGent Panno Text" panose="02000506040000040003" pitchFamily="2" charset="0"/>
              </a:rPr>
            </a:br>
            <a:r>
              <a:rPr lang="nl-BE" sz="2000" cap="all">
                <a:solidFill>
                  <a:srgbClr val="1E64C8"/>
                </a:solidFill>
                <a:latin typeface="UGent Panno Text" panose="02000506040000040003" pitchFamily="2" charset="0"/>
              </a:rPr>
              <a:t>&amp; VERTROUWEN</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531085"/>
            <a:ext cx="5241503" cy="1897915"/>
          </a:xfrm>
        </p:spPr>
        <p:txBody>
          <a:bodyPr/>
          <a:lstStyle/>
          <a:p>
            <a:r>
              <a:rPr lang="en-GB" sz="2400" err="1">
                <a:solidFill>
                  <a:srgbClr val="1E64C8"/>
                </a:solidFill>
              </a:rPr>
              <a:t>Pijlers</a:t>
            </a:r>
            <a:r>
              <a:rPr lang="en-GB" sz="2400">
                <a:solidFill>
                  <a:srgbClr val="1E64C8"/>
                </a:solidFill>
              </a:rPr>
              <a:t> van de Doctoral Schools</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Internationale en maatschappelijke waarde  </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Verbeteren ondersteuning en begeleiding</a:t>
            </a:r>
          </a:p>
          <a:p>
            <a:pPr marL="274638" indent="-265113">
              <a:buClr>
                <a:srgbClr val="1E64C8"/>
              </a:buClr>
              <a:buFont typeface="Arial" panose="020B0604020202020204" pitchFamily="34" charset="0"/>
              <a:buChar char="•"/>
            </a:pPr>
            <a:r>
              <a:rPr lang="nl-BE" sz="2400">
                <a:latin typeface="UGent Panno Text SemiLight" panose="02000406040000040003" pitchFamily="2" charset="0"/>
              </a:rPr>
              <a:t>Versterken van interne kwaliteitscultuur</a:t>
            </a:r>
          </a:p>
          <a:p>
            <a:pPr marL="9525">
              <a:buClr>
                <a:srgbClr val="1E64C8"/>
              </a:buClr>
            </a:pPr>
            <a:endParaRPr lang="nl-BE" sz="140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3529655" y="5559086"/>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(cijfers oktober 2025)</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680828" y="3601957"/>
            <a:ext cx="2455773" cy="1840022"/>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3849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797</a:t>
              </a:r>
              <a:endParaRPr lang="nl-BE" sz="4400" b="1">
                <a:solidFill>
                  <a:srgbClr val="1E64C8"/>
                </a:solidFill>
                <a:latin typeface="UGent Panno Text SemiBold" panose="02000506040000040003" pitchFamily="2" charset="0"/>
              </a:endParaRPr>
            </a:p>
            <a:p>
              <a:pPr algn="ctr"/>
              <a:r>
                <a:rPr lang="nl-BE" sz="2000">
                  <a:solidFill>
                    <a:srgbClr val="1E64C8"/>
                  </a:solidFill>
                  <a:latin typeface="UGent Panno Text SemiLight"/>
                </a:rPr>
                <a:t>Doctoraten behaald </a:t>
              </a:r>
              <a:br>
                <a:rPr lang="nl-BE" sz="2000">
                  <a:latin typeface="UGent Panno Text SemiLight" panose="02000406040000040003" pitchFamily="2" charset="0"/>
                </a:rPr>
              </a:br>
              <a:r>
                <a:rPr lang="nl-BE" sz="2000">
                  <a:solidFill>
                    <a:srgbClr val="1E64C8"/>
                  </a:solidFill>
                  <a:latin typeface="UGent Panno Text SemiLight"/>
                </a:rPr>
                <a:t>in 2024</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3136598" y="3602217"/>
            <a:ext cx="2455776" cy="1840022"/>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677382"/>
            </a:xfrm>
            <a:prstGeom prst="rect">
              <a:avLst/>
            </a:prstGeom>
            <a:noFill/>
          </p:spPr>
          <p:txBody>
            <a:bodyPr wrap="square" rtlCol="0">
              <a:spAutoFit/>
            </a:bodyPr>
            <a:lstStyle/>
            <a:p>
              <a:pPr algn="ctr"/>
              <a:r>
                <a:rPr lang="nl-BE" sz="4400" b="1">
                  <a:solidFill>
                    <a:schemeClr val="bg1"/>
                  </a:solidFill>
                  <a:latin typeface="UGent Panno Text SemiBold" panose="02000506040000040003" pitchFamily="2" charset="0"/>
                </a:rPr>
                <a:t>+5.800</a:t>
              </a:r>
            </a:p>
            <a:p>
              <a:pPr algn="ctr"/>
              <a:r>
                <a:rPr lang="nl-BE" sz="2000">
                  <a:solidFill>
                    <a:schemeClr val="bg1"/>
                  </a:solidFill>
                  <a:latin typeface="UGent Panno Text SemiLight" panose="02000406040000040003" pitchFamily="2" charset="0"/>
                </a:rPr>
                <a:t>Totaal aantal</a:t>
              </a:r>
              <a:br>
                <a:rPr lang="nl-BE" sz="2000">
                  <a:solidFill>
                    <a:schemeClr val="bg1"/>
                  </a:solidFill>
                  <a:latin typeface="UGent Panno Text SemiLight" panose="02000406040000040003" pitchFamily="2" charset="0"/>
                </a:rPr>
              </a:br>
              <a:r>
                <a:rPr lang="nl-BE" sz="2000">
                  <a:solidFill>
                    <a:schemeClr val="bg1"/>
                  </a:solidFill>
                  <a:latin typeface="UGent Panno Text SemiLight" panose="02000406040000040003" pitchFamily="2" charset="0"/>
                </a:rPr>
                <a:t>doctoraatsstudenten</a:t>
              </a:r>
            </a:p>
            <a:p>
              <a:pPr algn="ctr">
                <a:spcBef>
                  <a:spcPts val="600"/>
                </a:spcBef>
              </a:pPr>
              <a:r>
                <a:rPr lang="nl-BE" sz="1400">
                  <a:solidFill>
                    <a:schemeClr val="bg1"/>
                  </a:solidFill>
                  <a:latin typeface="UGent Panno Text SemiLight" panose="02000406040000040003" pitchFamily="2" charset="0"/>
                </a:rPr>
                <a:t>Internationaal: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799705" cy="404810"/>
          </a:xfrm>
        </p:spPr>
        <p:txBody>
          <a:bodyPr vert="horz" lIns="91440" tIns="45720" rIns="91440" bIns="45720" rtlCol="0" anchor="t">
            <a:noAutofit/>
          </a:bodyPr>
          <a:lstStyle/>
          <a:p>
            <a:pPr marL="85725" indent="0">
              <a:buNone/>
            </a:pPr>
            <a:r>
              <a:rPr lang="nl-BE" err="1">
                <a:latin typeface="UGent Panno Text"/>
              </a:rPr>
              <a:t>Onderzoeksuitgaven</a:t>
            </a:r>
            <a:r>
              <a:rPr lang="nl-BE">
                <a:latin typeface="UGent Panno Text"/>
              </a:rPr>
              <a:t> 2024: € 533 miljoen</a:t>
            </a: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731971" y="522490"/>
            <a:ext cx="3460028" cy="1323439"/>
            <a:chOff x="8731971" y="522490"/>
            <a:chExt cx="3460028" cy="1323439"/>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476508" y="522490"/>
              <a:ext cx="2715491" cy="1323439"/>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172 </a:t>
              </a:r>
              <a:r>
                <a:rPr lang="nl-BE" sz="2000">
                  <a:solidFill>
                    <a:schemeClr val="bg1"/>
                  </a:solidFill>
                  <a:latin typeface="UGent Panno Text SemiLight"/>
                </a:rPr>
                <a:t>ERC-projecten</a:t>
              </a:r>
            </a:p>
            <a:p>
              <a:pPr algn="ctr"/>
              <a:r>
                <a:rPr lang="nl-BE" sz="4000">
                  <a:solidFill>
                    <a:schemeClr val="bg1"/>
                  </a:solidFill>
                  <a:latin typeface="UGent Panno Text SemiBold"/>
                </a:rPr>
                <a:t>27</a:t>
              </a:r>
              <a:r>
                <a:rPr lang="nl-BE" sz="2000">
                  <a:solidFill>
                    <a:schemeClr val="bg1"/>
                  </a:solidFill>
                  <a:latin typeface="UGent Panno Text SemiLight"/>
                </a:rPr>
                <a:t> </a:t>
              </a:r>
              <a:r>
                <a:rPr lang="nl-BE" sz="2000" err="1">
                  <a:solidFill>
                    <a:schemeClr val="bg1"/>
                  </a:solidFill>
                  <a:latin typeface="UGent Panno Text SemiLight"/>
                </a:rPr>
                <a:t>PoC</a:t>
              </a:r>
              <a:r>
                <a:rPr lang="nl-BE" sz="2000">
                  <a:solidFill>
                    <a:schemeClr val="bg1"/>
                  </a:solidFill>
                  <a:latin typeface="UGent Panno Text SemiLight"/>
                </a:rPr>
                <a:t>-projecten</a:t>
              </a:r>
              <a:endParaRPr lang="nl-BE" sz="2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Chart 2">
            <a:extLst>
              <a:ext uri="{FF2B5EF4-FFF2-40B4-BE49-F238E27FC236}">
                <a16:creationId xmlns:a16="http://schemas.microsoft.com/office/drawing/2014/main" id="{938E5ED4-87B9-4509-AD2B-D22232940D10}"/>
              </a:ext>
            </a:extLst>
          </p:cNvPr>
          <p:cNvGraphicFramePr>
            <a:graphicFrameLocks/>
          </p:cNvGraphicFramePr>
          <p:nvPr>
            <p:extLst>
              <p:ext uri="{D42A27DB-BD31-4B8C-83A1-F6EECF244321}">
                <p14:modId xmlns:p14="http://schemas.microsoft.com/office/powerpoint/2010/main" val="2003525358"/>
              </p:ext>
            </p:extLst>
          </p:nvPr>
        </p:nvGraphicFramePr>
        <p:xfrm>
          <a:off x="868218" y="1940422"/>
          <a:ext cx="10335491" cy="40539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68666" y="1384461"/>
            <a:ext cx="4986321" cy="404809"/>
          </a:xfrm>
        </p:spPr>
        <p:txBody>
          <a:bodyPr vert="horz" lIns="91440" tIns="45720" rIns="91440" bIns="45720" rtlCol="0" anchor="t">
            <a:noAutofit/>
          </a:bodyPr>
          <a:lstStyle/>
          <a:p>
            <a:pPr marL="85725" indent="0">
              <a:buNone/>
            </a:pPr>
            <a:r>
              <a:rPr lang="nl-BE">
                <a:latin typeface="UGent Panno Text"/>
              </a:rPr>
              <a:t>Publicaties 2014 - 2024</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3432139224"/>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400" b="0" i="0">
                          <a:solidFill>
                            <a:schemeClr val="bg1"/>
                          </a:solidFill>
                          <a:latin typeface="UGent Panno Text Medium" panose="02000506040000040003" pitchFamily="2" charset="0"/>
                        </a:rPr>
                        <a:t>Totaal aantal publicaties aan de UGent</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93.241</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Internationale publicaties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55.820</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a:solidFill>
                            <a:srgbClr val="1E64C8"/>
                          </a:solidFill>
                          <a:latin typeface="UGent Panno Text" panose="02000506040000040003" pitchFamily="2" charset="0"/>
                        </a:rPr>
                        <a:t>Enkel UGent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20.938</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Belgische publicaties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16.483</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25</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2542032" y="5458652"/>
            <a:ext cx="4648619"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(Publicaties: </a:t>
            </a:r>
            <a:r>
              <a:rPr lang="nl-BE" sz="1200" dirty="0">
                <a:latin typeface="UGent Panno Text SemiLight"/>
              </a:rPr>
              <a:t>WOS (</a:t>
            </a:r>
            <a:r>
              <a:rPr lang="nl-BE" sz="1200">
                <a:latin typeface="UGent Panno Text SemiLight"/>
              </a:rPr>
              <a:t>SCIE, </a:t>
            </a:r>
            <a:r>
              <a:rPr lang="nl-BE" sz="1200" dirty="0">
                <a:latin typeface="UGent Panno Text SemiLight"/>
              </a:rPr>
              <a:t>SSCI, </a:t>
            </a:r>
            <a:r>
              <a:rPr lang="nl-BE" sz="1200">
                <a:latin typeface="UGent Panno Text SemiLight"/>
              </a:rPr>
              <a:t>AHCI</a:t>
            </a:r>
            <a:r>
              <a:rPr lang="nl-BE" sz="1200" dirty="0">
                <a:latin typeface="UGent Panno Text SemiLight"/>
              </a:rPr>
              <a:t>, CPCI-S, CPCI-SHW) en VABB</a:t>
            </a:r>
            <a:r>
              <a:rPr lang="nl-BE" sz="1200">
                <a:latin typeface="UGent Panno Text SemiLight"/>
              </a:rPr>
              <a:t> - cijfers 2025)</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358071"/>
            <a:ext cx="1754457" cy="1569660"/>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88</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17839"/>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27</a:t>
            </a:r>
            <a:r>
              <a:rPr lang="nl-BE" sz="24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Intensieve samenwerking </a:t>
            </a:r>
          </a:p>
          <a:p>
            <a:pPr marL="60273" algn="ctr"/>
            <a:r>
              <a:rPr lang="nl-BE" sz="2400">
                <a:solidFill>
                  <a:srgbClr val="1E64C8"/>
                </a:solidFill>
                <a:latin typeface="UGent Panno Text" panose="02000506040000040003" pitchFamily="2" charset="0"/>
              </a:rPr>
              <a:t>met bedrijven</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92122"/>
            <a:ext cx="1754457" cy="1569660"/>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1.609</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OCTROOIEN</a:t>
            </a:r>
          </a:p>
          <a:p>
            <a:pPr marL="59690" algn="ctr"/>
            <a:r>
              <a:rPr lang="nl-NL" sz="1400" cap="all">
                <a:solidFill>
                  <a:schemeClr val="bg1"/>
                </a:solidFill>
                <a:latin typeface="UGent Panno Text"/>
              </a:rPr>
              <a:t>(2014-2024)</a:t>
            </a:r>
          </a:p>
          <a:p>
            <a:pPr marL="59690" algn="ctr"/>
            <a:endParaRPr lang="nl-BE" sz="1400" cap="all">
              <a:solidFill>
                <a:schemeClr val="bg1"/>
              </a:solidFill>
              <a:latin typeface="UGent Panno Text" panose="02000506040000040003" pitchFamily="2" charset="0"/>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a:rPr>
              <a:t>150 GRANTEES</a:t>
            </a:r>
            <a:endParaRPr lang="en-BE" sz="6600" dirty="0">
              <a:solidFill>
                <a:srgbClr val="1E64C8"/>
              </a:solidFill>
              <a:latin typeface="UGent Panno Text SemiBold"/>
            </a:endParaRPr>
          </a:p>
        </p:txBody>
      </p:sp>
    </p:spTree>
    <p:extLst>
      <p:ext uri="{BB962C8B-B14F-4D97-AF65-F5344CB8AC3E}">
        <p14:creationId xmlns:p14="http://schemas.microsoft.com/office/powerpoint/2010/main" val="1695108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JAAR GESCHIEDENIS</a:t>
            </a:r>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JAAR UGENT</a:t>
            </a:r>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Opening</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Latijn als voertaal</a:t>
            </a: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op onderwijs en</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onderzoek</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Frans</a:t>
            </a:r>
            <a:r>
              <a:rPr lang="nl-BE" sz="2000" b="1">
                <a:solidFill>
                  <a:schemeClr val="tx1">
                    <a:lumMod val="85000"/>
                    <a:lumOff val="15000"/>
                  </a:schemeClr>
                </a:solidFill>
                <a:latin typeface="UGent Panno Text"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Nederlands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wordt voertaal</a:t>
            </a: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wordt</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Integratie hogeschool-opleidingen</a:t>
            </a: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Associatie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Universiteit Gent (</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ste</a:t>
            </a:r>
            <a:r>
              <a:rPr lang="nl-BE" sz="2000">
                <a:solidFill>
                  <a:schemeClr val="tx1">
                    <a:lumMod val="85000"/>
                    <a:lumOff val="15000"/>
                  </a:schemeClr>
                </a:solidFill>
                <a:latin typeface="UGent Panno Text SemiLight" panose="02000406040000040003" pitchFamily="2" charset="0"/>
              </a:rPr>
              <a:t> Europese </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universiteit in </a:t>
            </a:r>
            <a:r>
              <a:rPr lang="nl-BE" sz="2000" b="1">
                <a:solidFill>
                  <a:schemeClr val="tx1">
                    <a:lumMod val="85000"/>
                    <a:lumOff val="15000"/>
                  </a:schemeClr>
                </a:solidFill>
                <a:latin typeface="UGent Panno Text SemiBold" panose="02000506040000040003" pitchFamily="2" charset="0"/>
              </a:rPr>
              <a:t>Zuid-Korea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jaar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UGent!</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535028"/>
            <a:ext cx="0" cy="929614"/>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528068"/>
            <a:ext cx="0"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p:nvPr/>
        </p:nvCxnSpPr>
        <p:spPr>
          <a:xfrm flipV="1">
            <a:off x="8880054" y="2528069"/>
            <a:ext cx="10986" cy="9097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535028"/>
            <a:ext cx="9136" cy="90276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848" y="2119511"/>
            <a:ext cx="1502175" cy="1500735"/>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8">
                                            <p:txEl>
                                              <p:pRg st="2" end="2"/>
                                            </p:txEl>
                                          </p:spTgt>
                                        </p:tgtEl>
                                        <p:attrNameLst>
                                          <p:attrName>style.visibility</p:attrName>
                                        </p:attrNameLst>
                                      </p:cBhvr>
                                      <p:to>
                                        <p:strVal val="visible"/>
                                      </p:to>
                                    </p:set>
                                    <p:animEffect transition="in" filter="fade">
                                      <p:cBhvr>
                                        <p:cTn id="84" dur="500"/>
                                        <p:tgtEl>
                                          <p:spTgt spid="78">
                                            <p:txEl>
                                              <p:pRg st="2" end="2"/>
                                            </p:txEl>
                                          </p:spTgt>
                                        </p:tgtEl>
                                      </p:cBhvr>
                                    </p:animEffect>
                                  </p:childTnLst>
                                </p:cTn>
                              </p:par>
                            </p:childTnLst>
                          </p:cTn>
                        </p:par>
                        <p:par>
                          <p:cTn id="85" fill="hold">
                            <p:stCondLst>
                              <p:cond delay="9000"/>
                            </p:stCondLst>
                            <p:childTnLst>
                              <p:par>
                                <p:cTn id="86" presetID="22" presetClass="entr" presetSubtype="4" fill="hold" nodeType="afterEffect">
                                  <p:stCondLst>
                                    <p:cond delay="250"/>
                                  </p:stCondLst>
                                  <p:childTnLst>
                                    <p:set>
                                      <p:cBhvr>
                                        <p:cTn id="87" dur="1" fill="hold">
                                          <p:stCondLst>
                                            <p:cond delay="0"/>
                                          </p:stCondLst>
                                        </p:cTn>
                                        <p:tgtEl>
                                          <p:spTgt spid="91"/>
                                        </p:tgtEl>
                                        <p:attrNameLst>
                                          <p:attrName>style.visibility</p:attrName>
                                        </p:attrNameLst>
                                      </p:cBhvr>
                                      <p:to>
                                        <p:strVal val="visible"/>
                                      </p:to>
                                    </p:set>
                                    <p:animEffect transition="in" filter="wipe(down)">
                                      <p:cBhvr>
                                        <p:cTn id="88" dur="500"/>
                                        <p:tgtEl>
                                          <p:spTgt spid="91"/>
                                        </p:tgtEl>
                                      </p:cBhvr>
                                    </p:animEffect>
                                  </p:childTnLst>
                                </p:cTn>
                              </p:par>
                            </p:childTnLst>
                          </p:cTn>
                        </p:par>
                        <p:par>
                          <p:cTn id="89" fill="hold">
                            <p:stCondLst>
                              <p:cond delay="9750"/>
                            </p:stCondLst>
                            <p:childTnLst>
                              <p:par>
                                <p:cTn id="90" presetID="10" presetClass="entr" presetSubtype="0" fill="hold" nodeType="afterEffect">
                                  <p:stCondLst>
                                    <p:cond delay="0"/>
                                  </p:stCondLst>
                                  <p:childTnLst>
                                    <p:set>
                                      <p:cBhvr>
                                        <p:cTn id="91" dur="1" fill="hold">
                                          <p:stCondLst>
                                            <p:cond delay="0"/>
                                          </p:stCondLst>
                                        </p:cTn>
                                        <p:tgtEl>
                                          <p:spTgt spid="77">
                                            <p:txEl>
                                              <p:pRg st="0" end="0"/>
                                            </p:txEl>
                                          </p:spTgt>
                                        </p:tgtEl>
                                        <p:attrNameLst>
                                          <p:attrName>style.visibility</p:attrName>
                                        </p:attrNameLst>
                                      </p:cBhvr>
                                      <p:to>
                                        <p:strVal val="visible"/>
                                      </p:to>
                                    </p:set>
                                    <p:animEffect transition="in" filter="fade">
                                      <p:cBhvr>
                                        <p:cTn id="92" dur="500"/>
                                        <p:tgtEl>
                                          <p:spTgt spid="77">
                                            <p:txEl>
                                              <p:pRg st="0" end="0"/>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xEl>
                                              <p:pRg st="1" end="1"/>
                                            </p:txEl>
                                          </p:spTgt>
                                        </p:tgtEl>
                                        <p:attrNameLst>
                                          <p:attrName>style.visibility</p:attrName>
                                        </p:attrNameLst>
                                      </p:cBhvr>
                                      <p:to>
                                        <p:strVal val="visible"/>
                                      </p:to>
                                    </p:set>
                                    <p:animEffect transition="in" filter="fade">
                                      <p:cBhvr>
                                        <p:cTn id="95" dur="500"/>
                                        <p:tgtEl>
                                          <p:spTgt spid="77">
                                            <p:txEl>
                                              <p:pRg st="1" end="1"/>
                                            </p:txEl>
                                          </p:spTgt>
                                        </p:tgtEl>
                                      </p:cBhvr>
                                    </p:animEffect>
                                  </p:childTnLst>
                                </p:cTn>
                              </p:par>
                            </p:childTnLst>
                          </p:cTn>
                        </p:par>
                        <p:par>
                          <p:cTn id="96" fill="hold">
                            <p:stCondLst>
                              <p:cond delay="10250"/>
                            </p:stCondLst>
                            <p:childTnLst>
                              <p:par>
                                <p:cTn id="97" presetID="22" presetClass="entr" presetSubtype="1" fill="hold" nodeType="afterEffect">
                                  <p:stCondLst>
                                    <p:cond delay="250"/>
                                  </p:stCondLst>
                                  <p:childTnLst>
                                    <p:set>
                                      <p:cBhvr>
                                        <p:cTn id="98" dur="1" fill="hold">
                                          <p:stCondLst>
                                            <p:cond delay="0"/>
                                          </p:stCondLst>
                                        </p:cTn>
                                        <p:tgtEl>
                                          <p:spTgt spid="86"/>
                                        </p:tgtEl>
                                        <p:attrNameLst>
                                          <p:attrName>style.visibility</p:attrName>
                                        </p:attrNameLst>
                                      </p:cBhvr>
                                      <p:to>
                                        <p:strVal val="visible"/>
                                      </p:to>
                                    </p:set>
                                    <p:animEffect transition="in" filter="wipe(up)">
                                      <p:cBhvr>
                                        <p:cTn id="99" dur="500"/>
                                        <p:tgtEl>
                                          <p:spTgt spid="86"/>
                                        </p:tgtEl>
                                      </p:cBhvr>
                                    </p:animEffect>
                                  </p:childTnLst>
                                </p:cTn>
                              </p:par>
                            </p:childTnLst>
                          </p:cTn>
                        </p:par>
                        <p:par>
                          <p:cTn id="100" fill="hold">
                            <p:stCondLst>
                              <p:cond delay="11000"/>
                            </p:stCondLst>
                            <p:childTnLst>
                              <p:par>
                                <p:cTn id="101" presetID="1" presetClass="entr" presetSubtype="0" fill="hold" nodeType="afterEffect">
                                  <p:stCondLst>
                                    <p:cond delay="0"/>
                                  </p:stCondLst>
                                  <p:childTnLst>
                                    <p:set>
                                      <p:cBhvr>
                                        <p:cTn id="102" dur="1" fill="hold">
                                          <p:stCondLst>
                                            <p:cond delay="0"/>
                                          </p:stCondLst>
                                        </p:cTn>
                                        <p:tgtEl>
                                          <p:spTgt spid="79">
                                            <p:txEl>
                                              <p:pRg st="0" end="0"/>
                                            </p:txEl>
                                          </p:spTgt>
                                        </p:tgtEl>
                                        <p:attrNameLst>
                                          <p:attrName>style.visibility</p:attrName>
                                        </p:attrNameLst>
                                      </p:cBhvr>
                                      <p:to>
                                        <p:strVal val="visible"/>
                                      </p:to>
                                    </p:set>
                                  </p:childTnLst>
                                </p:cTn>
                              </p:par>
                              <p:par>
                                <p:cTn id="103" presetID="10" presetClass="entr" presetSubtype="0" fill="hold" nodeType="withEffect">
                                  <p:stCondLst>
                                    <p:cond delay="0"/>
                                  </p:stCondLst>
                                  <p:childTnLst>
                                    <p:set>
                                      <p:cBhvr>
                                        <p:cTn id="104" dur="1" fill="hold">
                                          <p:stCondLst>
                                            <p:cond delay="0"/>
                                          </p:stCondLst>
                                        </p:cTn>
                                        <p:tgtEl>
                                          <p:spTgt spid="79">
                                            <p:txEl>
                                              <p:pRg st="1" end="1"/>
                                            </p:txEl>
                                          </p:spTgt>
                                        </p:tgtEl>
                                        <p:attrNameLst>
                                          <p:attrName>style.visibility</p:attrName>
                                        </p:attrNameLst>
                                      </p:cBhvr>
                                      <p:to>
                                        <p:strVal val="visible"/>
                                      </p:to>
                                    </p:set>
                                    <p:animEffect transition="in" filter="fade">
                                      <p:cBhvr>
                                        <p:cTn id="105" dur="500"/>
                                        <p:tgtEl>
                                          <p:spTgt spid="79">
                                            <p:txEl>
                                              <p:pRg st="1" end="1"/>
                                            </p:txEl>
                                          </p:spTgt>
                                        </p:tgtEl>
                                      </p:cBhvr>
                                    </p:animEffect>
                                  </p:childTnLst>
                                </p:cTn>
                              </p:par>
                              <p:par>
                                <p:cTn id="106" presetID="10" presetClass="entr" presetSubtype="0" fill="hold" nodeType="withEffect">
                                  <p:stCondLst>
                                    <p:cond delay="0"/>
                                  </p:stCondLst>
                                  <p:childTnLst>
                                    <p:set>
                                      <p:cBhvr>
                                        <p:cTn id="107" dur="1" fill="hold">
                                          <p:stCondLst>
                                            <p:cond delay="0"/>
                                          </p:stCondLst>
                                        </p:cTn>
                                        <p:tgtEl>
                                          <p:spTgt spid="79">
                                            <p:txEl>
                                              <p:pRg st="2" end="2"/>
                                            </p:txEl>
                                          </p:spTgt>
                                        </p:tgtEl>
                                        <p:attrNameLst>
                                          <p:attrName>style.visibility</p:attrName>
                                        </p:attrNameLst>
                                      </p:cBhvr>
                                      <p:to>
                                        <p:strVal val="visible"/>
                                      </p:to>
                                    </p:set>
                                    <p:animEffect transition="in" filter="fade">
                                      <p:cBhvr>
                                        <p:cTn id="108" dur="500"/>
                                        <p:tgtEl>
                                          <p:spTgt spid="79">
                                            <p:txEl>
                                              <p:pRg st="2" end="2"/>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95"/>
                                        </p:tgtEl>
                                        <p:attrNameLst>
                                          <p:attrName>style.visibility</p:attrName>
                                        </p:attrNameLst>
                                      </p:cBhvr>
                                      <p:to>
                                        <p:strVal val="visible"/>
                                      </p:to>
                                    </p:set>
                                    <p:animEffect transition="in" filter="fade">
                                      <p:cBhvr>
                                        <p:cTn id="111" dur="500"/>
                                        <p:tgtEl>
                                          <p:spTgt spid="95"/>
                                        </p:tgtEl>
                                      </p:cBhvr>
                                    </p:animEffect>
                                  </p:childTnLst>
                                </p:cTn>
                              </p:par>
                            </p:childTnLst>
                          </p:cTn>
                        </p:par>
                        <p:par>
                          <p:cTn id="112" fill="hold">
                            <p:stCondLst>
                              <p:cond delay="11500"/>
                            </p:stCondLst>
                            <p:childTnLst>
                              <p:par>
                                <p:cTn id="113" presetID="22" presetClass="entr" presetSubtype="4" fill="hold" nodeType="afterEffect">
                                  <p:stCondLst>
                                    <p:cond delay="250"/>
                                  </p:stCondLst>
                                  <p:childTnLst>
                                    <p:set>
                                      <p:cBhvr>
                                        <p:cTn id="114" dur="1" fill="hold">
                                          <p:stCondLst>
                                            <p:cond delay="0"/>
                                          </p:stCondLst>
                                        </p:cTn>
                                        <p:tgtEl>
                                          <p:spTgt spid="92"/>
                                        </p:tgtEl>
                                        <p:attrNameLst>
                                          <p:attrName>style.visibility</p:attrName>
                                        </p:attrNameLst>
                                      </p:cBhvr>
                                      <p:to>
                                        <p:strVal val="visible"/>
                                      </p:to>
                                    </p:set>
                                    <p:animEffect transition="in" filter="wipe(down)">
                                      <p:cBhvr>
                                        <p:cTn id="115" dur="500"/>
                                        <p:tgtEl>
                                          <p:spTgt spid="92"/>
                                        </p:tgtEl>
                                      </p:cBhvr>
                                    </p:animEffect>
                                  </p:childTnLst>
                                </p:cTn>
                              </p:par>
                            </p:childTnLst>
                          </p:cTn>
                        </p:par>
                        <p:par>
                          <p:cTn id="116" fill="hold">
                            <p:stCondLst>
                              <p:cond delay="12250"/>
                            </p:stCondLst>
                            <p:childTnLst>
                              <p:par>
                                <p:cTn id="117" presetID="10" presetClass="entr" presetSubtype="0" fill="hold" nodeType="afterEffect">
                                  <p:stCondLst>
                                    <p:cond delay="0"/>
                                  </p:stCondLst>
                                  <p:childTnLst>
                                    <p:set>
                                      <p:cBhvr>
                                        <p:cTn id="118" dur="1" fill="hold">
                                          <p:stCondLst>
                                            <p:cond delay="0"/>
                                          </p:stCondLst>
                                        </p:cTn>
                                        <p:tgtEl>
                                          <p:spTgt spid="81">
                                            <p:txEl>
                                              <p:pRg st="0" end="0"/>
                                            </p:txEl>
                                          </p:spTgt>
                                        </p:tgtEl>
                                        <p:attrNameLst>
                                          <p:attrName>style.visibility</p:attrName>
                                        </p:attrNameLst>
                                      </p:cBhvr>
                                      <p:to>
                                        <p:strVal val="visible"/>
                                      </p:to>
                                    </p:set>
                                    <p:animEffect transition="in" filter="fade">
                                      <p:cBhvr>
                                        <p:cTn id="119" dur="500"/>
                                        <p:tgtEl>
                                          <p:spTgt spid="81">
                                            <p:txEl>
                                              <p:pRg st="0" end="0"/>
                                            </p:txEl>
                                          </p:spTgt>
                                        </p:tgtEl>
                                      </p:cBhvr>
                                    </p:animEffect>
                                  </p:childTnLst>
                                </p:cTn>
                              </p:par>
                              <p:par>
                                <p:cTn id="120" presetID="10" presetClass="entr" presetSubtype="0" fill="hold" nodeType="withEffect">
                                  <p:stCondLst>
                                    <p:cond delay="0"/>
                                  </p:stCondLst>
                                  <p:childTnLst>
                                    <p:set>
                                      <p:cBhvr>
                                        <p:cTn id="121" dur="1" fill="hold">
                                          <p:stCondLst>
                                            <p:cond delay="0"/>
                                          </p:stCondLst>
                                        </p:cTn>
                                        <p:tgtEl>
                                          <p:spTgt spid="81">
                                            <p:txEl>
                                              <p:pRg st="1" end="1"/>
                                            </p:txEl>
                                          </p:spTgt>
                                        </p:tgtEl>
                                        <p:attrNameLst>
                                          <p:attrName>style.visibility</p:attrName>
                                        </p:attrNameLst>
                                      </p:cBhvr>
                                      <p:to>
                                        <p:strVal val="visible"/>
                                      </p:to>
                                    </p:set>
                                    <p:animEffect transition="in" filter="fade">
                                      <p:cBhvr>
                                        <p:cTn id="122" dur="500"/>
                                        <p:tgtEl>
                                          <p:spTgt spid="81">
                                            <p:txEl>
                                              <p:pRg st="1" end="1"/>
                                            </p:txEl>
                                          </p:spTgt>
                                        </p:tgtEl>
                                      </p:cBhvr>
                                    </p:animEffect>
                                  </p:childTnLst>
                                </p:cTn>
                              </p:par>
                              <p:par>
                                <p:cTn id="123" presetID="10" presetClass="entr" presetSubtype="0" fill="hold" nodeType="withEffect">
                                  <p:stCondLst>
                                    <p:cond delay="0"/>
                                  </p:stCondLst>
                                  <p:childTnLst>
                                    <p:set>
                                      <p:cBhvr>
                                        <p:cTn id="124" dur="1" fill="hold">
                                          <p:stCondLst>
                                            <p:cond delay="0"/>
                                          </p:stCondLst>
                                        </p:cTn>
                                        <p:tgtEl>
                                          <p:spTgt spid="81">
                                            <p:txEl>
                                              <p:pRg st="2" end="2"/>
                                            </p:txEl>
                                          </p:spTgt>
                                        </p:tgtEl>
                                        <p:attrNameLst>
                                          <p:attrName>style.visibility</p:attrName>
                                        </p:attrNameLst>
                                      </p:cBhvr>
                                      <p:to>
                                        <p:strVal val="visible"/>
                                      </p:to>
                                    </p:set>
                                    <p:animEffect transition="in" filter="fade">
                                      <p:cBhvr>
                                        <p:cTn id="125"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op 2 euro + postzegel</a:t>
            </a: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Bezoek 80 rectoren</a:t>
            </a:r>
          </a:p>
        </p:txBody>
      </p:sp>
      <p:sp>
        <p:nvSpPr>
          <p:cNvPr id="41" name="Tekstvak 40"/>
          <p:cNvSpPr txBox="1"/>
          <p:nvPr/>
        </p:nvSpPr>
        <p:spPr>
          <a:xfrm>
            <a:off x="5363061" y="1185346"/>
            <a:ext cx="2761283" cy="707886"/>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Fietstocht 200 km &amp;</a:t>
            </a:r>
          </a:p>
          <a:p>
            <a:r>
              <a:rPr lang="nl-BE" sz="2000">
                <a:solidFill>
                  <a:srgbClr val="1E64C8"/>
                </a:solidFill>
                <a:latin typeface="UGent Panno Text" panose="02000506040000040003" pitchFamily="2" charset="0"/>
              </a:rPr>
              <a:t>Internationale roeiregatta</a:t>
            </a:r>
          </a:p>
        </p:txBody>
      </p:sp>
      <p:sp>
        <p:nvSpPr>
          <p:cNvPr id="43" name="Tekstvak 42"/>
          <p:cNvSpPr txBox="1"/>
          <p:nvPr/>
        </p:nvSpPr>
        <p:spPr>
          <a:xfrm>
            <a:off x="8553969" y="4114746"/>
            <a:ext cx="3623844" cy="830997"/>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‘Iedereen UGent’:</a:t>
            </a:r>
          </a:p>
          <a:p>
            <a:r>
              <a:rPr lang="nl-BE" sz="2800" b="1">
                <a:solidFill>
                  <a:srgbClr val="1E64C8"/>
                </a:solidFill>
                <a:latin typeface="UGent Panno Text" panose="02000506040000040003" pitchFamily="2" charset="0"/>
              </a:rPr>
              <a:t>25.000 bezoekers</a:t>
            </a: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JAAR UGENT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Uitvinder van bakeliet</a:t>
            </a:r>
          </a:p>
        </p:txBody>
      </p:sp>
      <p:sp>
        <p:nvSpPr>
          <p:cNvPr id="32" name="Rechthoek 31"/>
          <p:cNvSpPr/>
          <p:nvPr/>
        </p:nvSpPr>
        <p:spPr>
          <a:xfrm>
            <a:off x="4047926" y="4619447"/>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Toneel, poëzie, auteur</a:t>
            </a: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a:solidFill>
                  <a:schemeClr val="tx1">
                    <a:lumMod val="85000"/>
                    <a:lumOff val="15000"/>
                  </a:schemeClr>
                </a:solidFill>
                <a:latin typeface="UGent Panno Text SemiLight" panose="02000406040000040003" pitchFamily="2" charset="0"/>
              </a:rPr>
              <a:t>Statistiek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sociale wetenschappen</a:t>
            </a: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Prominente feministe,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voorzitter ‘International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Council of </a:t>
            </a:r>
            <a:r>
              <a:rPr lang="nl-BE" sz="2000" err="1">
                <a:solidFill>
                  <a:schemeClr val="tx1">
                    <a:lumMod val="85000"/>
                    <a:lumOff val="15000"/>
                  </a:schemeClr>
                </a:solidFill>
                <a:latin typeface="UGent Panno Text SemiLight" panose="02000406040000040003" pitchFamily="2" charset="0"/>
              </a:rPr>
              <a:t>Women</a:t>
            </a:r>
            <a:r>
              <a:rPr lang="nl-BE" sz="2000">
                <a:solidFill>
                  <a:schemeClr val="tx1">
                    <a:lumMod val="85000"/>
                    <a:lumOff val="15000"/>
                  </a:schemeClr>
                </a:solidFill>
                <a:latin typeface="UGent Panno Text SemiLight" panose="02000406040000040003" pitchFamily="2" charset="0"/>
              </a:rPr>
              <a:t>’</a:t>
            </a:r>
          </a:p>
        </p:txBody>
      </p:sp>
      <p:sp>
        <p:nvSpPr>
          <p:cNvPr id="35" name="Rechthoek 34"/>
          <p:cNvSpPr/>
          <p:nvPr/>
        </p:nvSpPr>
        <p:spPr>
          <a:xfrm>
            <a:off x="5590076" y="928643"/>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Eerste vrouwelijke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Belgische minister</a:t>
            </a: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Onderzoek in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ebola en AIDS</a:t>
            </a: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a:solidFill>
                  <a:schemeClr val="tx1">
                    <a:lumMod val="85000"/>
                    <a:lumOff val="15000"/>
                  </a:schemeClr>
                </a:solidFill>
                <a:latin typeface="UGent Panno Text SemiLight" panose="02000406040000040003" pitchFamily="2" charset="0"/>
              </a:rPr>
              <a:t>Fysioloog en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EN NOBELPRIJSWINNAARS</a:t>
            </a:r>
            <a:endParaRPr lang="en-BE"/>
          </a:p>
        </p:txBody>
      </p:sp>
    </p:spTree>
    <p:extLst>
      <p:ext uri="{BB962C8B-B14F-4D97-AF65-F5344CB8AC3E}">
        <p14:creationId xmlns:p14="http://schemas.microsoft.com/office/powerpoint/2010/main" val="14799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F33-7D45-4AC1-15C0-D92F7476C4EB}"/>
            </a:ext>
          </a:extLst>
        </p:cNvPr>
        <p:cNvGrpSpPr/>
        <p:nvPr/>
      </p:nvGrpSpPr>
      <p:grpSpPr>
        <a:xfrm>
          <a:off x="0" y="0"/>
          <a:ext cx="0" cy="0"/>
          <a:chOff x="0" y="0"/>
          <a:chExt cx="0" cy="0"/>
        </a:xfrm>
      </p:grpSpPr>
      <p:pic>
        <p:nvPicPr>
          <p:cNvPr id="15" name="Afbeelding 14" descr="Afbeelding met Lettertype, zwart-wit, wit, patroon&#10;&#10;Door AI gegenereerde inhoud is mogelijk onjuist.">
            <a:extLst>
              <a:ext uri="{FF2B5EF4-FFF2-40B4-BE49-F238E27FC236}">
                <a16:creationId xmlns:a16="http://schemas.microsoft.com/office/drawing/2014/main" id="{77F2CFC3-384F-33C9-BC3E-4ED8B3E5FB25}"/>
              </a:ext>
            </a:extLst>
          </p:cNvPr>
          <p:cNvPicPr>
            <a:picLocks noChangeAspect="1"/>
          </p:cNvPicPr>
          <p:nvPr/>
        </p:nvPicPr>
        <p:blipFill>
          <a:blip r:embed="rId3"/>
          <a:stretch>
            <a:fillRect/>
          </a:stretch>
        </p:blipFill>
        <p:spPr>
          <a:xfrm>
            <a:off x="3354999" y="3097925"/>
            <a:ext cx="2338990" cy="2338990"/>
          </a:xfrm>
          <a:prstGeom prst="rect">
            <a:avLst/>
          </a:prstGeom>
        </p:spPr>
      </p:pic>
      <p:pic>
        <p:nvPicPr>
          <p:cNvPr id="8" name="Afbeelding 7" descr="Afbeelding met silhouet, kunst, illustratie&#10;&#10;Door AI gegenereerde inhoud is mogelijk onjuist.">
            <a:extLst>
              <a:ext uri="{FF2B5EF4-FFF2-40B4-BE49-F238E27FC236}">
                <a16:creationId xmlns:a16="http://schemas.microsoft.com/office/drawing/2014/main" id="{9F8B45A4-61BC-39BB-291A-748671E37AD0}"/>
              </a:ext>
            </a:extLst>
          </p:cNvPr>
          <p:cNvPicPr>
            <a:picLocks noChangeAspect="1"/>
          </p:cNvPicPr>
          <p:nvPr/>
        </p:nvPicPr>
        <p:blipFill>
          <a:blip r:embed="rId4"/>
          <a:stretch>
            <a:fillRect/>
          </a:stretch>
        </p:blipFill>
        <p:spPr>
          <a:xfrm flipH="1">
            <a:off x="835520" y="2114244"/>
            <a:ext cx="1567212" cy="3352699"/>
          </a:xfrm>
          <a:prstGeom prst="rect">
            <a:avLst/>
          </a:prstGeom>
        </p:spPr>
      </p:pic>
      <p:cxnSp>
        <p:nvCxnSpPr>
          <p:cNvPr id="10" name="Rechte verbindingslijn 9">
            <a:extLst>
              <a:ext uri="{FF2B5EF4-FFF2-40B4-BE49-F238E27FC236}">
                <a16:creationId xmlns:a16="http://schemas.microsoft.com/office/drawing/2014/main" id="{0991ACD7-5871-5F78-D4DD-1C31DEF25B61}"/>
              </a:ext>
            </a:extLst>
          </p:cNvPr>
          <p:cNvCxnSpPr>
            <a:cxnSpLocks/>
          </p:cNvCxnSpPr>
          <p:nvPr/>
        </p:nvCxnSpPr>
        <p:spPr>
          <a:xfrm>
            <a:off x="2733473"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D5F2881-EE67-977D-57BE-6955F1FB4F0D}"/>
              </a:ext>
            </a:extLst>
          </p:cNvPr>
          <p:cNvCxnSpPr>
            <a:cxnSpLocks/>
          </p:cNvCxnSpPr>
          <p:nvPr/>
        </p:nvCxnSpPr>
        <p:spPr>
          <a:xfrm>
            <a:off x="8871627"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E352DA1-FDA8-A09B-AA32-A00C7A110235}"/>
              </a:ext>
            </a:extLst>
          </p:cNvPr>
          <p:cNvCxnSpPr>
            <a:cxnSpLocks/>
          </p:cNvCxnSpPr>
          <p:nvPr/>
        </p:nvCxnSpPr>
        <p:spPr>
          <a:xfrm flipV="1">
            <a:off x="2918299" y="1974714"/>
            <a:ext cx="5768503" cy="1"/>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Afbeelding 3" descr="Afbeelding met logo, Graphics, symbool, ontwerp&#10;&#10;Door AI gegenereerde inhoud is mogelijk onjuist.">
            <a:extLst>
              <a:ext uri="{FF2B5EF4-FFF2-40B4-BE49-F238E27FC236}">
                <a16:creationId xmlns:a16="http://schemas.microsoft.com/office/drawing/2014/main" id="{E78238CD-8EB0-03C6-326A-48EC45C0A816}"/>
              </a:ext>
            </a:extLst>
          </p:cNvPr>
          <p:cNvPicPr>
            <a:picLocks noChangeAspect="1"/>
          </p:cNvPicPr>
          <p:nvPr/>
        </p:nvPicPr>
        <p:blipFill>
          <a:blip r:embed="rId5"/>
          <a:stretch>
            <a:fillRect/>
          </a:stretch>
        </p:blipFill>
        <p:spPr>
          <a:xfrm>
            <a:off x="5772806" y="3791600"/>
            <a:ext cx="1111469" cy="1111469"/>
          </a:xfrm>
          <a:prstGeom prst="rect">
            <a:avLst/>
          </a:prstGeom>
        </p:spPr>
      </p:pic>
      <p:pic>
        <p:nvPicPr>
          <p:cNvPr id="5" name="Afbeelding 4" descr="Afbeelding met logo, Graphics, symbool&#10;&#10;Door AI gegenereerde inhoud is mogelijk onjuist.">
            <a:extLst>
              <a:ext uri="{FF2B5EF4-FFF2-40B4-BE49-F238E27FC236}">
                <a16:creationId xmlns:a16="http://schemas.microsoft.com/office/drawing/2014/main" id="{AF34CD94-5819-A318-C5A0-D771BC6A6445}"/>
              </a:ext>
            </a:extLst>
          </p:cNvPr>
          <p:cNvPicPr>
            <a:picLocks noChangeAspect="1"/>
          </p:cNvPicPr>
          <p:nvPr/>
        </p:nvPicPr>
        <p:blipFill>
          <a:blip r:embed="rId6"/>
          <a:stretch>
            <a:fillRect/>
          </a:stretch>
        </p:blipFill>
        <p:spPr>
          <a:xfrm>
            <a:off x="5675585" y="2653857"/>
            <a:ext cx="1240221" cy="1240221"/>
          </a:xfrm>
          <a:prstGeom prst="rect">
            <a:avLst/>
          </a:prstGeom>
        </p:spPr>
      </p:pic>
      <p:pic>
        <p:nvPicPr>
          <p:cNvPr id="7" name="Afbeelding 6" descr="Afbeelding met planeet, Wereld, Hemellichaam, Aarde&#10;&#10;Door AI gegenereerde inhoud is mogelijk onjuist.">
            <a:extLst>
              <a:ext uri="{FF2B5EF4-FFF2-40B4-BE49-F238E27FC236}">
                <a16:creationId xmlns:a16="http://schemas.microsoft.com/office/drawing/2014/main" id="{ADD6E54A-CDB6-EC51-FA99-200A80EDAFD0}"/>
              </a:ext>
            </a:extLst>
          </p:cNvPr>
          <p:cNvPicPr>
            <a:picLocks noChangeAspect="1"/>
          </p:cNvPicPr>
          <p:nvPr/>
        </p:nvPicPr>
        <p:blipFill>
          <a:blip r:embed="rId7"/>
          <a:stretch>
            <a:fillRect/>
          </a:stretch>
        </p:blipFill>
        <p:spPr>
          <a:xfrm>
            <a:off x="4631999" y="184797"/>
            <a:ext cx="1984262" cy="1984262"/>
          </a:xfrm>
          <a:prstGeom prst="rect">
            <a:avLst/>
          </a:prstGeom>
        </p:spPr>
      </p:pic>
      <p:pic>
        <p:nvPicPr>
          <p:cNvPr id="9" name="Afbeelding 8" descr="Afbeelding met silhouet, kunst&#10;&#10;Door AI gegenereerde inhoud is mogelijk onjuist.">
            <a:extLst>
              <a:ext uri="{FF2B5EF4-FFF2-40B4-BE49-F238E27FC236}">
                <a16:creationId xmlns:a16="http://schemas.microsoft.com/office/drawing/2014/main" id="{C105AE9A-31D7-39B6-2882-06C183D16C4F}"/>
              </a:ext>
            </a:extLst>
          </p:cNvPr>
          <p:cNvPicPr>
            <a:picLocks noChangeAspect="1"/>
          </p:cNvPicPr>
          <p:nvPr/>
        </p:nvPicPr>
        <p:blipFill>
          <a:blip r:embed="rId8"/>
          <a:stretch>
            <a:fillRect/>
          </a:stretch>
        </p:blipFill>
        <p:spPr>
          <a:xfrm>
            <a:off x="2297264" y="1935083"/>
            <a:ext cx="1855510" cy="1855510"/>
          </a:xfrm>
          <a:prstGeom prst="rect">
            <a:avLst/>
          </a:prstGeom>
        </p:spPr>
      </p:pic>
      <p:pic>
        <p:nvPicPr>
          <p:cNvPr id="11" name="Afbeelding 10" descr="Afbeelding met geel, Rechthoek, schermopname, ontwerp&#10;&#10;Door AI gegenereerde inhoud is mogelijk onjuist.">
            <a:extLst>
              <a:ext uri="{FF2B5EF4-FFF2-40B4-BE49-F238E27FC236}">
                <a16:creationId xmlns:a16="http://schemas.microsoft.com/office/drawing/2014/main" id="{0B70F6E1-0065-E5CD-C558-AD968A487159}"/>
              </a:ext>
            </a:extLst>
          </p:cNvPr>
          <p:cNvPicPr>
            <a:picLocks noChangeAspect="1"/>
          </p:cNvPicPr>
          <p:nvPr/>
        </p:nvPicPr>
        <p:blipFill>
          <a:blip r:embed="rId9"/>
          <a:stretch>
            <a:fillRect/>
          </a:stretch>
        </p:blipFill>
        <p:spPr>
          <a:xfrm>
            <a:off x="3607242" y="2879400"/>
            <a:ext cx="1855510" cy="1855510"/>
          </a:xfrm>
          <a:prstGeom prst="rect">
            <a:avLst/>
          </a:prstGeom>
        </p:spPr>
      </p:pic>
      <p:pic>
        <p:nvPicPr>
          <p:cNvPr id="6" name="Afbeelding 5" descr="Afbeelding met geel, Rechthoek, schermopname, ontwerp&#10;&#10;Door AI gegenereerde inhoud is mogelijk onjuist.">
            <a:extLst>
              <a:ext uri="{FF2B5EF4-FFF2-40B4-BE49-F238E27FC236}">
                <a16:creationId xmlns:a16="http://schemas.microsoft.com/office/drawing/2014/main" id="{64EC8A94-B7F1-701E-A504-C5BB868748C7}"/>
              </a:ext>
            </a:extLst>
          </p:cNvPr>
          <p:cNvPicPr>
            <a:picLocks noChangeAspect="1"/>
          </p:cNvPicPr>
          <p:nvPr/>
        </p:nvPicPr>
        <p:blipFill>
          <a:blip r:embed="rId9"/>
          <a:stretch>
            <a:fillRect/>
          </a:stretch>
        </p:blipFill>
        <p:spPr>
          <a:xfrm>
            <a:off x="4092048" y="4114537"/>
            <a:ext cx="1342107" cy="1342107"/>
          </a:xfrm>
          <a:prstGeom prst="rect">
            <a:avLst/>
          </a:prstGeom>
        </p:spPr>
      </p:pic>
      <p:pic>
        <p:nvPicPr>
          <p:cNvPr id="14" name="Afbeelding 13" descr="Afbeelding met geel, schermopname, Kleurrijkheid&#10;&#10;Door AI gegenereerde inhoud is mogelijk onjuist.">
            <a:extLst>
              <a:ext uri="{FF2B5EF4-FFF2-40B4-BE49-F238E27FC236}">
                <a16:creationId xmlns:a16="http://schemas.microsoft.com/office/drawing/2014/main" id="{852C2FE8-967E-8237-4F66-A8CE37202BF2}"/>
              </a:ext>
            </a:extLst>
          </p:cNvPr>
          <p:cNvPicPr>
            <a:picLocks noChangeAspect="1"/>
          </p:cNvPicPr>
          <p:nvPr/>
        </p:nvPicPr>
        <p:blipFill>
          <a:blip r:embed="rId10"/>
          <a:stretch>
            <a:fillRect/>
          </a:stretch>
        </p:blipFill>
        <p:spPr>
          <a:xfrm>
            <a:off x="8539655" y="-281585"/>
            <a:ext cx="1928647" cy="1928647"/>
          </a:xfrm>
          <a:prstGeom prst="rect">
            <a:avLst/>
          </a:prstGeom>
        </p:spPr>
      </p:pic>
      <p:pic>
        <p:nvPicPr>
          <p:cNvPr id="16" name="Afbeelding 15" descr="Afbeelding met Graphics, clipart&#10;&#10;Door AI gegenereerde inhoud is mogelijk onjuist.">
            <a:extLst>
              <a:ext uri="{FF2B5EF4-FFF2-40B4-BE49-F238E27FC236}">
                <a16:creationId xmlns:a16="http://schemas.microsoft.com/office/drawing/2014/main" id="{942EEC44-F807-EEE6-2C7F-AD1B43FD3FB8}"/>
              </a:ext>
            </a:extLst>
          </p:cNvPr>
          <p:cNvPicPr>
            <a:picLocks noChangeAspect="1"/>
          </p:cNvPicPr>
          <p:nvPr/>
        </p:nvPicPr>
        <p:blipFill>
          <a:blip r:embed="rId11"/>
          <a:stretch>
            <a:fillRect/>
          </a:stretch>
        </p:blipFill>
        <p:spPr>
          <a:xfrm>
            <a:off x="8531553" y="1250513"/>
            <a:ext cx="1944847" cy="1944847"/>
          </a:xfrm>
          <a:prstGeom prst="rect">
            <a:avLst/>
          </a:prstGeom>
        </p:spPr>
      </p:pic>
      <p:pic>
        <p:nvPicPr>
          <p:cNvPr id="18" name="Afbeelding 17" descr="Afbeelding met hart, symbool, geel&#10;&#10;Door AI gegenereerde inhoud is mogelijk onjuist.">
            <a:extLst>
              <a:ext uri="{FF2B5EF4-FFF2-40B4-BE49-F238E27FC236}">
                <a16:creationId xmlns:a16="http://schemas.microsoft.com/office/drawing/2014/main" id="{9C9A1975-5319-91B1-2C41-A36C76B9A5D9}"/>
              </a:ext>
            </a:extLst>
          </p:cNvPr>
          <p:cNvPicPr>
            <a:picLocks noChangeAspect="1"/>
          </p:cNvPicPr>
          <p:nvPr/>
        </p:nvPicPr>
        <p:blipFill>
          <a:blip r:embed="rId12"/>
          <a:stretch>
            <a:fillRect/>
          </a:stretch>
        </p:blipFill>
        <p:spPr>
          <a:xfrm>
            <a:off x="8546222" y="2787507"/>
            <a:ext cx="1915510" cy="1915510"/>
          </a:xfrm>
          <a:prstGeom prst="rect">
            <a:avLst/>
          </a:prstGeom>
        </p:spPr>
      </p:pic>
      <p:pic>
        <p:nvPicPr>
          <p:cNvPr id="24" name="Afbeelding 23" descr="Afbeelding met Lettertype, kaart, tekst&#10;&#10;Door AI gegenereerde inhoud is mogelijk onjuist.">
            <a:extLst>
              <a:ext uri="{FF2B5EF4-FFF2-40B4-BE49-F238E27FC236}">
                <a16:creationId xmlns:a16="http://schemas.microsoft.com/office/drawing/2014/main" id="{5DCD1DED-6AB1-55F9-DF84-5A3905A09D80}"/>
              </a:ext>
            </a:extLst>
          </p:cNvPr>
          <p:cNvPicPr>
            <a:picLocks noChangeAspect="1"/>
          </p:cNvPicPr>
          <p:nvPr/>
        </p:nvPicPr>
        <p:blipFill>
          <a:blip r:embed="rId13"/>
          <a:stretch>
            <a:fillRect/>
          </a:stretch>
        </p:blipFill>
        <p:spPr>
          <a:xfrm>
            <a:off x="2779553" y="251801"/>
            <a:ext cx="1931723" cy="1931723"/>
          </a:xfrm>
          <a:prstGeom prst="rect">
            <a:avLst/>
          </a:prstGeom>
        </p:spPr>
      </p:pic>
      <p:sp>
        <p:nvSpPr>
          <p:cNvPr id="29" name="Tekstvak 22">
            <a:extLst>
              <a:ext uri="{FF2B5EF4-FFF2-40B4-BE49-F238E27FC236}">
                <a16:creationId xmlns:a16="http://schemas.microsoft.com/office/drawing/2014/main" id="{01C9D7FB-12AD-BB42-DECF-35622B5A2E52}"/>
              </a:ext>
            </a:extLst>
          </p:cNvPr>
          <p:cNvSpPr txBox="1"/>
          <p:nvPr/>
        </p:nvSpPr>
        <p:spPr>
          <a:xfrm>
            <a:off x="564831" y="176660"/>
            <a:ext cx="2109616" cy="1984261"/>
          </a:xfrm>
          <a:prstGeom prst="rect">
            <a:avLst/>
          </a:prstGeom>
          <a:noFill/>
        </p:spPr>
        <p:txBody>
          <a:bodyPr wrap="square" rtlCol="0">
            <a:noAutofit/>
          </a:bodyPr>
          <a:lstStyle/>
          <a:p>
            <a:pPr marL="60273"/>
            <a:r>
              <a:rPr lang="nl-BE" sz="2600" u="sng" cap="all">
                <a:solidFill>
                  <a:schemeClr val="bg1"/>
                </a:solidFill>
                <a:latin typeface="UGent Panno Text" panose="02000506040000040003" pitchFamily="2" charset="0"/>
              </a:rPr>
              <a:t>Universiteit</a:t>
            </a:r>
          </a:p>
          <a:p>
            <a:pPr marL="60273"/>
            <a:r>
              <a:rPr lang="nl-BE" sz="2600" u="sng" cap="all">
                <a:solidFill>
                  <a:schemeClr val="bg1"/>
                </a:solidFill>
                <a:latin typeface="UGent Panno Text" panose="02000506040000040003" pitchFamily="2" charset="0"/>
              </a:rPr>
              <a:t>Gent</a:t>
            </a:r>
          </a:p>
          <a:p>
            <a:pPr marL="60273"/>
            <a:br>
              <a:rPr lang="nl-BE" sz="500">
                <a:solidFill>
                  <a:schemeClr val="bg1"/>
                </a:solidFill>
                <a:latin typeface="UGent Panno Text" panose="02000506040000040003" pitchFamily="2" charset="0"/>
                <a:sym typeface="Wingdings" panose="05000000000000000000" pitchFamily="2" charset="2"/>
              </a:rPr>
            </a:br>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Top 100 universiteit</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Sinds 1817</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11 faculteiten</a:t>
            </a:r>
            <a:endParaRPr lang="nl-BE">
              <a:solidFill>
                <a:schemeClr val="bg1"/>
              </a:solidFill>
              <a:latin typeface="UGent Panno Text" panose="02000506040000040003" pitchFamily="2" charset="0"/>
            </a:endParaRPr>
          </a:p>
        </p:txBody>
      </p:sp>
      <p:sp>
        <p:nvSpPr>
          <p:cNvPr id="30" name="Tekstvak 22">
            <a:extLst>
              <a:ext uri="{FF2B5EF4-FFF2-40B4-BE49-F238E27FC236}">
                <a16:creationId xmlns:a16="http://schemas.microsoft.com/office/drawing/2014/main" id="{86DD30AF-F54A-1DB1-CE7D-56FB56256548}"/>
              </a:ext>
            </a:extLst>
          </p:cNvPr>
          <p:cNvSpPr txBox="1"/>
          <p:nvPr/>
        </p:nvSpPr>
        <p:spPr>
          <a:xfrm>
            <a:off x="2971800" y="176661"/>
            <a:ext cx="1087821" cy="469725"/>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België</a:t>
            </a:r>
          </a:p>
        </p:txBody>
      </p:sp>
      <p:sp>
        <p:nvSpPr>
          <p:cNvPr id="31" name="Tekstvak 22">
            <a:extLst>
              <a:ext uri="{FF2B5EF4-FFF2-40B4-BE49-F238E27FC236}">
                <a16:creationId xmlns:a16="http://schemas.microsoft.com/office/drawing/2014/main" id="{7B0DC956-FFE4-E6C6-1C89-A8A5D7707859}"/>
              </a:ext>
            </a:extLst>
          </p:cNvPr>
          <p:cNvSpPr txBox="1"/>
          <p:nvPr/>
        </p:nvSpPr>
        <p:spPr>
          <a:xfrm>
            <a:off x="6692462" y="176661"/>
            <a:ext cx="2144110" cy="1652139"/>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Zuid-Korea</a:t>
            </a:r>
          </a:p>
          <a:p>
            <a:pPr marL="60273"/>
            <a:endParaRPr lang="nl-BE" sz="2600" cap="all">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a:p>
            <a:pPr marL="60273"/>
            <a:r>
              <a:rPr lang="nl-BE" sz="1600">
                <a:solidFill>
                  <a:schemeClr val="bg1"/>
                </a:solidFill>
                <a:latin typeface="UGent Panno Text" panose="02000506040000040003" pitchFamily="2" charset="0"/>
              </a:rPr>
              <a:t>De 1</a:t>
            </a:r>
            <a:r>
              <a:rPr lang="nl-BE" sz="1600" baseline="30000">
                <a:solidFill>
                  <a:schemeClr val="bg1"/>
                </a:solidFill>
                <a:latin typeface="UGent Panno Text" panose="02000506040000040003" pitchFamily="2" charset="0"/>
              </a:rPr>
              <a:t>e</a:t>
            </a:r>
            <a:r>
              <a:rPr lang="nl-BE" sz="1600">
                <a:solidFill>
                  <a:schemeClr val="bg1"/>
                </a:solidFill>
                <a:latin typeface="UGent Panno Text" panose="02000506040000040003" pitchFamily="2" charset="0"/>
              </a:rPr>
              <a:t> Europese universiteit in Zuid-Korea </a:t>
            </a:r>
          </a:p>
          <a:p>
            <a:pPr marL="60273"/>
            <a:endParaRPr lang="nl-BE" sz="2600" cap="all">
              <a:solidFill>
                <a:schemeClr val="bg1"/>
              </a:solidFill>
              <a:latin typeface="UGent Panno Text" panose="02000506040000040003" pitchFamily="2" charset="0"/>
            </a:endParaRPr>
          </a:p>
        </p:txBody>
      </p:sp>
      <p:sp>
        <p:nvSpPr>
          <p:cNvPr id="34" name="Tekstvak 22">
            <a:extLst>
              <a:ext uri="{FF2B5EF4-FFF2-40B4-BE49-F238E27FC236}">
                <a16:creationId xmlns:a16="http://schemas.microsoft.com/office/drawing/2014/main" id="{D24327D3-F5F7-D441-D866-FF187007F8DF}"/>
              </a:ext>
            </a:extLst>
          </p:cNvPr>
          <p:cNvSpPr txBox="1"/>
          <p:nvPr/>
        </p:nvSpPr>
        <p:spPr>
          <a:xfrm>
            <a:off x="3284046" y="1962806"/>
            <a:ext cx="2933494"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+200 </a:t>
            </a:r>
            <a:r>
              <a:rPr lang="nl-BE">
                <a:solidFill>
                  <a:schemeClr val="bg1"/>
                </a:solidFill>
                <a:latin typeface="UGent Panno Text" panose="02000506040000040003" pitchFamily="2" charset="0"/>
              </a:rPr>
              <a:t>opleidingen</a:t>
            </a:r>
            <a:endParaRPr lang="nl-BE" cap="all">
              <a:solidFill>
                <a:schemeClr val="bg1"/>
              </a:solidFill>
              <a:latin typeface="UGent Panno Text" panose="02000506040000040003" pitchFamily="2" charset="0"/>
            </a:endParaRPr>
          </a:p>
        </p:txBody>
      </p:sp>
      <p:sp>
        <p:nvSpPr>
          <p:cNvPr id="35" name="Tekstvak 22">
            <a:extLst>
              <a:ext uri="{FF2B5EF4-FFF2-40B4-BE49-F238E27FC236}">
                <a16:creationId xmlns:a16="http://schemas.microsoft.com/office/drawing/2014/main" id="{02B5FA30-DE7A-FF8F-D152-1FF430881FA2}"/>
              </a:ext>
            </a:extLst>
          </p:cNvPr>
          <p:cNvSpPr txBox="1"/>
          <p:nvPr/>
        </p:nvSpPr>
        <p:spPr>
          <a:xfrm>
            <a:off x="3949262" y="3358053"/>
            <a:ext cx="1308538" cy="977463"/>
          </a:xfrm>
          <a:prstGeom prst="rect">
            <a:avLst/>
          </a:prstGeom>
          <a:noFill/>
        </p:spPr>
        <p:txBody>
          <a:bodyPr wrap="square" lIns="91440" tIns="45720" rIns="91440" bIns="45720" rtlCol="0" anchor="t">
            <a:noAutofit/>
          </a:bodyPr>
          <a:lstStyle/>
          <a:p>
            <a:pPr marL="59690"/>
            <a:r>
              <a:rPr lang="nl-BE" sz="3200" cap="all" dirty="0">
                <a:solidFill>
                  <a:srgbClr val="1E64C8"/>
                </a:solidFill>
                <a:latin typeface="UGent Panno Text"/>
              </a:rPr>
              <a:t>50.900</a:t>
            </a:r>
            <a:br>
              <a:rPr lang="nl-BE" sz="5400" cap="all" dirty="0">
                <a:latin typeface="UGent Panno Text" panose="02000506040000040003" pitchFamily="2" charset="0"/>
              </a:rPr>
            </a:br>
            <a:r>
              <a:rPr lang="nl-BE" dirty="0">
                <a:solidFill>
                  <a:srgbClr val="1E64C8"/>
                </a:solidFill>
                <a:latin typeface="UGent Panno Text"/>
              </a:rPr>
              <a:t>studenten</a:t>
            </a:r>
            <a:endParaRPr lang="nl-BE" cap="all" dirty="0">
              <a:solidFill>
                <a:srgbClr val="1E64C8"/>
              </a:solidFill>
              <a:latin typeface="UGent Panno Text"/>
            </a:endParaRPr>
          </a:p>
        </p:txBody>
      </p:sp>
      <p:sp>
        <p:nvSpPr>
          <p:cNvPr id="36" name="Tekstvak 22">
            <a:extLst>
              <a:ext uri="{FF2B5EF4-FFF2-40B4-BE49-F238E27FC236}">
                <a16:creationId xmlns:a16="http://schemas.microsoft.com/office/drawing/2014/main" id="{1F895FCC-D1E6-6DA8-824C-DE5CCA3DC120}"/>
              </a:ext>
            </a:extLst>
          </p:cNvPr>
          <p:cNvSpPr txBox="1"/>
          <p:nvPr/>
        </p:nvSpPr>
        <p:spPr>
          <a:xfrm>
            <a:off x="4282800" y="4431620"/>
            <a:ext cx="1167121" cy="707940"/>
          </a:xfrm>
          <a:prstGeom prst="rect">
            <a:avLst/>
          </a:prstGeom>
          <a:noFill/>
        </p:spPr>
        <p:txBody>
          <a:bodyPr wrap="square" lIns="91440" tIns="45720" rIns="91440" bIns="45720" rtlCol="0" anchor="t">
            <a:noAutofit/>
          </a:bodyPr>
          <a:lstStyle/>
          <a:p>
            <a:pPr marL="59690"/>
            <a:r>
              <a:rPr lang="nl-BE" sz="2400" cap="all" dirty="0">
                <a:solidFill>
                  <a:srgbClr val="1E64C8"/>
                </a:solidFill>
                <a:latin typeface="UGent Panno Text"/>
              </a:rPr>
              <a:t>15.700</a:t>
            </a:r>
            <a:br>
              <a:rPr lang="nl-BE" sz="5400" cap="all" dirty="0">
                <a:latin typeface="UGent Panno Text" panose="02000506040000040003" pitchFamily="2" charset="0"/>
              </a:rPr>
            </a:br>
            <a:r>
              <a:rPr lang="nl-BE" sz="1400" dirty="0">
                <a:solidFill>
                  <a:srgbClr val="1E64C8"/>
                </a:solidFill>
                <a:latin typeface="UGent Panno Text"/>
              </a:rPr>
              <a:t>medewerkers</a:t>
            </a:r>
            <a:endParaRPr lang="nl-BE" cap="all" dirty="0">
              <a:solidFill>
                <a:srgbClr val="1E64C8"/>
              </a:solidFill>
              <a:latin typeface="UGent Panno Text"/>
            </a:endParaRPr>
          </a:p>
        </p:txBody>
      </p:sp>
      <p:sp>
        <p:nvSpPr>
          <p:cNvPr id="37" name="Tekstvak 22">
            <a:extLst>
              <a:ext uri="{FF2B5EF4-FFF2-40B4-BE49-F238E27FC236}">
                <a16:creationId xmlns:a16="http://schemas.microsoft.com/office/drawing/2014/main" id="{756040A1-CCB3-B30F-FAE8-14DF0921E6A7}"/>
              </a:ext>
            </a:extLst>
          </p:cNvPr>
          <p:cNvSpPr txBox="1"/>
          <p:nvPr/>
        </p:nvSpPr>
        <p:spPr>
          <a:xfrm>
            <a:off x="6692461" y="1970689"/>
            <a:ext cx="914401"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69</a:t>
            </a:r>
            <a:endParaRPr lang="nl-BE" cap="all">
              <a:solidFill>
                <a:schemeClr val="bg1"/>
              </a:solidFill>
              <a:latin typeface="UGent Panno Text" panose="02000506040000040003" pitchFamily="2" charset="0"/>
            </a:endParaRPr>
          </a:p>
        </p:txBody>
      </p:sp>
      <p:sp>
        <p:nvSpPr>
          <p:cNvPr id="39" name="Tekstvak 38">
            <a:extLst>
              <a:ext uri="{FF2B5EF4-FFF2-40B4-BE49-F238E27FC236}">
                <a16:creationId xmlns:a16="http://schemas.microsoft.com/office/drawing/2014/main" id="{F84CE8E4-1DC6-65E7-6B41-5CBBB038AE88}"/>
              </a:ext>
            </a:extLst>
          </p:cNvPr>
          <p:cNvSpPr txBox="1"/>
          <p:nvPr/>
        </p:nvSpPr>
        <p:spPr>
          <a:xfrm>
            <a:off x="7463003" y="2128920"/>
            <a:ext cx="1166545" cy="646331"/>
          </a:xfrm>
          <a:prstGeom prst="rect">
            <a:avLst/>
          </a:prstGeom>
          <a:noFill/>
        </p:spPr>
        <p:txBody>
          <a:bodyPr wrap="square">
            <a:spAutoFit/>
          </a:bodyPr>
          <a:lstStyle/>
          <a:p>
            <a:r>
              <a:rPr lang="nl-BE">
                <a:solidFill>
                  <a:schemeClr val="bg1"/>
                </a:solidFill>
                <a:latin typeface="UGent Panno Text" panose="02000506040000040003" pitchFamily="2" charset="0"/>
              </a:rPr>
              <a:t>Engelstalige masters</a:t>
            </a:r>
            <a:endParaRPr lang="en-BE"/>
          </a:p>
        </p:txBody>
      </p:sp>
      <p:sp>
        <p:nvSpPr>
          <p:cNvPr id="41" name="Tekstvak 22">
            <a:extLst>
              <a:ext uri="{FF2B5EF4-FFF2-40B4-BE49-F238E27FC236}">
                <a16:creationId xmlns:a16="http://schemas.microsoft.com/office/drawing/2014/main" id="{40E04B9E-488C-B5E0-799D-D840A22B260A}"/>
              </a:ext>
            </a:extLst>
          </p:cNvPr>
          <p:cNvSpPr txBox="1"/>
          <p:nvPr/>
        </p:nvSpPr>
        <p:spPr>
          <a:xfrm>
            <a:off x="6728810" y="2617073"/>
            <a:ext cx="2178707" cy="2861441"/>
          </a:xfrm>
          <a:prstGeom prst="rect">
            <a:avLst/>
          </a:prstGeom>
          <a:noFill/>
        </p:spPr>
        <p:txBody>
          <a:bodyPr wrap="square" rtlCol="0">
            <a:noAutofit/>
          </a:bodyPr>
          <a:lstStyle/>
          <a:p>
            <a:pPr marL="60273"/>
            <a:r>
              <a:rPr lang="nl-BE" sz="4000" cap="all">
                <a:solidFill>
                  <a:schemeClr val="bg1"/>
                </a:solidFill>
                <a:latin typeface="UGent Panno Text" panose="02000506040000040003" pitchFamily="2" charset="0"/>
              </a:rPr>
              <a:t>2.320</a:t>
            </a:r>
            <a:r>
              <a:rPr lang="nl-BE" sz="5400" cap="all">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UGent-studenten</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naar het buitenland</a:t>
            </a:r>
          </a:p>
          <a:p>
            <a:pPr marL="60273"/>
            <a:r>
              <a:rPr lang="nl-BE" sz="4000" cap="all" dirty="0">
                <a:solidFill>
                  <a:schemeClr val="bg1"/>
                </a:solidFill>
                <a:latin typeface="UGent Panno Text" panose="02000506040000040003" pitchFamily="2" charset="0"/>
              </a:rPr>
              <a:t>7.600</a:t>
            </a:r>
            <a:r>
              <a:rPr lang="nl-BE" sz="5400" cap="all" dirty="0">
                <a:solidFill>
                  <a:schemeClr val="bg1"/>
                </a:solidFill>
                <a:latin typeface="UGent Panno Text" panose="02000506040000040003" pitchFamily="2" charset="0"/>
              </a:rPr>
              <a:t> </a:t>
            </a:r>
            <a:br>
              <a:rPr lang="nl-BE" sz="5400" cap="all"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Internationale </a:t>
            </a:r>
            <a:br>
              <a:rPr lang="nl-BE" dirty="0">
                <a:solidFill>
                  <a:schemeClr val="bg1"/>
                </a:solidFill>
                <a:latin typeface="UGent Panno Text" panose="02000506040000040003" pitchFamily="2" charset="0"/>
              </a:rPr>
            </a:br>
            <a:r>
              <a:rPr lang="nl-BE" dirty="0">
                <a:solidFill>
                  <a:schemeClr val="bg1"/>
                </a:solidFill>
                <a:latin typeface="UGent Panno Text" panose="02000506040000040003" pitchFamily="2" charset="0"/>
              </a:rPr>
              <a:t>studenten aan de UGent</a:t>
            </a:r>
            <a:endParaRPr lang="nl-BE" cap="all" dirty="0">
              <a:solidFill>
                <a:schemeClr val="bg1"/>
              </a:solidFill>
              <a:latin typeface="UGent Panno Text" panose="02000506040000040003" pitchFamily="2" charset="0"/>
            </a:endParaRPr>
          </a:p>
        </p:txBody>
      </p:sp>
      <p:sp>
        <p:nvSpPr>
          <p:cNvPr id="42" name="Tekstvak 22">
            <a:extLst>
              <a:ext uri="{FF2B5EF4-FFF2-40B4-BE49-F238E27FC236}">
                <a16:creationId xmlns:a16="http://schemas.microsoft.com/office/drawing/2014/main" id="{08CAC631-DE50-3B0C-F7DF-500791B837B7}"/>
              </a:ext>
            </a:extLst>
          </p:cNvPr>
          <p:cNvSpPr txBox="1"/>
          <p:nvPr/>
        </p:nvSpPr>
        <p:spPr>
          <a:xfrm>
            <a:off x="9948041" y="184796"/>
            <a:ext cx="2166111" cy="5274833"/>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DURF DENKEN </a:t>
            </a:r>
            <a:br>
              <a:rPr lang="nl-BE" sz="5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Ons credo: kritische en onafhankelijke geesten.</a:t>
            </a:r>
          </a:p>
          <a:p>
            <a:pPr marL="60273"/>
            <a:endParaRPr lang="nl-BE" sz="1600">
              <a:solidFill>
                <a:schemeClr val="bg1"/>
              </a:solidFill>
              <a:latin typeface="UGent Panno Text" panose="02000506040000040003" pitchFamily="2" charset="0"/>
            </a:endParaRPr>
          </a:p>
          <a:p>
            <a:pPr marL="60273"/>
            <a:r>
              <a:rPr lang="nl-BE" sz="2600" cap="all">
                <a:solidFill>
                  <a:schemeClr val="bg1"/>
                </a:solidFill>
                <a:latin typeface="UGent Panno Text" panose="02000506040000040003" pitchFamily="2" charset="0"/>
              </a:rPr>
              <a:t>PLURALISME &amp;</a:t>
            </a:r>
            <a:br>
              <a:rPr lang="nl-BE" sz="2600" cap="all">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PARTICIPATIE</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Open voor iedereen ongeacht ideologische, politieke, culturele of sociale achtergrond.</a:t>
            </a:r>
            <a:br>
              <a:rPr lang="nl-BE" sz="1600">
                <a:solidFill>
                  <a:schemeClr val="bg1"/>
                </a:solidFill>
                <a:latin typeface="UGent Panno Text" panose="02000506040000040003" pitchFamily="2" charset="0"/>
              </a:rPr>
            </a:br>
            <a:br>
              <a:rPr lang="nl-BE" sz="1600">
                <a:solidFill>
                  <a:schemeClr val="bg1"/>
                </a:solidFill>
                <a:latin typeface="UGent Panno Text" panose="02000506040000040003" pitchFamily="2" charset="0"/>
              </a:rPr>
            </a:br>
            <a:r>
              <a:rPr lang="nl-BE" sz="2600" cap="all">
                <a:solidFill>
                  <a:schemeClr val="bg1"/>
                </a:solidFill>
                <a:latin typeface="UGent Panno Text" panose="02000506040000040003" pitchFamily="2" charset="0"/>
              </a:rPr>
              <a:t>DUURZAAM</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Voor een ecologische, sociale en economisch duurzame wereld </a:t>
            </a:r>
            <a:br>
              <a:rPr lang="nl-BE" sz="1600">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binnen een lokale en mondiale context.</a:t>
            </a:r>
          </a:p>
          <a:p>
            <a:pPr marL="60273"/>
            <a:endParaRPr lang="nl-BE">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p:txBody>
      </p:sp>
      <p:pic>
        <p:nvPicPr>
          <p:cNvPr id="44" name="Afbeelding 43" descr="Afbeelding met tekst, Lettertype, Graphics, grafische vormgeving&#10;&#10;Door AI gegenereerde inhoud is mogelijk onjuist.">
            <a:extLst>
              <a:ext uri="{FF2B5EF4-FFF2-40B4-BE49-F238E27FC236}">
                <a16:creationId xmlns:a16="http://schemas.microsoft.com/office/drawing/2014/main" id="{6F226578-9541-FC88-C201-D465379CA7FB}"/>
              </a:ext>
            </a:extLst>
          </p:cNvPr>
          <p:cNvPicPr>
            <a:picLocks noChangeAspect="1"/>
          </p:cNvPicPr>
          <p:nvPr/>
        </p:nvPicPr>
        <p:blipFill>
          <a:blip r:embed="rId14"/>
          <a:stretch>
            <a:fillRect/>
          </a:stretch>
        </p:blipFill>
        <p:spPr>
          <a:xfrm>
            <a:off x="6610296" y="498308"/>
            <a:ext cx="1428009" cy="952118"/>
          </a:xfrm>
          <a:prstGeom prst="rect">
            <a:avLst/>
          </a:prstGeom>
        </p:spPr>
      </p:pic>
      <p:cxnSp>
        <p:nvCxnSpPr>
          <p:cNvPr id="46" name="Rechte verbindingslijn 45">
            <a:extLst>
              <a:ext uri="{FF2B5EF4-FFF2-40B4-BE49-F238E27FC236}">
                <a16:creationId xmlns:a16="http://schemas.microsoft.com/office/drawing/2014/main" id="{5F8C4154-62A3-A79A-83B5-9A9443A245B7}"/>
              </a:ext>
            </a:extLst>
          </p:cNvPr>
          <p:cNvCxnSpPr/>
          <p:nvPr/>
        </p:nvCxnSpPr>
        <p:spPr>
          <a:xfrm>
            <a:off x="4154214" y="417786"/>
            <a:ext cx="1206062" cy="583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85D8A9-1E7A-86AC-731E-340A38619D39}"/>
              </a:ext>
            </a:extLst>
          </p:cNvPr>
          <p:cNvCxnSpPr>
            <a:cxnSpLocks/>
          </p:cNvCxnSpPr>
          <p:nvPr/>
        </p:nvCxnSpPr>
        <p:spPr>
          <a:xfrm flipH="1">
            <a:off x="5951483" y="433552"/>
            <a:ext cx="788276" cy="6936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Eerste Belg in de ruimte</a:t>
            </a: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Directeur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a:solidFill>
                  <a:srgbClr val="1E64C8"/>
                </a:solidFill>
                <a:latin typeface="UGent Panno Text SemiBold" panose="02000506040000040003" pitchFamily="2" charset="0"/>
              </a:rPr>
              <a:t>Jaarlijks afgestudeerd</a:t>
            </a:r>
          </a:p>
          <a:p>
            <a:pPr marL="191981" indent="0">
              <a:buNone/>
            </a:pPr>
            <a:r>
              <a:rPr lang="nl-BE" sz="2320">
                <a:solidFill>
                  <a:srgbClr val="1E64C8"/>
                </a:solidFill>
                <a:latin typeface="UGent Panno Text SemiLight" panose="02000406040000040003" pitchFamily="2" charset="0"/>
              </a:rPr>
              <a:t>7.000 masterstudenten</a:t>
            </a:r>
          </a:p>
          <a:p>
            <a:pPr marL="191981" indent="0">
              <a:buNone/>
            </a:pPr>
            <a:r>
              <a:rPr lang="nl-BE" sz="2320">
                <a:solidFill>
                  <a:srgbClr val="1E64C8"/>
                </a:solidFill>
                <a:latin typeface="UGent Panno Text SemiLight" panose="02000406040000040003" pitchFamily="2" charset="0"/>
              </a:rPr>
              <a:t>700 PhD-studenten</a:t>
            </a:r>
            <a:endParaRPr lang="nl-BE" sz="2320" u="sng">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en-BE"/>
              <a:t>UGENT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CAD366-1E10-11BD-40C3-A3F9BCACA1CD}"/>
              </a:ext>
            </a:extLst>
          </p:cNvPr>
          <p:cNvPicPr>
            <a:picLocks noChangeAspect="1"/>
          </p:cNvPicPr>
          <p:nvPr/>
        </p:nvPicPr>
        <p:blipFill>
          <a:blip r:embed="rId2"/>
          <a:srcRect l="4622" r="113"/>
          <a:stretch>
            <a:fillRect/>
          </a:stretch>
        </p:blipFill>
        <p:spPr>
          <a:xfrm>
            <a:off x="1261224" y="0"/>
            <a:ext cx="10051044" cy="6858000"/>
          </a:xfrm>
          <a:prstGeom prst="rect">
            <a:avLst/>
          </a:prstGeom>
        </p:spPr>
      </p:pic>
      <p:sp>
        <p:nvSpPr>
          <p:cNvPr id="8" name="Tijdelijke aanduiding voor tekst 4">
            <a:extLst>
              <a:ext uri="{FF2B5EF4-FFF2-40B4-BE49-F238E27FC236}">
                <a16:creationId xmlns:a16="http://schemas.microsoft.com/office/drawing/2014/main" id="{D71A9E1D-1B39-6FA4-9219-F0A4A22AB174}"/>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219236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324" y="254000"/>
            <a:ext cx="6888480"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en-BE"/>
              <a:t>UGENT IN GENT</a:t>
            </a:r>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lIns="91440" tIns="45720" rIns="91440" bIns="45720" anchor="t">
            <a:spAutoFit/>
          </a:bodyPr>
          <a:lstStyle/>
          <a:p>
            <a:r>
              <a:rPr lang="nl-BE" sz="3600" dirty="0">
                <a:solidFill>
                  <a:srgbClr val="FFD200"/>
                </a:solidFill>
                <a:latin typeface="UGent Panno Text Medium"/>
              </a:rPr>
              <a:t>GENT IN CIJFERS:</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158 km</a:t>
            </a:r>
            <a:r>
              <a:rPr lang="nl-BE" sz="2400" baseline="30000" dirty="0">
                <a:solidFill>
                  <a:schemeClr val="bg1"/>
                </a:solidFill>
                <a:latin typeface="UGent Panno Text SemiLight"/>
              </a:rPr>
              <a:t>2</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274.000 inwoners </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162 nationaliteiten</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37.500 ondernemingen</a:t>
            </a:r>
          </a:p>
          <a:p>
            <a:pPr marL="277495" indent="-277495">
              <a:buClr>
                <a:srgbClr val="FFD200"/>
              </a:buClr>
              <a:buFont typeface="Arial" panose="020B0604020202020204" pitchFamily="34" charset="0"/>
              <a:buChar char="•"/>
            </a:pPr>
            <a:r>
              <a:rPr lang="nl-BE" sz="2400" dirty="0">
                <a:solidFill>
                  <a:schemeClr val="bg1"/>
                </a:solidFill>
                <a:latin typeface="UGent Panno Text SemiLight"/>
              </a:rPr>
              <a:t>87.638​ studenten</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(bron: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186309"/>
          </a:xfrm>
          <a:prstGeom prst="rect">
            <a:avLst/>
          </a:prstGeom>
        </p:spPr>
        <p:txBody>
          <a:bodyPr wrap="square" lIns="91440" tIns="45720" rIns="91440" bIns="45720" anchor="t">
            <a:spAutoFit/>
          </a:bodyPr>
          <a:lstStyle/>
          <a:p>
            <a:r>
              <a:rPr lang="nl-BE" sz="2800" b="1" dirty="0">
                <a:solidFill>
                  <a:srgbClr val="1E64C8"/>
                </a:solidFill>
                <a:latin typeface="UGent Panno Text"/>
              </a:rPr>
              <a:t>Gent: e</a:t>
            </a:r>
            <a:r>
              <a:rPr lang="nl-NL" sz="2800" b="1" dirty="0" err="1">
                <a:solidFill>
                  <a:srgbClr val="1E64C8"/>
                </a:solidFill>
                <a:latin typeface="UGent Panno Text"/>
              </a:rPr>
              <a:t>igenzinnige</a:t>
            </a:r>
            <a:r>
              <a:rPr lang="nl-NL" sz="2800" b="1" dirty="0">
                <a:solidFill>
                  <a:srgbClr val="1E64C8"/>
                </a:solidFill>
                <a:latin typeface="UGent Panno Text"/>
              </a:rPr>
              <a:t> stad </a:t>
            </a:r>
            <a:br>
              <a:rPr lang="nl-NL" sz="2800" b="1" dirty="0">
                <a:solidFill>
                  <a:srgbClr val="1E64C8"/>
                </a:solidFill>
                <a:latin typeface="UGent Panno Text"/>
              </a:rPr>
            </a:br>
            <a:r>
              <a:rPr lang="nl-NL" sz="2800" b="1" dirty="0">
                <a:solidFill>
                  <a:srgbClr val="1E64C8"/>
                </a:solidFill>
                <a:latin typeface="UGent Panno Text"/>
              </a:rPr>
              <a:t>in het hart van Europa</a:t>
            </a:r>
            <a:endParaRPr lang="nl-BE" sz="2800" b="1" dirty="0">
              <a:solidFill>
                <a:srgbClr val="1E64C8"/>
              </a:solidFill>
              <a:latin typeface="UGent Panno Text"/>
            </a:endParaRPr>
          </a:p>
          <a:p>
            <a:endParaRPr lang="nl-BE" sz="2800" dirty="0">
              <a:latin typeface="UGent Panno Text" panose="02000506040000040003" pitchFamily="2" charset="0"/>
            </a:endParaRPr>
          </a:p>
          <a:p>
            <a:r>
              <a:rPr lang="en-US" sz="2000" b="1" dirty="0" err="1">
                <a:solidFill>
                  <a:srgbClr val="1E64C8"/>
                </a:solidFill>
                <a:latin typeface="UGent Panno Text"/>
                <a:ea typeface="Calibri"/>
                <a:cs typeface="Calibri"/>
              </a:rPr>
              <a:t>Wereldstad</a:t>
            </a:r>
            <a:r>
              <a:rPr lang="en-US" sz="2000" b="1" dirty="0">
                <a:solidFill>
                  <a:srgbClr val="1E64C8"/>
                </a:solidFill>
                <a:latin typeface="UGent Panno Text"/>
                <a:ea typeface="Calibri"/>
                <a:cs typeface="Calibri"/>
              </a:rPr>
              <a:t> in </a:t>
            </a:r>
            <a:r>
              <a:rPr lang="en-US" sz="2000" b="1" dirty="0" err="1">
                <a:solidFill>
                  <a:srgbClr val="1E64C8"/>
                </a:solidFill>
                <a:latin typeface="UGent Panno Text"/>
                <a:ea typeface="Calibri"/>
                <a:cs typeface="Calibri"/>
              </a:rPr>
              <a:t>zakformaat</a:t>
            </a:r>
            <a:br>
              <a:rPr lang="en-US" sz="2000" b="1" dirty="0">
                <a:solidFill>
                  <a:srgbClr val="1E64C8"/>
                </a:solidFill>
                <a:latin typeface="UGent Panno Text"/>
                <a:ea typeface="Calibri"/>
                <a:cs typeface="Calibri"/>
              </a:rPr>
            </a:br>
            <a:r>
              <a:rPr lang="nl-NL" sz="2000" dirty="0">
                <a:latin typeface="UGent Panno Text"/>
                <a:ea typeface="Calibri"/>
                <a:cs typeface="Calibri"/>
              </a:rPr>
              <a:t>Gent is de derde grootste stad van België en de grootste studentenstad van Vlaanderen. Een compacte stad met de openheid van een metropool en een 1000 jaar rijke historie.</a:t>
            </a:r>
          </a:p>
          <a:p>
            <a:endParaRPr lang="nl-NL" sz="2000" dirty="0">
              <a:latin typeface="UGent Panno Text"/>
              <a:ea typeface="Calibri"/>
              <a:cs typeface="Calibri"/>
            </a:endParaRPr>
          </a:p>
          <a:p>
            <a:r>
              <a:rPr lang="nl-NL" sz="2000" b="1" dirty="0">
                <a:solidFill>
                  <a:srgbClr val="1E64C8"/>
                </a:solidFill>
                <a:latin typeface="UGent Panno Text"/>
                <a:ea typeface="Calibri"/>
                <a:cs typeface="Calibri"/>
              </a:rPr>
              <a:t>Achter al die geschiedenis schuilt een plek die sterk focust op de toekomst:</a:t>
            </a:r>
            <a:r>
              <a:rPr lang="nl-NL" sz="2000" dirty="0">
                <a:latin typeface="UGent Panno Text"/>
                <a:ea typeface="Calibri"/>
                <a:cs typeface="Calibri"/>
              </a:rPr>
              <a:t> Gedreven door haar eigenzinnige inborst, experimenteert Gent met vernieuwend beleid.</a:t>
            </a:r>
          </a:p>
          <a:p>
            <a:endParaRPr lang="nl-NL" sz="2000" dirty="0">
              <a:latin typeface="UGent Panno Text"/>
              <a:ea typeface="Calibri"/>
              <a:cs typeface="Calibri"/>
            </a:endParaRPr>
          </a:p>
          <a:p>
            <a:r>
              <a:rPr lang="nl-NL" sz="2000" b="1" dirty="0" err="1">
                <a:solidFill>
                  <a:srgbClr val="1E64C8"/>
                </a:solidFill>
                <a:latin typeface="UGent Panno Text"/>
                <a:ea typeface="Calibri"/>
                <a:cs typeface="Calibri"/>
              </a:rPr>
              <a:t>Kennisgedreven</a:t>
            </a:r>
            <a:br>
              <a:rPr lang="nl-NL" sz="2000" b="1" dirty="0">
                <a:solidFill>
                  <a:srgbClr val="1E64C8"/>
                </a:solidFill>
                <a:latin typeface="UGent Panno Text"/>
                <a:ea typeface="Calibri"/>
                <a:cs typeface="Calibri"/>
              </a:rPr>
            </a:br>
            <a:r>
              <a:rPr lang="nl-NL" sz="2000" dirty="0">
                <a:latin typeface="UGent Panno Text"/>
                <a:ea typeface="Calibri"/>
                <a:cs typeface="Calibri"/>
              </a:rPr>
              <a:t>Samen met haar inwoners, bedrijven en kenniscentra vindt de stad oplossingen voor de uitdagingen van morgen. Ze krijgt daarvoor internationaal erkenning en inspireert vele andere steden.</a:t>
            </a:r>
            <a:endParaRPr lang="nl-BE" sz="2000" dirty="0">
              <a:latin typeface="UGent Panno Text"/>
              <a:ea typeface="Calibri"/>
              <a:cs typeface="Calibri"/>
            </a:endParaRPr>
          </a:p>
          <a:p>
            <a:endParaRPr lang="nl-BE" sz="1600" dirty="0">
              <a:latin typeface="UGent Panno Text"/>
            </a:endParaRPr>
          </a:p>
          <a:p>
            <a:r>
              <a:rPr lang="nl-BE" sz="1600" dirty="0">
                <a:latin typeface="UGent Panno Text"/>
              </a:rPr>
              <a:t>Ontdek meer op </a:t>
            </a:r>
            <a:r>
              <a:rPr lang="nl-BE" sz="1600" u="sng" dirty="0">
                <a:latin typeface="UGent Panno Text"/>
              </a:rPr>
              <a:t>www.visitgent.be</a:t>
            </a:r>
            <a:endParaRPr lang="nl-BE" u="sng" dirty="0">
              <a:ea typeface="Calibri"/>
              <a:cs typeface="Calibri"/>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61336"/>
            <a:ext cx="6800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68660"/>
            <a:ext cx="76128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a:latin typeface="UGent Panno Text"/>
              </a:rPr>
              <a:t>19 CAMPUSSEN - regio GENT</a:t>
            </a: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302169"/>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Boekentoren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hoog</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miljoen boeken</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e</a:t>
            </a:r>
            <a:r>
              <a:rPr lang="nl-BE" sz="2000">
                <a:solidFill>
                  <a:schemeClr val="bg1"/>
                </a:solidFill>
                <a:latin typeface="UGent Panno Text SemiLight" panose="02000406040000040003" pitchFamily="2" charset="0"/>
              </a:rPr>
              <a:t> toren van Gent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4076700"/>
            <a:ext cx="258665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van de UGent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Plechtige ceremonies</a:t>
            </a:r>
          </a:p>
        </p:txBody>
      </p:sp>
      <p:pic>
        <p:nvPicPr>
          <p:cNvPr id="3" name="Afbeelding 21">
            <a:hlinkClick r:id="rId5"/>
            <a:extLst>
              <a:ext uri="{FF2B5EF4-FFF2-40B4-BE49-F238E27FC236}">
                <a16:creationId xmlns:a16="http://schemas.microsoft.com/office/drawing/2014/main" id="{F7A9242E-F0BC-A40B-28BF-C65ECF496B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latin typeface="UGent Panno Text"/>
              </a:rPr>
              <a:t>BEKENDE MONUMENTEN - gent</a:t>
            </a:r>
            <a:endParaRPr lang="en-BE" dirty="0"/>
          </a:p>
        </p:txBody>
      </p:sp>
    </p:spTree>
    <p:extLst>
      <p:ext uri="{BB962C8B-B14F-4D97-AF65-F5344CB8AC3E}">
        <p14:creationId xmlns:p14="http://schemas.microsoft.com/office/powerpoint/2010/main" val="1696941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3428999"/>
            <a:ext cx="3091902" cy="2203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516333"/>
            <a:ext cx="3459372" cy="2057038"/>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medewerkers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opnames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consultaties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chirurgische ingrepen</a:t>
            </a:r>
            <a:endParaRPr lang="nl-BE" sz="16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Dierenkliniek in Merelbeke</a:t>
            </a:r>
            <a:endParaRPr lang="nl-NL" dirty="0"/>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1.627 studenten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64 </a:t>
            </a:r>
            <a:r>
              <a:rPr lang="nl-BE" sz="2000" dirty="0" err="1">
                <a:solidFill>
                  <a:schemeClr val="bg1"/>
                </a:solidFill>
                <a:latin typeface="UGent Panno Text SemiLight"/>
              </a:rPr>
              <a:t>interns</a:t>
            </a:r>
            <a:r>
              <a:rPr lang="nl-BE" sz="2000" dirty="0">
                <a:solidFill>
                  <a:schemeClr val="bg1"/>
                </a:solidFill>
                <a:latin typeface="UGent Panno Text SemiLight"/>
              </a:rPr>
              <a:t> en specialisten in opleiding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Jaarlijks meer dan 21.000 patiënten</a:t>
            </a:r>
            <a:endParaRPr lang="nl-BE" dirty="0">
              <a:solidFill>
                <a:schemeClr val="bg1"/>
              </a:solidFill>
            </a:endParaRPr>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a:solidFill>
                  <a:srgbClr val="1E64C8"/>
                </a:solidFill>
                <a:latin typeface="UGent Panno Text Medium" panose="02000506040000040003" pitchFamily="2" charset="0"/>
              </a:rPr>
              <a:t>Denk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Innovatie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Topexpertise</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Warme zorg</a:t>
            </a:r>
          </a:p>
          <a:p>
            <a:pPr marL="177800" indent="-177800">
              <a:buFont typeface="Arial" panose="020B0604020202020204" pitchFamily="34" charset="0"/>
              <a:buChar char="•"/>
              <a:tabLst>
                <a:tab pos="169863" algn="l"/>
              </a:tabLst>
            </a:pPr>
            <a:r>
              <a:rPr lang="nl-BE">
                <a:solidFill>
                  <a:srgbClr val="1E64C8"/>
                </a:solidFill>
                <a:latin typeface="UGent Panno Text SemiLight" panose="02000406040000040003" pitchFamily="2" charset="0"/>
              </a:rPr>
              <a:t>Topwerkgever</a:t>
            </a:r>
            <a:endParaRPr lang="nl-BE" sz="14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en-BE">
                <a:latin typeface="UGent Panno Text"/>
              </a:rPr>
              <a:t>ZIEKENHUIZEN - gent</a:t>
            </a:r>
            <a:endParaRPr lang="en-BE"/>
          </a:p>
        </p:txBody>
      </p:sp>
    </p:spTree>
    <p:extLst>
      <p:ext uri="{BB962C8B-B14F-4D97-AF65-F5344CB8AC3E}">
        <p14:creationId xmlns:p14="http://schemas.microsoft.com/office/powerpoint/2010/main" val="4110378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47C104-3BCB-1E8C-6EF1-9EE2C0F3752F}"/>
              </a:ext>
            </a:extLst>
          </p:cNvPr>
          <p:cNvPicPr>
            <a:picLocks noChangeAspect="1"/>
          </p:cNvPicPr>
          <p:nvPr/>
        </p:nvPicPr>
        <p:blipFill>
          <a:blip r:embed="rId3"/>
          <a:srcRect l="7167" r="-114"/>
          <a:stretch>
            <a:fillRect/>
          </a:stretch>
        </p:blipFill>
        <p:spPr>
          <a:xfrm>
            <a:off x="4786860" y="0"/>
            <a:ext cx="8307381" cy="685800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6164" y="3142325"/>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1443070"/>
            <a:ext cx="4206559" cy="418914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kstvak 22">
            <a:extLst>
              <a:ext uri="{FF2B5EF4-FFF2-40B4-BE49-F238E27FC236}">
                <a16:creationId xmlns:a16="http://schemas.microsoft.com/office/drawing/2014/main" id="{ED8740C1-53DA-A50A-7061-645AB5602477}"/>
              </a:ext>
            </a:extLst>
          </p:cNvPr>
          <p:cNvSpPr txBox="1"/>
          <p:nvPr/>
        </p:nvSpPr>
        <p:spPr>
          <a:xfrm>
            <a:off x="542608" y="1539688"/>
            <a:ext cx="4119109" cy="4679294"/>
          </a:xfrm>
          <a:prstGeom prst="rect">
            <a:avLst/>
          </a:prstGeom>
          <a:noFill/>
        </p:spPr>
        <p:txBody>
          <a:bodyPr wrap="square" lIns="0" tIns="45720" rIns="91440" bIns="45720" rtlCol="0" anchor="t">
            <a:spAutoFit/>
          </a:bodyPr>
          <a:lstStyle/>
          <a:p>
            <a:pPr>
              <a:tabLst>
                <a:tab pos="258763" algn="l"/>
              </a:tabLst>
            </a:pPr>
            <a:r>
              <a:rPr lang="nl-BE" sz="2800" dirty="0">
                <a:solidFill>
                  <a:srgbClr val="FFD200"/>
                </a:solidFill>
                <a:latin typeface="UGent Panno Text Medium"/>
              </a:rPr>
              <a:t>Tech Lane Ghent in </a:t>
            </a:r>
            <a:r>
              <a:rPr lang="nl-BE" sz="2800" dirty="0" err="1">
                <a:solidFill>
                  <a:srgbClr val="FFD200"/>
                </a:solidFill>
                <a:latin typeface="UGent Panno Text Medium"/>
              </a:rPr>
              <a:t>Zwijnaarde</a:t>
            </a:r>
            <a:endParaRPr lang="nl-BE" sz="2800" dirty="0">
              <a:solidFill>
                <a:srgbClr val="FFD200"/>
              </a:solidFill>
              <a:latin typeface="UGent Panno Text Medium"/>
            </a:endParaRPr>
          </a:p>
          <a:p>
            <a:pPr>
              <a:tabLst>
                <a:tab pos="258763" algn="l"/>
              </a:tabLst>
            </a:pPr>
            <a:r>
              <a:rPr lang="nl-BE" sz="2000" dirty="0">
                <a:solidFill>
                  <a:schemeClr val="bg1"/>
                </a:solidFill>
                <a:latin typeface="UGent Panno Text SemiLight"/>
                <a:ea typeface="Calibri"/>
                <a:cs typeface="Calibri"/>
              </a:rPr>
              <a:t>+120</a:t>
            </a:r>
            <a:r>
              <a:rPr lang="nl-BE" sz="2000" dirty="0">
                <a:solidFill>
                  <a:schemeClr val="bg1"/>
                </a:solidFill>
                <a:latin typeface="UGent Panno Text SemiLight"/>
                <a:ea typeface="+mn-lt"/>
                <a:cs typeface="+mn-lt"/>
              </a:rPr>
              <a:t> bedrijven: </a:t>
            </a:r>
            <a:r>
              <a:rPr lang="nl-BE" sz="2000" dirty="0" err="1">
                <a:solidFill>
                  <a:schemeClr val="bg1"/>
                </a:solidFill>
                <a:latin typeface="UGent Panno Text SemiLight"/>
                <a:ea typeface="+mn-lt"/>
                <a:cs typeface="+mn-lt"/>
              </a:rPr>
              <a:t>start-ups</a:t>
            </a:r>
            <a:r>
              <a:rPr lang="nl-BE" sz="2000" dirty="0">
                <a:solidFill>
                  <a:schemeClr val="bg1"/>
                </a:solidFill>
                <a:latin typeface="UGent Panno Text SemiLight"/>
                <a:ea typeface="+mn-lt"/>
                <a:cs typeface="+mn-lt"/>
              </a:rPr>
              <a:t> tot multinationals</a:t>
            </a:r>
            <a:endParaRPr lang="nl-BE" dirty="0">
              <a:solidFill>
                <a:schemeClr val="bg1"/>
              </a:solidFill>
              <a:latin typeface="UGent Panno Text SemiLight"/>
              <a:ea typeface="Calibri" panose="020F0502020204030204"/>
              <a:cs typeface="Calibri" panose="020F0502020204030204"/>
            </a:endParaRPr>
          </a:p>
          <a:p>
            <a:pPr>
              <a:tabLst>
                <a:tab pos="258763" algn="l"/>
              </a:tabLst>
            </a:pPr>
            <a:endParaRPr lang="nl-BE" sz="2000" dirty="0">
              <a:solidFill>
                <a:schemeClr val="bg1"/>
              </a:solidFill>
              <a:latin typeface="UGent Panno Text SemiLight"/>
              <a:ea typeface="Calibri"/>
              <a:cs typeface="Calibri"/>
            </a:endParaRPr>
          </a:p>
          <a:p>
            <a:pPr>
              <a:tabLst>
                <a:tab pos="258763" algn="l"/>
              </a:tabLst>
            </a:pPr>
            <a:r>
              <a:rPr lang="nl-BE" sz="2000" dirty="0">
                <a:solidFill>
                  <a:srgbClr val="FFD200"/>
                </a:solidFill>
                <a:latin typeface="UGent Panno Text Medium"/>
              </a:rPr>
              <a:t>Campus Ardoyen</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Focus: </a:t>
            </a:r>
            <a:r>
              <a:rPr lang="nl-BE" sz="2000" dirty="0" err="1">
                <a:solidFill>
                  <a:schemeClr val="bg1"/>
                </a:solidFill>
                <a:latin typeface="UGent Panno Text SemiLight"/>
              </a:rPr>
              <a:t>Deep</a:t>
            </a:r>
            <a:r>
              <a:rPr lang="nl-BE" sz="2000" dirty="0">
                <a:solidFill>
                  <a:schemeClr val="bg1"/>
                </a:solidFill>
                <a:latin typeface="UGent Panno Text SemiLight"/>
              </a:rPr>
              <a:t>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+5.200 R&amp;D-medewerkers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226.000 m² BVO + 90.000 m² UGent</a:t>
            </a:r>
            <a:endParaRPr lang="nl-BE" dirty="0">
              <a:solidFill>
                <a:schemeClr val="bg1"/>
              </a:solidFill>
              <a:ea typeface="Calibri" panose="020F0502020204030204"/>
              <a:cs typeface="Calibri" panose="020F0502020204030204"/>
            </a:endParaRPr>
          </a:p>
          <a:p>
            <a:pPr>
              <a:lnSpc>
                <a:spcPct val="120000"/>
              </a:lnSpc>
              <a:tabLst>
                <a:tab pos="169863" algn="l"/>
              </a:tabLst>
            </a:pPr>
            <a:r>
              <a:rPr lang="nl-BE" sz="2000" u="sng" dirty="0">
                <a:solidFill>
                  <a:schemeClr val="bg1"/>
                </a:solidFill>
                <a:latin typeface="UGent Panno Text SemiLight"/>
              </a:rPr>
              <a:t>techlane.be</a:t>
            </a:r>
          </a:p>
          <a:p>
            <a:pPr>
              <a:lnSpc>
                <a:spcPct val="120000"/>
              </a:lnSpc>
              <a:tabLst>
                <a:tab pos="169863" algn="l"/>
              </a:tabLst>
            </a:pPr>
            <a:endParaRPr lang="nl-BE" sz="2000" u="sng" dirty="0">
              <a:solidFill>
                <a:schemeClr val="bg1"/>
              </a:solidFill>
              <a:latin typeface="UGent Panno Text SemiLight"/>
            </a:endParaRPr>
          </a:p>
          <a:p>
            <a:pPr>
              <a:tabLst>
                <a:tab pos="169863" algn="l"/>
              </a:tabLst>
            </a:pPr>
            <a:r>
              <a:rPr lang="nl-BE" sz="2000" dirty="0">
                <a:solidFill>
                  <a:srgbClr val="FFD200"/>
                </a:solidFill>
                <a:latin typeface="UGent Panno Text Medium"/>
              </a:rPr>
              <a:t>Campus Eiland</a:t>
            </a:r>
            <a:endParaRPr lang="en-US" sz="2000" dirty="0">
              <a:solidFill>
                <a:srgbClr val="000000"/>
              </a:solidFill>
              <a:latin typeface="UGent Panno Text SemiLight"/>
            </a:endParaRPr>
          </a:p>
          <a:p>
            <a:pPr>
              <a:lnSpc>
                <a:spcPct val="120000"/>
              </a:lnSpc>
              <a:tabLst>
                <a:tab pos="169863" algn="l"/>
              </a:tabLst>
            </a:pPr>
            <a:r>
              <a:rPr lang="nl-BE" sz="2000" u="sng" dirty="0">
                <a:solidFill>
                  <a:schemeClr val="bg1"/>
                </a:solidFill>
                <a:latin typeface="UGent Panno Text SemiLight"/>
              </a:rPr>
              <a:t>eilandzwijnaarde.be</a:t>
            </a:r>
            <a:endParaRPr lang="en-US" sz="2000"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en-BE">
                <a:latin typeface="UGent Panno Text"/>
              </a:rPr>
              <a:t>WETENSCHAPSPARK</a:t>
            </a:r>
            <a:endParaRPr lang="en-BE"/>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meubels, tekst, kunst, overdekt&#10;&#10;Automatisch gegenereerde beschrijving">
            <a:extLst>
              <a:ext uri="{FF2B5EF4-FFF2-40B4-BE49-F238E27FC236}">
                <a16:creationId xmlns:a16="http://schemas.microsoft.com/office/drawing/2014/main" id="{FAC733B0-91FE-F3EB-96B8-F21CF4038C30}"/>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Wetenschapsmuseum</a:t>
            </a:r>
            <a:br>
              <a:rPr lang="nl-BE" sz="2800">
                <a:solidFill>
                  <a:srgbClr val="FFD200"/>
                </a:solidFill>
                <a:latin typeface="UGent Panno Text Medium" panose="02000506040000040003" pitchFamily="2" charset="0"/>
              </a:rPr>
            </a:br>
            <a:r>
              <a:rPr lang="nl-BE" sz="2800">
                <a:solidFill>
                  <a:srgbClr val="FFD200"/>
                </a:solidFill>
                <a:latin typeface="UGent Panno Text Medium" panose="02000506040000040003" pitchFamily="2" charset="0"/>
              </a:rPr>
              <a:t>en Plantentuin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a:t>
            </a:r>
            <a:r>
              <a:rPr lang="en-GB" sz="3200"/>
              <a:t>  </a:t>
            </a:r>
            <a:r>
              <a:rPr lang="en-GB" sz="2800" b="0"/>
              <a:t>-  Gents </a:t>
            </a:r>
            <a:r>
              <a:rPr lang="en-GB" sz="2800" b="0" err="1"/>
              <a:t>universiteitsmuseum</a:t>
            </a:r>
            <a:endParaRPr lang="en-BE" b="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BELGIË</a:t>
            </a:r>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9" y="1149350"/>
            <a:ext cx="10350817" cy="549275"/>
          </a:xfrm>
        </p:spPr>
        <p:txBody>
          <a:bodyPr/>
          <a:lstStyle/>
          <a:p>
            <a:r>
              <a:rPr lang="en-BE"/>
              <a:t>In het hart van Europa</a:t>
            </a:r>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0105" y="1584008"/>
            <a:ext cx="6417964" cy="3307811"/>
            <a:chOff x="959645" y="2041903"/>
            <a:chExt cx="10459033"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645" y="2250913"/>
              <a:ext cx="682332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Londen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Berlijn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Parijs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WEST-VLAANDEREN</a:t>
            </a:r>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7360" y="254000"/>
            <a:ext cx="6890444"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26134" y="1843646"/>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856" y="1843650"/>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62857" y="45319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726134" y="45319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814658" y="46506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en productie-</a:t>
            </a:r>
            <a:br>
              <a:rPr lang="nl-BE" sz="2400">
                <a:solidFill>
                  <a:schemeClr val="bg1"/>
                </a:solidFill>
                <a:latin typeface="UGent Panno Text SemiLight" panose="02000406040000040003" pitchFamily="2" charset="0"/>
              </a:rPr>
            </a:br>
            <a:r>
              <a:rPr lang="nl-BE" sz="2400">
                <a:solidFill>
                  <a:schemeClr val="bg1"/>
                </a:solidFill>
                <a:latin typeface="UGent Panno Text SemiLight" panose="02000406040000040003" pitchFamily="2" charset="0"/>
              </a:rPr>
              <a:t>automatisering</a:t>
            </a: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4869672" y="46506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Industrieel ontwerpen</a:t>
            </a:r>
          </a:p>
        </p:txBody>
      </p:sp>
      <p:pic>
        <p:nvPicPr>
          <p:cNvPr id="6" name="Picture 5">
            <a:extLst>
              <a:ext uri="{FF2B5EF4-FFF2-40B4-BE49-F238E27FC236}">
                <a16:creationId xmlns:a16="http://schemas.microsoft.com/office/drawing/2014/main" id="{6350C7FD-4EF5-B558-8786-E106A73455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3052" y="2198601"/>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lstStyle/>
          <a:p>
            <a:r>
              <a:rPr lang="en-GB">
                <a:solidFill>
                  <a:schemeClr val="tx1"/>
                </a:solidFill>
              </a:rPr>
              <a:t>2 </a:t>
            </a:r>
            <a:r>
              <a:rPr lang="en-GB" err="1">
                <a:solidFill>
                  <a:schemeClr val="tx1"/>
                </a:solidFill>
              </a:rPr>
              <a:t>unieke</a:t>
            </a:r>
            <a:r>
              <a:rPr lang="en-GB">
                <a:solidFill>
                  <a:schemeClr val="tx1"/>
                </a:solidFill>
              </a:rPr>
              <a:t>, </a:t>
            </a:r>
            <a:r>
              <a:rPr lang="en-GB" err="1">
                <a:solidFill>
                  <a:schemeClr val="tx1"/>
                </a:solidFill>
              </a:rPr>
              <a:t>praktijkgerichte</a:t>
            </a:r>
            <a:r>
              <a:rPr lang="en-GB">
                <a:solidFill>
                  <a:schemeClr val="tx1"/>
                </a:solidFill>
              </a:rPr>
              <a:t> </a:t>
            </a:r>
            <a:r>
              <a:rPr lang="en-GB" err="1">
                <a:solidFill>
                  <a:schemeClr val="tx1"/>
                </a:solidFill>
              </a:rPr>
              <a:t>opleidingen</a:t>
            </a:r>
            <a:r>
              <a:rPr lang="en-GB">
                <a:solidFill>
                  <a:schemeClr val="tx1"/>
                </a:solidFill>
              </a:rPr>
              <a:t> </a:t>
            </a:r>
            <a:r>
              <a:rPr lang="en-GB" err="1">
                <a:solidFill>
                  <a:schemeClr val="tx1"/>
                </a:solidFill>
              </a:rPr>
              <a:t>industrieel</a:t>
            </a:r>
            <a:r>
              <a:rPr lang="en-GB">
                <a:solidFill>
                  <a:schemeClr val="tx1"/>
                </a:solidFill>
              </a:rPr>
              <a:t> </a:t>
            </a:r>
            <a:r>
              <a:rPr lang="en-GB" err="1">
                <a:solidFill>
                  <a:schemeClr val="tx1"/>
                </a:solidFill>
              </a:rPr>
              <a:t>ingenieur</a:t>
            </a:r>
            <a:r>
              <a:rPr lang="en-GB">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UGENT 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473477" y="5577138"/>
            <a:ext cx="2753499" cy="128086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2" name="Titel 1"/>
          <p:cNvSpPr>
            <a:spLocks noGrp="1"/>
          </p:cNvSpPr>
          <p:nvPr>
            <p:ph type="title"/>
          </p:nvPr>
        </p:nvSpPr>
        <p:spPr>
          <a:xfrm>
            <a:off x="542609" y="375285"/>
            <a:ext cx="5340031" cy="1097915"/>
          </a:xfrm>
        </p:spPr>
        <p:txBody>
          <a:bodyPr/>
          <a:lstStyle/>
          <a:p>
            <a:r>
              <a:rPr lang="nl-BE"/>
              <a:t>UGENT CAMPUS BRUGGE</a:t>
            </a:r>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2" name="Afbeelding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16" y="5577137"/>
            <a:ext cx="1613332" cy="1290938"/>
          </a:xfrm>
          <a:prstGeom prst="rect">
            <a:avLst/>
          </a:prstGeom>
        </p:spPr>
      </p:pic>
      <p:pic>
        <p:nvPicPr>
          <p:cNvPr id="13" name="Afbeelding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8AFAED-A683-C418-5C7E-16DB3452D4AF}"/>
              </a:ext>
            </a:extLst>
          </p:cNvPr>
          <p:cNvPicPr>
            <a:picLocks noChangeAspect="1"/>
          </p:cNvPicPr>
          <p:nvPr/>
        </p:nvPicPr>
        <p:blipFill>
          <a:blip r:embed="rId2"/>
          <a:srcRect l="4743" t="-64" r="42" b="-50"/>
          <a:stretch>
            <a:fillRect/>
          </a:stretch>
        </p:blipFill>
        <p:spPr>
          <a:xfrm>
            <a:off x="6167437" y="1135063"/>
            <a:ext cx="5717224" cy="4505964"/>
          </a:xfrm>
          <a:prstGeom prst="rect">
            <a:avLst/>
          </a:prstGeom>
        </p:spPr>
      </p:pic>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599" t="10366" r="3901" b="-287"/>
          <a:stretch>
            <a:fillRect/>
          </a:stretch>
        </p:blipFill>
        <p:spPr>
          <a:xfrm>
            <a:off x="538160" y="1140916"/>
            <a:ext cx="5456569" cy="44881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538160" y="3593644"/>
            <a:ext cx="5161599" cy="204873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755968" y="3593644"/>
            <a:ext cx="5035232" cy="2129814"/>
          </a:xfrm>
          <a:prstGeom prst="rect">
            <a:avLst/>
          </a:prstGeom>
          <a:noFill/>
        </p:spPr>
        <p:txBody>
          <a:bodyPr wrap="square" lIns="0" tIns="45720" rIns="91440" bIns="45720" rtlCol="0" anchor="t">
            <a:spAutoFit/>
          </a:bodyPr>
          <a:lstStyle/>
          <a:p>
            <a:pPr>
              <a:lnSpc>
                <a:spcPct val="120000"/>
              </a:lnSpc>
              <a:tabLst>
                <a:tab pos="258763" algn="l"/>
              </a:tabLst>
            </a:pPr>
            <a:r>
              <a:rPr lang="nl-BE" sz="3200" dirty="0">
                <a:solidFill>
                  <a:srgbClr val="FFD200"/>
                </a:solidFill>
                <a:latin typeface="UGent Panno Text Medium"/>
              </a:rPr>
              <a:t>OSTEND SCIENCE PARK</a:t>
            </a:r>
          </a:p>
          <a:p>
            <a:pPr>
              <a:tabLst>
                <a:tab pos="169863" algn="l"/>
              </a:tabLst>
            </a:pPr>
            <a:r>
              <a:rPr lang="nl-BE" sz="2000" dirty="0">
                <a:solidFill>
                  <a:schemeClr val="bg1"/>
                </a:solidFill>
                <a:latin typeface="UGent Panno Text SemiLight"/>
                <a:ea typeface="+mn-lt"/>
                <a:cs typeface="+mn-lt"/>
              </a:rPr>
              <a:t>Samenwerking </a:t>
            </a:r>
            <a:r>
              <a:rPr lang="nl-BE" sz="2000" dirty="0" err="1">
                <a:solidFill>
                  <a:schemeClr val="bg1"/>
                </a:solidFill>
                <a:latin typeface="UGent Panno Text SemiLight"/>
                <a:ea typeface="+mn-lt"/>
                <a:cs typeface="+mn-lt"/>
              </a:rPr>
              <a:t>UGent</a:t>
            </a:r>
            <a:r>
              <a:rPr lang="nl-BE" sz="2000" dirty="0">
                <a:solidFill>
                  <a:schemeClr val="bg1"/>
                </a:solidFill>
                <a:latin typeface="UGent Panno Text SemiLight"/>
                <a:ea typeface="+mn-lt"/>
                <a:cs typeface="+mn-lt"/>
              </a:rPr>
              <a:t>, overheid en bedrijven</a:t>
            </a:r>
            <a:br>
              <a:rPr lang="nl-BE" sz="2000" dirty="0">
                <a:solidFill>
                  <a:schemeClr val="bg1"/>
                </a:solidFill>
                <a:latin typeface="UGent Panno Text SemiLight"/>
                <a:ea typeface="+mn-lt"/>
                <a:cs typeface="+mn-lt"/>
              </a:rPr>
            </a:br>
            <a:r>
              <a:rPr lang="nl-BE" sz="2000" dirty="0">
                <a:solidFill>
                  <a:schemeClr val="bg1"/>
                </a:solidFill>
                <a:latin typeface="UGent Panno Text SemiLight"/>
                <a:ea typeface="+mn-lt"/>
                <a:cs typeface="+mn-lt"/>
              </a:rPr>
              <a:t>in de mariene en maritieme sector </a:t>
            </a:r>
            <a:br>
              <a:rPr lang="nl-BE" sz="2000" dirty="0">
                <a:solidFill>
                  <a:schemeClr val="bg1"/>
                </a:solidFill>
                <a:latin typeface="UGent Panno Text SemiLight"/>
                <a:ea typeface="+mn-lt"/>
                <a:cs typeface="+mn-lt"/>
              </a:rPr>
            </a:br>
            <a:r>
              <a:rPr lang="nl-BE" sz="2000" dirty="0">
                <a:solidFill>
                  <a:schemeClr val="bg1"/>
                </a:solidFill>
                <a:latin typeface="UGent Panno Text SemiLight"/>
                <a:ea typeface="+mn-lt"/>
                <a:cs typeface="+mn-lt"/>
              </a:rPr>
              <a:t>voor een blauwe economie.</a:t>
            </a:r>
            <a:br>
              <a:rPr lang="nl-BE" sz="2000" dirty="0">
                <a:solidFill>
                  <a:schemeClr val="bg1"/>
                </a:solidFill>
                <a:latin typeface="UGent Panno Text SemiLight"/>
                <a:ea typeface="Calibri"/>
                <a:cs typeface="Calibri"/>
              </a:rPr>
            </a:br>
            <a:r>
              <a:rPr lang="nl-BE" sz="2000" u="sng" dirty="0">
                <a:solidFill>
                  <a:schemeClr val="bg1"/>
                </a:solidFill>
                <a:latin typeface="UGent Panno Text"/>
              </a:rPr>
              <a:t>ostendsciencepark.be</a:t>
            </a:r>
            <a:endParaRPr lang="nl-BE" dirty="0">
              <a:solidFill>
                <a:schemeClr val="bg1"/>
              </a:solidFill>
              <a:latin typeface="Calibri" panose="020F0502020204030204"/>
              <a:ea typeface="Calibri" panose="020F0502020204030204"/>
              <a:cs typeface="Calibri" panose="020F0502020204030204"/>
            </a:endParaRP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pic>
        <p:nvPicPr>
          <p:cNvPr id="4" name="Picture 3">
            <a:extLst>
              <a:ext uri="{FF2B5EF4-FFF2-40B4-BE49-F238E27FC236}">
                <a16:creationId xmlns:a16="http://schemas.microsoft.com/office/drawing/2014/main" id="{A70E8BDA-1708-F8EA-873D-FFEAB90FC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en-BE">
                <a:latin typeface="UGent Panno Text"/>
              </a:rPr>
              <a:t>WETENSCHAPSPARK - Oostende</a:t>
            </a:r>
            <a:endParaRPr lang="en-BE"/>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UGENT IN </a:t>
            </a:r>
            <a:br>
              <a:rPr lang="en-BE"/>
            </a:br>
            <a:r>
              <a:rPr lang="en-BE"/>
              <a:t>ZUID-KOREA</a:t>
            </a:r>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nl-BE"/>
              <a:t>De eerste Europese universiteit in </a:t>
            </a:r>
            <a:r>
              <a:rPr lang="nl-BE" err="1"/>
              <a:t>Songdo</a:t>
            </a:r>
            <a:r>
              <a:rPr lang="nl-BE"/>
              <a:t>, Zuid-Korea.</a:t>
            </a:r>
          </a:p>
          <a:p>
            <a:pPr marL="274638" indent="-215900">
              <a:lnSpc>
                <a:spcPct val="100000"/>
              </a:lnSpc>
              <a:buClr>
                <a:srgbClr val="1E64C8"/>
              </a:buClr>
              <a:buFont typeface="Arial" panose="020B0604020202020204" pitchFamily="34" charset="0"/>
              <a:buChar char="•"/>
            </a:pPr>
            <a:r>
              <a:rPr lang="nl-BE"/>
              <a:t>UGent Aziatische hub sinds 2014:  </a:t>
            </a:r>
            <a:br>
              <a:rPr lang="nl-BE"/>
            </a:br>
            <a:r>
              <a:rPr lang="nl-BE"/>
              <a:t>+500 studenten bio-, voeding- en milieutechnologie.</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Petra De Sutter</a:t>
            </a:r>
          </a:p>
        </p:txBody>
      </p:sp>
      <p:pic>
        <p:nvPicPr>
          <p:cNvPr id="7" name="Tijdelijke aanduiding voor afbeelding 6" descr="Afbeelding met kleding, persoon, Menselijk gezicht, overdekt&#10;&#10;Door AI gegenereerde inhoud is mogelijk onjuist.">
            <a:extLst>
              <a:ext uri="{FF2B5EF4-FFF2-40B4-BE49-F238E27FC236}">
                <a16:creationId xmlns:a16="http://schemas.microsoft.com/office/drawing/2014/main" id="{9B717F76-938D-E839-5FE6-28E423078644}"/>
              </a:ext>
            </a:extLst>
          </p:cNvPr>
          <p:cNvPicPr>
            <a:picLocks noGrp="1" noChangeAspect="1"/>
          </p:cNvPicPr>
          <p:nvPr>
            <p:ph type="pic" sz="quarter" idx="10"/>
          </p:nvPr>
        </p:nvPicPr>
        <p:blipFill>
          <a:blip r:embed="rId3"/>
          <a:srcRect t="7292" b="7292"/>
          <a:stretch>
            <a:fillRect/>
          </a:stretch>
        </p:blipFill>
        <p:spPr/>
      </p:pic>
      <p:sp>
        <p:nvSpPr>
          <p:cNvPr id="2" name="Titel 1"/>
          <p:cNvSpPr>
            <a:spLocks noGrp="1"/>
          </p:cNvSpPr>
          <p:nvPr>
            <p:ph type="title"/>
          </p:nvPr>
        </p:nvSpPr>
        <p:spPr/>
        <p:txBody>
          <a:bodyPr/>
          <a:lstStyle/>
          <a:p>
            <a:r>
              <a:rPr lang="nl-NL"/>
              <a:t>Rector</a:t>
            </a:r>
            <a:endParaRPr lang="nl-BE"/>
          </a:p>
        </p:txBody>
      </p:sp>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0" y="2531441"/>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53309"/>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universiteitsdiensten</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o.l.v. directeurs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serviceclusters en teams</a:t>
            </a:r>
          </a:p>
        </p:txBody>
      </p:sp>
      <p:sp>
        <p:nvSpPr>
          <p:cNvPr id="19" name="Rechthoek 18"/>
          <p:cNvSpPr/>
          <p:nvPr/>
        </p:nvSpPr>
        <p:spPr>
          <a:xfrm>
            <a:off x="3619871" y="4172479"/>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61267"/>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faculteiten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o.l.v. decanen en faculteitsraden</a:t>
            </a: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vakgroepen en onderzoeksgroepen</a:t>
            </a: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Academisch beheerder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Logistiek beheerder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Bestuurscollege</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latin typeface="UGent Panno Text" panose="02000506040000040003" pitchFamily="2" charset="0"/>
              </a:rPr>
              <a:t>Rector en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400">
                <a:solidFill>
                  <a:schemeClr val="bg1"/>
                </a:solidFill>
                <a:latin typeface="UGent Panno Text" panose="02000506040000040003" pitchFamily="2" charset="0"/>
              </a:rPr>
              <a:t>Directiecollege</a:t>
            </a: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dirty="0">
                <a:solidFill>
                  <a:schemeClr val="bg1"/>
                </a:solidFill>
                <a:latin typeface="UGent Panno Text"/>
              </a:rPr>
              <a:t>Raad van Bestuur</a:t>
            </a:r>
            <a:endParaRPr lang="en-US" dirty="0">
              <a:solidFill>
                <a:schemeClr val="bg1"/>
              </a:solidFill>
              <a:latin typeface="UGent Panno Text"/>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ORGANIGRAM</a:t>
            </a:r>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en-BE"/>
              <a:t>ONDERWIJS</a:t>
            </a:r>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a:t>organigram</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Onderwijs en Onderzoek</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Mens en Organisatie</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Universiteitsdienst</a:t>
            </a:r>
            <a:endParaRPr lang="nl-NL"/>
          </a:p>
          <a:p>
            <a:pPr marL="59690" indent="0" algn="ctr">
              <a:buNone/>
            </a:pPr>
            <a:r>
              <a:rPr lang="nl-BE" sz="2000">
                <a:solidFill>
                  <a:schemeClr val="bg1"/>
                </a:solidFill>
                <a:latin typeface="UGent Panno Text"/>
              </a:rPr>
              <a:t>Campus en Gebouw, ICT en Studentenvoorzieningen</a:t>
            </a: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Onderwijs</a:t>
            </a: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Onderzoek</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Communicatie en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Internationalisering</a:t>
            </a: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Financiën</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Bestuur, Juridische Zaken en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Campus en Gebouw</a:t>
            </a:r>
            <a:endParaRPr lang="nl-NL">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Studentenvoorzieningen</a:t>
            </a:r>
          </a:p>
        </p:txBody>
      </p:sp>
    </p:spTree>
    <p:extLst>
      <p:ext uri="{BB962C8B-B14F-4D97-AF65-F5344CB8AC3E}">
        <p14:creationId xmlns:p14="http://schemas.microsoft.com/office/powerpoint/2010/main" val="2354326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B9548F00-69B5-0ADD-65DD-0E0E33D844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6" name="Afbeelding 15">
            <a:extLst>
              <a:ext uri="{FF2B5EF4-FFF2-40B4-BE49-F238E27FC236}">
                <a16:creationId xmlns:a16="http://schemas.microsoft.com/office/drawing/2014/main" id="{F8ACD1D9-248D-0FFD-D5B6-03F0A46898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a:t>11 FACULTEITEN</a:t>
            </a:r>
            <a:endParaRPr lang="en-BE"/>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17473" indent="-457200">
              <a:lnSpc>
                <a:spcPct val="100000"/>
              </a:lnSpc>
              <a:buFont typeface="Arial" panose="020B0604020202020204" pitchFamily="34" charset="0"/>
              <a:buChar char="•"/>
            </a:pPr>
            <a:r>
              <a:rPr lang="nl-BE"/>
              <a:t>Onder leiding van decaan en faculteitsraad.</a:t>
            </a:r>
          </a:p>
          <a:p>
            <a:pPr marL="517473" indent="-457200">
              <a:lnSpc>
                <a:spcPct val="100000"/>
              </a:lnSpc>
              <a:buFont typeface="Arial" panose="020B0604020202020204" pitchFamily="34" charset="0"/>
              <a:buChar char="•"/>
            </a:pPr>
            <a:r>
              <a:rPr lang="nl-NL"/>
              <a:t>Elke faculteit bestaat uit een aantal vakgroepen </a:t>
            </a:r>
            <a:br>
              <a:rPr lang="nl-NL"/>
            </a:br>
            <a:r>
              <a:rPr lang="nl-NL"/>
              <a:t>(in totaal ongeveer 80 vakgroepen).</a:t>
            </a:r>
            <a:endParaRPr lang="nl-BE"/>
          </a:p>
        </p:txBody>
      </p:sp>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07604" y="5547912"/>
            <a:ext cx="2253630" cy="965777"/>
          </a:xfrm>
          <a:prstGeom prst="rect">
            <a:avLst/>
          </a:prstGeom>
        </p:spPr>
      </p:pic>
      <p:pic>
        <p:nvPicPr>
          <p:cNvPr id="20" name="Picture 2">
            <a:extLst>
              <a:ext uri="{FF2B5EF4-FFF2-40B4-BE49-F238E27FC236}">
                <a16:creationId xmlns:a16="http://schemas.microsoft.com/office/drawing/2014/main" id="{BE6B5BA7-BCD8-450D-7BA1-BF25D7DBE1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86605" y="2455373"/>
            <a:ext cx="2905024"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Afbeelding 20">
            <a:extLst>
              <a:ext uri="{FF2B5EF4-FFF2-40B4-BE49-F238E27FC236}">
                <a16:creationId xmlns:a16="http://schemas.microsoft.com/office/drawing/2014/main" id="{ED108FF8-5515-4385-C212-43D52540D9E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50409" y="3357690"/>
            <a:ext cx="2566092" cy="96234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0441" y="1462860"/>
            <a:ext cx="3198409" cy="959478"/>
          </a:xfrm>
          <a:prstGeom prst="rect">
            <a:avLst/>
          </a:prstGeom>
        </p:spPr>
      </p:pic>
      <p:pic>
        <p:nvPicPr>
          <p:cNvPr id="14" name="Afbeelding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96" y="5171064"/>
            <a:ext cx="2558456" cy="959478"/>
          </a:xfrm>
          <a:prstGeom prst="rect">
            <a:avLst/>
          </a:prstGeom>
        </p:spPr>
      </p:pic>
      <p:pic>
        <p:nvPicPr>
          <p:cNvPr id="12" name="Afbeelding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44296" y="1462859"/>
            <a:ext cx="3837911"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31261" y="5171064"/>
            <a:ext cx="2558456" cy="959478"/>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1530" y="2036689"/>
            <a:ext cx="319841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06048" y="387654"/>
            <a:ext cx="3517934"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190379" y="4433135"/>
            <a:ext cx="2963696" cy="987899"/>
          </a:xfrm>
          <a:prstGeom prst="rect">
            <a:avLst/>
          </a:prstGeom>
        </p:spPr>
      </p:pic>
      <p:pic>
        <p:nvPicPr>
          <p:cNvPr id="12" name="Afbeelding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0867" y="5586509"/>
            <a:ext cx="2878432"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
            <a:ext cx="5761038"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en-BE" err="1">
                <a:latin typeface="UGent Panno Text"/>
              </a:rPr>
              <a:t>UGent</a:t>
            </a:r>
            <a:r>
              <a:rPr lang="en-BE">
                <a:latin typeface="UGent Panno Text"/>
              </a:rPr>
              <a:t>: </a:t>
            </a:r>
            <a:r>
              <a:rPr lang="nl-BE">
                <a:latin typeface="UGent Panno Text"/>
              </a:rPr>
              <a:t>	</a:t>
            </a:r>
            <a:r>
              <a:rPr lang="en-BE" dirty="0">
                <a:latin typeface="UGent Panno Text"/>
              </a:rPr>
              <a:t>9.700 </a:t>
            </a:r>
            <a:r>
              <a:rPr lang="en-BE">
                <a:latin typeface="UGent Panno Text"/>
              </a:rPr>
              <a:t>medewerkers</a:t>
            </a:r>
            <a:br>
              <a:rPr lang="en-BE">
                <a:latin typeface="UGent Panno Text"/>
              </a:rPr>
            </a:br>
            <a:r>
              <a:rPr lang="nl-NL">
                <a:latin typeface="UGent Panno Text"/>
              </a:rPr>
              <a:t>    (21% internationaal)</a:t>
            </a:r>
          </a:p>
          <a:p>
            <a:pPr marL="318770" indent="-318770">
              <a:buClr>
                <a:srgbClr val="1E64C8"/>
              </a:buClr>
              <a:buFont typeface="Arial" panose="020B0604020202020204" pitchFamily="34" charset="0"/>
              <a:buChar char="•"/>
            </a:pPr>
            <a:r>
              <a:rPr lang="en-BE">
                <a:latin typeface="UGent Panno Text"/>
              </a:rPr>
              <a:t>UZ Gent:</a:t>
            </a:r>
            <a:r>
              <a:rPr lang="nl-BE">
                <a:latin typeface="UGent Panno Text"/>
              </a:rPr>
              <a:t>	</a:t>
            </a:r>
            <a:r>
              <a:rPr lang="en-BE">
                <a:latin typeface="UGent Panno Text"/>
              </a:rPr>
              <a:t>6.000 </a:t>
            </a:r>
            <a:r>
              <a:rPr lang="en-BE" dirty="0" err="1">
                <a:latin typeface="UGent Panno Text"/>
              </a:rPr>
              <a:t>medewerkers</a:t>
            </a:r>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PERSONEEL</a:t>
            </a: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DIVERSITEIT</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BEDRIJFSCULTUUR</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COMPETENTIEGERICHT</a:t>
            </a: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PARTICIPATIE</a:t>
            </a: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EVALUATIE &amp; BEGELEIDING</a:t>
            </a: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err="1"/>
              <a:t>Prestigieus</a:t>
            </a:r>
            <a:r>
              <a:rPr lang="en-GB"/>
              <a:t> </a:t>
            </a:r>
            <a:r>
              <a:rPr lang="en-GB" err="1"/>
              <a:t>initiatief</a:t>
            </a:r>
            <a:r>
              <a:rPr lang="en-GB"/>
              <a:t> </a:t>
            </a:r>
            <a:r>
              <a:rPr lang="en-GB" err="1"/>
              <a:t>Europese</a:t>
            </a:r>
            <a:r>
              <a:rPr lang="en-GB"/>
              <a:t> </a:t>
            </a:r>
            <a:r>
              <a:rPr lang="en-GB" err="1"/>
              <a:t>Commissie</a:t>
            </a:r>
            <a:endParaRPr lang="en-GB"/>
          </a:p>
          <a:p>
            <a:pPr marL="319088" indent="-319088">
              <a:buClr>
                <a:srgbClr val="1E64C8"/>
              </a:buClr>
              <a:buFont typeface="Arial" panose="020B0604020202020204" pitchFamily="34" charset="0"/>
              <a:buChar char="•"/>
            </a:pPr>
            <a:r>
              <a:rPr lang="en-GB" err="1"/>
              <a:t>Looptijd</a:t>
            </a:r>
            <a:r>
              <a:rPr lang="en-GB"/>
              <a:t> 2021-2027</a:t>
            </a:r>
          </a:p>
          <a:p>
            <a:pPr marL="319088" indent="-319088">
              <a:buClr>
                <a:srgbClr val="1E64C8"/>
              </a:buClr>
              <a:buFont typeface="Arial" panose="020B0604020202020204" pitchFamily="34" charset="0"/>
              <a:buChar char="•"/>
            </a:pPr>
            <a:r>
              <a:rPr lang="nl-NL"/>
              <a:t>9 leden + 1 geassocieerd lid</a:t>
            </a:r>
          </a:p>
          <a:p>
            <a:pPr marL="319088" indent="-319088">
              <a:buClr>
                <a:srgbClr val="1E64C8"/>
              </a:buClr>
              <a:buFont typeface="Arial" panose="020B0604020202020204" pitchFamily="34" charset="0"/>
              <a:buChar char="•"/>
            </a:pPr>
            <a:r>
              <a:rPr lang="en-GB"/>
              <a:t>Motor </a:t>
            </a:r>
            <a:r>
              <a:rPr lang="en-GB" err="1"/>
              <a:t>voor</a:t>
            </a:r>
            <a:r>
              <a:rPr lang="en-GB"/>
              <a:t> </a:t>
            </a:r>
            <a:r>
              <a:rPr lang="en-GB" err="1"/>
              <a:t>onderwijsvernieuwing</a:t>
            </a:r>
            <a:r>
              <a:rPr lang="en-GB"/>
              <a:t> </a:t>
            </a:r>
            <a:br>
              <a:rPr lang="en-GB"/>
            </a:br>
            <a:r>
              <a:rPr lang="en-GB" err="1"/>
              <a:t>aan</a:t>
            </a:r>
            <a:r>
              <a:rPr lang="en-GB"/>
              <a:t> de UGent</a:t>
            </a:r>
          </a:p>
          <a:p>
            <a:endParaRPr lang="en-BE"/>
          </a:p>
        </p:txBody>
      </p:sp>
      <p:sp>
        <p:nvSpPr>
          <p:cNvPr id="4" name="Tijdelijke aanduiding voor tekst 3">
            <a:extLst>
              <a:ext uri="{FF2B5EF4-FFF2-40B4-BE49-F238E27FC236}">
                <a16:creationId xmlns:a16="http://schemas.microsoft.com/office/drawing/2014/main" id="{5FB3C109-8E1E-F71D-E9C1-7FE860EA8523}"/>
              </a:ext>
            </a:extLst>
          </p:cNvPr>
          <p:cNvSpPr>
            <a:spLocks noGrp="1"/>
          </p:cNvSpPr>
          <p:nvPr>
            <p:ph type="body" sz="quarter" idx="10"/>
          </p:nvPr>
        </p:nvSpPr>
        <p:spPr/>
        <p:txBody>
          <a:bodyPr/>
          <a:lstStyle/>
          <a:p>
            <a:r>
              <a:rPr lang="en-GB"/>
              <a:t>NETWERK VAN EUROPESE UNIVERSITEITEN</a:t>
            </a:r>
            <a:endParaRPr lang="en-BE"/>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a:t>ENLIGHT</a:t>
            </a:r>
            <a:endParaRPr lang="en-BE"/>
          </a:p>
        </p:txBody>
      </p:sp>
      <p:pic>
        <p:nvPicPr>
          <p:cNvPr id="5" name="Picture 2">
            <a:extLst>
              <a:ext uri="{FF2B5EF4-FFF2-40B4-BE49-F238E27FC236}">
                <a16:creationId xmlns:a16="http://schemas.microsoft.com/office/drawing/2014/main" id="{93C0DFEE-BFDF-C7E6-7ED3-7D4FA8B26B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930799" y="5294472"/>
            <a:ext cx="5158104" cy="585926"/>
          </a:xfrm>
        </p:spPr>
        <p:txBody>
          <a:bodyPr vert="horz" lIns="91440" tIns="45720" rIns="91440" bIns="45720" rtlCol="0" anchor="t">
            <a:normAutofit/>
          </a:bodyPr>
          <a:lstStyle/>
          <a:p>
            <a:pPr marL="9525" algn="r">
              <a:buClr>
                <a:srgbClr val="1E64C8"/>
              </a:buClr>
            </a:pPr>
            <a:r>
              <a:rPr lang="nl-BE" sz="1200">
                <a:latin typeface="UGent Panno Text SemiLight"/>
              </a:rPr>
              <a:t>(cijfers: 15 oktober </a:t>
            </a:r>
            <a:r>
              <a:rPr lang="nl-BE" sz="1200" dirty="0">
                <a:latin typeface="UGent Panno Text SemiLight"/>
              </a:rPr>
              <a:t>2025</a:t>
            </a:r>
            <a:r>
              <a:rPr lang="nl-BE" sz="1200">
                <a:latin typeface="UGent Panno Text SemiLight"/>
              </a:rPr>
              <a:t>)</a:t>
            </a:r>
            <a:br>
              <a:rPr lang="nl-BE" sz="1200">
                <a:latin typeface="UGent Panno Text SemiLight" panose="02000406040000040003" pitchFamily="2" charset="0"/>
              </a:rPr>
            </a:br>
            <a:r>
              <a:rPr lang="nl-BE" sz="1200">
                <a:latin typeface="UGent Panno Text SemiLight"/>
              </a:rPr>
              <a:t>* </a:t>
            </a:r>
            <a:r>
              <a:rPr lang="nl-BE" sz="1200" dirty="0" err="1">
                <a:latin typeface="UGent Panno Text SemiLight"/>
              </a:rPr>
              <a:t>Ghent</a:t>
            </a:r>
            <a:r>
              <a:rPr lang="nl-BE" sz="1200">
                <a:latin typeface="UGent Panno Text SemiLight"/>
              </a:rPr>
              <a:t> University Global Campus meegerekend</a:t>
            </a:r>
          </a:p>
        </p:txBody>
      </p:sp>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en-BE"/>
              <a:t>BUITENLANDSE STUDENTEN</a:t>
            </a:r>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995986114"/>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 aantal studenten</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Internationale studenten</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7.577* </a:t>
                      </a:r>
                      <a:br>
                        <a:rPr lang="nl-BE" sz="2400">
                          <a:solidFill>
                            <a:srgbClr val="1E64C8"/>
                          </a:solidFill>
                          <a:latin typeface="UGent Panno Text"/>
                        </a:rPr>
                      </a:br>
                      <a:r>
                        <a:rPr lang="nl-BE" sz="2400">
                          <a:solidFill>
                            <a:srgbClr val="1E64C8"/>
                          </a:solidFill>
                          <a:latin typeface="UGent Panno Text"/>
                        </a:rPr>
                        <a:t>(15%)</a:t>
                      </a:r>
                      <a:endParaRPr lang="en-BE" sz="2400" dirty="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3743599968"/>
              </p:ext>
            </p:extLst>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faculteiten met internationale studenten</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Faculteit Wetenschappen</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1.057</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Faculteit Ingenieurswetenschappen en Architectuur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1.041</a:t>
                      </a:r>
                      <a:endParaRPr lang="en-BE" sz="2000" dirty="0"/>
                    </a:p>
                  </a:txBody>
                  <a:tcPr marL="180000" anchor="ctr">
                    <a:solidFill>
                      <a:srgbClr val="1E64C8">
                        <a:alpha val="10000"/>
                      </a:srgbClr>
                    </a:solidFill>
                  </a:tcPr>
                </a:tc>
                <a:extLst>
                  <a:ext uri="{0D108BD9-81ED-4DB2-BD59-A6C34878D82A}">
                    <a16:rowId xmlns:a16="http://schemas.microsoft.com/office/drawing/2014/main" val="1285251751"/>
                  </a:ext>
                </a:extLst>
              </a:tr>
              <a:tr h="502444">
                <a:tc>
                  <a:txBody>
                    <a:bodyPr/>
                    <a:lstStyle/>
                    <a:p>
                      <a:r>
                        <a:rPr lang="nl-BE" sz="2000">
                          <a:solidFill>
                            <a:srgbClr val="1E64C8"/>
                          </a:solidFill>
                          <a:latin typeface="UGent Panno Text" panose="02000506040000040003" pitchFamily="2" charset="0"/>
                        </a:rPr>
                        <a:t>Faculteit Bio-Ingenieurswetenschappen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1.033</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bl>
          </a:graphicData>
        </a:graphic>
      </p:graphicFrame>
      <p:pic>
        <p:nvPicPr>
          <p:cNvPr id="1026" name="Picture 2">
            <a:extLst>
              <a:ext uri="{FF2B5EF4-FFF2-40B4-BE49-F238E27FC236}">
                <a16:creationId xmlns:a16="http://schemas.microsoft.com/office/drawing/2014/main" id="{D2A6B7F2-D676-895D-8BB8-8AA326448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9255" y="238562"/>
            <a:ext cx="4397783" cy="30647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606A3093-86C3-CA46-E8DF-4CF7F3C7D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9255" y="3566054"/>
            <a:ext cx="4386390" cy="3053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a:solidFill>
                  <a:srgbClr val="1E64C8"/>
                </a:solidFill>
                <a:latin typeface="UGent Panno Text Medium" panose="02000506040000040003" pitchFamily="2" charset="0"/>
              </a:rPr>
              <a:t>Strategische onderwijsdoelstelling</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25% van alle afgestudeerden heeft </a:t>
            </a:r>
            <a:br>
              <a:rPr lang="en-GB">
                <a:latin typeface="UGent Panno Text SemiLight" panose="02000406040000040003" pitchFamily="2" charset="0"/>
              </a:rPr>
            </a:br>
            <a:r>
              <a:rPr lang="en-GB">
                <a:latin typeface="UGent Panno Text SemiLight" panose="02000406040000040003" pitchFamily="2" charset="0"/>
              </a:rPr>
              <a:t>een ervaring in het buitenland</a:t>
            </a:r>
          </a:p>
          <a:p>
            <a:pPr marL="319088" indent="-319088">
              <a:lnSpc>
                <a:spcPct val="100000"/>
              </a:lnSpc>
              <a:buClr>
                <a:srgbClr val="1E64C8"/>
              </a:buClr>
              <a:buFont typeface="Arial" panose="020B0604020202020204" pitchFamily="34" charset="0"/>
              <a:buChar char="•"/>
            </a:pPr>
            <a:r>
              <a:rPr lang="en-GB">
                <a:latin typeface="UGent Panno Text SemiLight" panose="02000406040000040003" pitchFamily="2" charset="0"/>
              </a:rPr>
              <a:t>100% van de opleidingen hebben </a:t>
            </a:r>
            <a:r>
              <a:rPr lang="en-GB" b="1">
                <a:latin typeface="UGent Panno Text SemiBold" panose="02000506040000040003" pitchFamily="2" charset="0"/>
              </a:rPr>
              <a:t>internationale en interculturele competenties </a:t>
            </a:r>
            <a:r>
              <a:rPr lang="en-GB">
                <a:latin typeface="UGent Panno Text SemiLight" panose="02000406040000040003" pitchFamily="2" charset="0"/>
              </a:rPr>
              <a:t>ingebed in de opleidingscompetenties</a:t>
            </a:r>
          </a:p>
          <a:p>
            <a:pPr marL="319088" indent="-319088">
              <a:buClr>
                <a:srgbClr val="1E64C8"/>
              </a:buClr>
              <a:buFont typeface="Arial" panose="020B0604020202020204" pitchFamily="34" charset="0"/>
              <a:buChar char="•"/>
            </a:pPr>
            <a:endParaRPr lang="en-BE"/>
          </a:p>
        </p:txBody>
      </p:sp>
      <p:pic>
        <p:nvPicPr>
          <p:cNvPr id="3" name="Tijdelijke aanduiding voor afbeelding 2">
            <a:extLst>
              <a:ext uri="{FF2B5EF4-FFF2-40B4-BE49-F238E27FC236}">
                <a16:creationId xmlns:a16="http://schemas.microsoft.com/office/drawing/2014/main" id="{25871134-31F8-EEC2-4939-BFC32EC61F65}"/>
              </a:ext>
            </a:extLst>
          </p:cNvPr>
          <p:cNvPicPr>
            <a:picLocks noGrp="1" noChangeAspect="1"/>
          </p:cNvPicPr>
          <p:nvPr>
            <p:ph type="pic" sz="quarter" idx="10"/>
          </p:nvPr>
        </p:nvPicPr>
        <p:blipFill>
          <a:blip r:embed="rId3"/>
          <a:srcRect l="20716" r="20716"/>
          <a:stretch>
            <a:fillRect/>
          </a:stretch>
        </p:blipFill>
        <p:spPr/>
      </p:pic>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en-BE"/>
              <a:t>HUIDIGE FOCUS INTERNATIONALISERING</a:t>
            </a:r>
          </a:p>
        </p:txBody>
      </p:sp>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STUDENTENMOBILITEIT</a:t>
            </a:r>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2.320</a:t>
            </a:r>
          </a:p>
          <a:p>
            <a:pPr>
              <a:lnSpc>
                <a:spcPct val="100000"/>
              </a:lnSpc>
              <a:spcBef>
                <a:spcPts val="0"/>
              </a:spcBef>
              <a:buClr>
                <a:srgbClr val="1E64C8"/>
              </a:buClr>
            </a:pPr>
            <a:r>
              <a:rPr lang="nl-BE" dirty="0"/>
              <a:t>UGent-studenten</a:t>
            </a:r>
          </a:p>
          <a:p>
            <a:pPr>
              <a:lnSpc>
                <a:spcPct val="100000"/>
              </a:lnSpc>
              <a:spcBef>
                <a:spcPts val="0"/>
              </a:spcBef>
              <a:buClr>
                <a:srgbClr val="1E64C8"/>
              </a:buClr>
            </a:pPr>
            <a:r>
              <a:rPr lang="nl-BE" dirty="0"/>
              <a:t>naar het buitenland</a:t>
            </a:r>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1.691</a:t>
            </a:r>
          </a:p>
          <a:p>
            <a:pPr>
              <a:lnSpc>
                <a:spcPct val="100000"/>
              </a:lnSpc>
              <a:spcBef>
                <a:spcPts val="0"/>
              </a:spcBef>
              <a:buClr>
                <a:srgbClr val="1E64C8"/>
              </a:buClr>
            </a:pPr>
            <a:r>
              <a:rPr lang="nl-BE" dirty="0"/>
              <a:t>Buitenlandse uitwisselingsstudenten</a:t>
            </a:r>
            <a:br>
              <a:rPr lang="nl-BE" dirty="0"/>
            </a:br>
            <a:r>
              <a:rPr lang="nl-BE" dirty="0"/>
              <a:t>naar de UGent</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2" name="Content Placeholder 2">
            <a:extLst>
              <a:ext uri="{FF2B5EF4-FFF2-40B4-BE49-F238E27FC236}">
                <a16:creationId xmlns:a16="http://schemas.microsoft.com/office/drawing/2014/main" id="{600532F2-A176-74BE-352B-9BC8290B5B7C}"/>
              </a:ext>
            </a:extLst>
          </p:cNvPr>
          <p:cNvSpPr txBox="1">
            <a:spLocks/>
          </p:cNvSpPr>
          <p:nvPr/>
        </p:nvSpPr>
        <p:spPr>
          <a:xfrm>
            <a:off x="8840099" y="6094107"/>
            <a:ext cx="2062716"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panose="02000406040000040003" pitchFamily="2" charset="0"/>
              </a:rPr>
              <a:t>(cijfers academiejaar 2024-2025)</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5ED2303-AEFB-ED09-C2A2-967D79FBF93E}"/>
              </a:ext>
            </a:extLst>
          </p:cNvPr>
          <p:cNvGrpSpPr/>
          <p:nvPr/>
        </p:nvGrpSpPr>
        <p:grpSpPr>
          <a:xfrm>
            <a:off x="630014" y="1160463"/>
            <a:ext cx="7418051" cy="4485060"/>
            <a:chOff x="542609" y="1059609"/>
            <a:chExt cx="7513498" cy="4585914"/>
          </a:xfrm>
        </p:grpSpPr>
        <p:pic>
          <p:nvPicPr>
            <p:cNvPr id="4" name="Picture 3" descr="A yellow poster with blue glasses&#10;&#10;Description automatically generated with low confidence">
              <a:extLst>
                <a:ext uri="{FF2B5EF4-FFF2-40B4-BE49-F238E27FC236}">
                  <a16:creationId xmlns:a16="http://schemas.microsoft.com/office/drawing/2014/main" id="{4A0F51F7-61DA-BA71-C451-68B9E9ED29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2610" y="1059609"/>
              <a:ext cx="2473770" cy="2268537"/>
            </a:xfrm>
            <a:prstGeom prst="rect">
              <a:avLst/>
            </a:prstGeom>
          </p:spPr>
        </p:pic>
        <p:pic>
          <p:nvPicPr>
            <p:cNvPr id="5" name="Picture 4">
              <a:extLst>
                <a:ext uri="{FF2B5EF4-FFF2-40B4-BE49-F238E27FC236}">
                  <a16:creationId xmlns:a16="http://schemas.microsoft.com/office/drawing/2014/main" id="{DF72A841-DB9F-C841-AD39-9C08B9CEB7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62474" y="1059609"/>
              <a:ext cx="2473769" cy="2268537"/>
            </a:xfrm>
            <a:prstGeom prst="rect">
              <a:avLst/>
            </a:prstGeom>
          </p:spPr>
        </p:pic>
        <p:pic>
          <p:nvPicPr>
            <p:cNvPr id="7" name="Picture 6">
              <a:extLst>
                <a:ext uri="{FF2B5EF4-FFF2-40B4-BE49-F238E27FC236}">
                  <a16:creationId xmlns:a16="http://schemas.microsoft.com/office/drawing/2014/main" id="{108778AC-9CCA-6680-83CD-8CA382794BC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82337" y="1059609"/>
              <a:ext cx="2473770" cy="2268537"/>
            </a:xfrm>
            <a:prstGeom prst="rect">
              <a:avLst/>
            </a:prstGeom>
          </p:spPr>
        </p:pic>
        <p:pic>
          <p:nvPicPr>
            <p:cNvPr id="23" name="Picture 22">
              <a:extLst>
                <a:ext uri="{FF2B5EF4-FFF2-40B4-BE49-F238E27FC236}">
                  <a16:creationId xmlns:a16="http://schemas.microsoft.com/office/drawing/2014/main" id="{24B8B5CC-ACB9-9E37-0DBB-46FF5D5711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2609" y="3376986"/>
              <a:ext cx="2473770" cy="2268537"/>
            </a:xfrm>
            <a:prstGeom prst="rect">
              <a:avLst/>
            </a:prstGeom>
          </p:spPr>
        </p:pic>
        <p:pic>
          <p:nvPicPr>
            <p:cNvPr id="24" name="Picture 23">
              <a:extLst>
                <a:ext uri="{FF2B5EF4-FFF2-40B4-BE49-F238E27FC236}">
                  <a16:creationId xmlns:a16="http://schemas.microsoft.com/office/drawing/2014/main" id="{81E09556-4887-B874-3E67-B83E4A4574B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62473" y="3376986"/>
              <a:ext cx="2473769" cy="2268537"/>
            </a:xfrm>
            <a:prstGeom prst="rect">
              <a:avLst/>
            </a:prstGeom>
          </p:spPr>
        </p:pic>
        <p:pic>
          <p:nvPicPr>
            <p:cNvPr id="25" name="Picture 24">
              <a:extLst>
                <a:ext uri="{FF2B5EF4-FFF2-40B4-BE49-F238E27FC236}">
                  <a16:creationId xmlns:a16="http://schemas.microsoft.com/office/drawing/2014/main" id="{63D55529-8D8C-6555-1CDD-661D9248EF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582336" y="3376986"/>
              <a:ext cx="2473770" cy="2268537"/>
            </a:xfrm>
            <a:prstGeom prst="rect">
              <a:avLst/>
            </a:prstGeom>
          </p:spPr>
        </p:pic>
      </p:grpSp>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66"/>
          <a:stretch/>
        </p:blipFill>
        <p:spPr>
          <a:xfrm>
            <a:off x="8093572" y="1160463"/>
            <a:ext cx="3756504" cy="4469932"/>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en-GB"/>
              <a:t>6 STRATEGISCHE DOELSTELLINGEN</a:t>
            </a:r>
            <a:endParaRPr lang="en-BE"/>
          </a:p>
        </p:txBody>
      </p:sp>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Projecten met universitaire partners </a:t>
            </a:r>
            <a:br>
              <a:rPr lang="en-GB">
                <a:solidFill>
                  <a:srgbClr val="1E64C8"/>
                </a:solidFill>
                <a:latin typeface="UGent Panno Text Medium" panose="02000506040000040003" pitchFamily="2" charset="0"/>
              </a:rPr>
            </a:br>
            <a:r>
              <a:rPr lang="en-GB">
                <a:solidFill>
                  <a:srgbClr val="1E64C8"/>
                </a:solidFill>
                <a:latin typeface="UGent Panno Text Medium" panose="02000506040000040003" pitchFamily="2" charset="0"/>
              </a:rPr>
              <a:t>in ontwikkelingslanden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Onderwijs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Onderzoek</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Capaciteitsopbouw</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en-BE"/>
              <a:t>ONTWIKKELINGS-SAMENWERKING</a:t>
            </a:r>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03" y="4672160"/>
            <a:ext cx="2492421" cy="592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a:t>regionale PLATFORMEN</a:t>
            </a:r>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720040"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a:t>
            </a:r>
            <a:r>
              <a:rPr lang="en-GB" dirty="0" err="1">
                <a:latin typeface="UGent Panno Text SemiLight" panose="02000406040000040003" pitchFamily="2" charset="0"/>
              </a:rPr>
              <a:t>projecten</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motor </a:t>
            </a:r>
            <a:r>
              <a:rPr lang="en-GB" dirty="0" err="1">
                <a:latin typeface="UGent Panno Text SemiLight" panose="02000406040000040003" pitchFamily="2" charset="0"/>
              </a:rPr>
              <a:t>voor</a:t>
            </a:r>
            <a:r>
              <a:rPr lang="en-GB" dirty="0">
                <a:latin typeface="UGent Panno Text SemiLight" panose="02000406040000040003" pitchFamily="2" charset="0"/>
              </a:rPr>
              <a:t> </a:t>
            </a:r>
            <a:r>
              <a:rPr lang="en-GB" dirty="0" err="1">
                <a:latin typeface="UGent Panno Text SemiLight" panose="02000406040000040003" pitchFamily="2" charset="0"/>
              </a:rPr>
              <a:t>onderwijsinnovatie</a:t>
            </a:r>
            <a:r>
              <a:rPr lang="en-GB" dirty="0">
                <a:latin typeface="UGent Panno Text SemiLight" panose="02000406040000040003" pitchFamily="2" charset="0"/>
              </a:rPr>
              <a:t>, </a:t>
            </a:r>
            <a:r>
              <a:rPr lang="en-GB" dirty="0" err="1">
                <a:latin typeface="UGent Panno Text SemiLight" panose="02000406040000040003" pitchFamily="2" charset="0"/>
              </a:rPr>
              <a:t>internationalisering</a:t>
            </a:r>
            <a:r>
              <a:rPr lang="en-GB" dirty="0">
                <a:latin typeface="UGent Panno Text SemiLight" panose="02000406040000040003" pitchFamily="2" charset="0"/>
              </a:rPr>
              <a:t> en </a:t>
            </a:r>
            <a:r>
              <a:rPr lang="en-GB" dirty="0" err="1">
                <a:latin typeface="UGent Panno Text SemiLight" panose="02000406040000040003" pitchFamily="2" charset="0"/>
              </a:rPr>
              <a:t>maatschappelijke</a:t>
            </a:r>
            <a:r>
              <a:rPr lang="en-GB" dirty="0">
                <a:latin typeface="UGent Panno Text SemiLight" panose="02000406040000040003" pitchFamily="2" charset="0"/>
              </a:rPr>
              <a:t> </a:t>
            </a:r>
            <a:r>
              <a:rPr lang="en-GB" dirty="0" err="1">
                <a:latin typeface="UGent Panno Text SemiLight" panose="02000406040000040003" pitchFamily="2" charset="0"/>
              </a:rPr>
              <a:t>meerwaarde</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r>
              <a:rPr lang="en-GB" dirty="0">
                <a:latin typeface="UGent Panno Text SemiLight"/>
              </a:rPr>
              <a:t>2024: 61 </a:t>
            </a:r>
            <a:r>
              <a:rPr lang="en-GB" dirty="0" err="1">
                <a:latin typeface="UGent Panno Text SemiLight"/>
              </a:rPr>
              <a:t>actieve</a:t>
            </a:r>
            <a:r>
              <a:rPr lang="en-GB" dirty="0">
                <a:latin typeface="UGent Panno Text SemiLight"/>
              </a:rPr>
              <a:t> E+-</a:t>
            </a:r>
            <a:r>
              <a:rPr lang="en-GB" dirty="0" err="1">
                <a:latin typeface="UGent Panno Text SemiLight"/>
              </a:rPr>
              <a:t>projecten</a:t>
            </a:r>
            <a:r>
              <a:rPr lang="en-GB" dirty="0">
                <a:latin typeface="UGent Panno Text SemiLight"/>
              </a:rPr>
              <a:t> in alle </a:t>
            </a:r>
            <a:r>
              <a:rPr lang="en-GB" dirty="0" err="1">
                <a:latin typeface="UGent Panno Text SemiLight"/>
              </a:rPr>
              <a:t>Acties</a:t>
            </a:r>
            <a:r>
              <a:rPr lang="en-GB" dirty="0">
                <a:latin typeface="UGent Panno Text SemiLight"/>
              </a:rPr>
              <a:t> (KA2/KA3)</a:t>
            </a:r>
          </a:p>
          <a:p>
            <a:pPr marL="318770" indent="-318770">
              <a:buClr>
                <a:srgbClr val="1E64C8"/>
              </a:buClr>
              <a:buFont typeface="Arial" panose="020B0604020202020204" pitchFamily="34" charset="0"/>
              <a:buChar char="•"/>
            </a:pPr>
            <a:r>
              <a:rPr lang="en-GB" dirty="0" err="1">
                <a:latin typeface="UGent Panno Text SemiLight" panose="02000406040000040003" pitchFamily="2" charset="0"/>
              </a:rPr>
              <a:t>Projecten</a:t>
            </a:r>
            <a:r>
              <a:rPr lang="en-GB" dirty="0">
                <a:latin typeface="UGent Panno Text SemiLight" panose="02000406040000040003" pitchFamily="2" charset="0"/>
              </a:rPr>
              <a:t> met </a:t>
            </a:r>
            <a:r>
              <a:rPr lang="en-GB" dirty="0" err="1">
                <a:latin typeface="UGent Panno Text SemiLight" panose="02000406040000040003" pitchFamily="2" charset="0"/>
              </a:rPr>
              <a:t>directe</a:t>
            </a:r>
            <a:r>
              <a:rPr lang="en-GB" dirty="0">
                <a:latin typeface="UGent Panno Text SemiLight" panose="02000406040000040003" pitchFamily="2" charset="0"/>
              </a:rPr>
              <a:t> </a:t>
            </a:r>
            <a:r>
              <a:rPr lang="en-GB" dirty="0" err="1">
                <a:latin typeface="UGent Panno Text SemiLight" panose="02000406040000040003" pitchFamily="2" charset="0"/>
              </a:rPr>
              <a:t>aansluiting</a:t>
            </a:r>
            <a:r>
              <a:rPr lang="en-GB" dirty="0">
                <a:latin typeface="UGent Panno Text SemiLight" panose="02000406040000040003" pitchFamily="2" charset="0"/>
              </a:rPr>
              <a:t> </a:t>
            </a:r>
            <a:r>
              <a:rPr lang="en-GB" dirty="0" err="1">
                <a:latin typeface="UGent Panno Text SemiLight" panose="02000406040000040003" pitchFamily="2" charset="0"/>
              </a:rPr>
              <a:t>bij</a:t>
            </a:r>
            <a:r>
              <a:rPr lang="en-GB" dirty="0">
                <a:latin typeface="UGent Panno Text SemiLight" panose="02000406040000040003" pitchFamily="2" charset="0"/>
              </a:rPr>
              <a:t> het </a:t>
            </a:r>
            <a:br>
              <a:rPr lang="en-GB" dirty="0">
                <a:latin typeface="UGent Panno Text SemiLight" panose="02000406040000040003" pitchFamily="2" charset="0"/>
              </a:rPr>
            </a:br>
            <a:r>
              <a:rPr lang="en-GB" dirty="0">
                <a:latin typeface="UGent Panno Text SemiLight" panose="02000406040000040003" pitchFamily="2" charset="0"/>
              </a:rPr>
              <a:t>EU-</a:t>
            </a:r>
            <a:r>
              <a:rPr lang="en-GB" dirty="0" err="1">
                <a:latin typeface="UGent Panno Text SemiLight" panose="02000406040000040003" pitchFamily="2" charset="0"/>
              </a:rPr>
              <a:t>beleid</a:t>
            </a:r>
            <a:r>
              <a:rPr lang="en-GB" dirty="0">
                <a:latin typeface="UGent Panno Text SemiLight" panose="02000406040000040003" pitchFamily="2" charset="0"/>
              </a:rPr>
              <a:t> (</a:t>
            </a:r>
            <a:r>
              <a:rPr lang="en-GB" dirty="0" err="1">
                <a:latin typeface="UGent Panno Text SemiLight" panose="02000406040000040003" pitchFamily="2" charset="0"/>
              </a:rPr>
              <a:t>bv</a:t>
            </a:r>
            <a:r>
              <a:rPr lang="en-GB" dirty="0">
                <a:latin typeface="UGent Panno Text SemiLight" panose="02000406040000040003" pitchFamily="2" charset="0"/>
              </a:rPr>
              <a:t>.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17 </a:t>
            </a:r>
            <a:r>
              <a:rPr lang="en-GB" dirty="0" err="1">
                <a:latin typeface="UGent Panno Text SemiLight" panose="02000406040000040003" pitchFamily="2" charset="0"/>
              </a:rPr>
              <a:t>actieve</a:t>
            </a:r>
            <a:r>
              <a:rPr lang="en-GB" dirty="0">
                <a:latin typeface="UGent Panno Text SemiLight" panose="02000406040000040003" pitchFamily="2" charset="0"/>
              </a:rPr>
              <a:t> Erasmus Mundus Masters; </a:t>
            </a:r>
            <a:br>
              <a:rPr lang="en-GB" dirty="0">
                <a:latin typeface="UGent Panno Text SemiLight" panose="02000406040000040003" pitchFamily="2" charset="0"/>
              </a:rPr>
            </a:br>
            <a:r>
              <a:rPr lang="en-GB" dirty="0" err="1">
                <a:latin typeface="UGent Panno Text SemiLight" panose="02000406040000040003" pitchFamily="2" charset="0"/>
              </a:rPr>
              <a:t>Europese</a:t>
            </a:r>
            <a:r>
              <a:rPr lang="en-GB" dirty="0">
                <a:latin typeface="UGent Panno Text SemiLight" panose="02000406040000040003" pitchFamily="2" charset="0"/>
              </a:rPr>
              <a:t> </a:t>
            </a:r>
            <a:r>
              <a:rPr lang="en-GB" dirty="0" err="1">
                <a:latin typeface="UGent Panno Text SemiLight" panose="02000406040000040003" pitchFamily="2" charset="0"/>
              </a:rPr>
              <a:t>koploper</a:t>
            </a:r>
            <a:r>
              <a:rPr lang="en-GB" dirty="0">
                <a:latin typeface="UGent Panno Text SemiLight" panose="02000406040000040003" pitchFamily="2" charset="0"/>
              </a:rPr>
              <a:t> </a:t>
            </a:r>
            <a:r>
              <a:rPr lang="en-GB" dirty="0" err="1">
                <a:latin typeface="UGent Panno Text SemiLight" panose="02000406040000040003" pitchFamily="2" charset="0"/>
              </a:rPr>
              <a:t>als</a:t>
            </a:r>
            <a:r>
              <a:rPr lang="en-GB" dirty="0">
                <a:latin typeface="UGent Panno Text SemiLight" panose="02000406040000040003" pitchFamily="2" charset="0"/>
              </a:rPr>
              <a:t> </a:t>
            </a:r>
            <a:r>
              <a:rPr lang="en-GB" dirty="0" err="1">
                <a:latin typeface="UGent Panno Text SemiLight" panose="02000406040000040003" pitchFamily="2" charset="0"/>
              </a:rPr>
              <a:t>coördinerende</a:t>
            </a:r>
            <a:r>
              <a:rPr lang="en-GB" dirty="0">
                <a:latin typeface="UGent Panno Text SemiLight" panose="02000406040000040003" pitchFamily="2" charset="0"/>
              </a:rPr>
              <a:t> </a:t>
            </a:r>
            <a:r>
              <a:rPr lang="en-GB" dirty="0" err="1">
                <a:latin typeface="UGent Panno Text SemiLight" panose="02000406040000040003" pitchFamily="2" charset="0"/>
              </a:rPr>
              <a:t>instelling</a:t>
            </a: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ONDERWIJSPROJECTEN</a:t>
            </a:r>
            <a:endParaRPr lang="en-BE"/>
          </a:p>
        </p:txBody>
      </p:sp>
      <p:pic>
        <p:nvPicPr>
          <p:cNvPr id="6" name="Tijdelijke aanduiding voor afbeelding 5">
            <a:extLst>
              <a:ext uri="{FF2B5EF4-FFF2-40B4-BE49-F238E27FC236}">
                <a16:creationId xmlns:a16="http://schemas.microsoft.com/office/drawing/2014/main" id="{6C6D862E-66C6-3572-81E0-5288614E4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en-GB"/>
              <a:t>INTERNATIONALE NETWERKORGANISATIES</a:t>
            </a:r>
            <a:endParaRPr lang="en-BE"/>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BE" sz="1800">
                <a:solidFill>
                  <a:srgbClr val="1E64C8"/>
                </a:solidFill>
                <a:latin typeface="UGent Panno Text SemiLight" panose="02000406040000040003" pitchFamily="2" charset="0"/>
              </a:rPr>
              <a:t>Imagofilm over de UGent</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079499"/>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DURF DENKEN</a:t>
            </a:r>
          </a:p>
          <a:p>
            <a:pPr>
              <a:spcBef>
                <a:spcPts val="600"/>
              </a:spcBef>
            </a:pPr>
            <a:r>
              <a:rPr lang="en-BE" sz="1800">
                <a:solidFill>
                  <a:srgbClr val="1E64C8"/>
                </a:solidFill>
                <a:latin typeface="UGent Panno Text SemiLight" panose="02000406040000040003" pitchFamily="2" charset="0"/>
              </a:rPr>
              <a:t>Ons DNA: kritisch denken</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D753513F-1680-20EC-4246-4ECB6EF0F2F6}"/>
              </a:ext>
            </a:extLst>
          </p:cNvPr>
          <p:cNvSpPr txBox="1">
            <a:spLocks/>
          </p:cNvSpPr>
          <p:nvPr/>
        </p:nvSpPr>
        <p:spPr>
          <a:xfrm>
            <a:off x="8413082" y="6194096"/>
            <a:ext cx="3821342"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afbeeldingen © Universiteit Gent</a:t>
            </a:r>
            <a:br>
              <a:rPr lang="nl-BE" sz="700">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Fotografen: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35" name="Groep 34">
            <a:extLst>
              <a:ext uri="{FF2B5EF4-FFF2-40B4-BE49-F238E27FC236}">
                <a16:creationId xmlns:a16="http://schemas.microsoft.com/office/drawing/2014/main" id="{45A228F1-9727-B040-59D6-5A84735AA6DD}"/>
              </a:ext>
            </a:extLst>
          </p:cNvPr>
          <p:cNvGrpSpPr/>
          <p:nvPr/>
        </p:nvGrpSpPr>
        <p:grpSpPr>
          <a:xfrm>
            <a:off x="1275602" y="1725654"/>
            <a:ext cx="326317" cy="329893"/>
            <a:chOff x="1275602" y="1725654"/>
            <a:chExt cx="326317" cy="329893"/>
          </a:xfrm>
        </p:grpSpPr>
        <p:sp>
          <p:nvSpPr>
            <p:cNvPr id="33" name="Rechthoek 32">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4" name="Afbeelding 33"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3429000"/>
            <a:ext cx="5149153" cy="2250440"/>
          </a:xfrm>
          <a:prstGeom prst="rect">
            <a:avLst/>
          </a:prstGeom>
        </p:spPr>
        <p:txBody>
          <a:bodyPr vert="horz" lIns="91440" tIns="45720" rIns="91440" bIns="45720" rtlCol="0" anchor="t">
            <a:normAutofit/>
          </a:bodyPr>
          <a:lstStyle/>
          <a:p>
            <a:pPr marL="9525" algn="r">
              <a:buClr>
                <a:srgbClr val="1E64C8"/>
              </a:buClr>
            </a:pPr>
            <a:r>
              <a:rPr lang="nl-BE" sz="1200">
                <a:latin typeface="UGent Panno Text SemiLight"/>
              </a:rPr>
              <a:t>(cijfers oktober </a:t>
            </a:r>
            <a:r>
              <a:rPr lang="nl-BE" sz="1200" dirty="0">
                <a:latin typeface="UGent Panno Text SemiLight"/>
              </a:rPr>
              <a:t>2025</a:t>
            </a:r>
            <a:r>
              <a:rPr lang="nl-BE" sz="1200">
                <a:latin typeface="UGent Panno Text SemiLight"/>
              </a:rPr>
              <a:t>)</a:t>
            </a:r>
          </a:p>
          <a:p>
            <a:pPr marL="9525">
              <a:buClr>
                <a:srgbClr val="1E64C8"/>
              </a:buClr>
            </a:pPr>
            <a:endParaRPr lang="nl-BE" sz="1200">
              <a:latin typeface="UGent Panno Text SemiLight" panose="02000406040000040003" pitchFamily="2" charset="0"/>
            </a:endParaRPr>
          </a:p>
        </p:txBody>
      </p:sp>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en-BE"/>
              <a:t>OPLEIDINGEN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783618251"/>
              </p:ext>
            </p:extLst>
          </p:nvPr>
        </p:nvGraphicFramePr>
        <p:xfrm>
          <a:off x="329249" y="1270793"/>
          <a:ext cx="5356800" cy="2009776"/>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panose="02000506040000040003" pitchFamily="2" charset="0"/>
                        </a:rPr>
                        <a:t>51</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Master-na-Masters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28</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Postgraduaten</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30</a:t>
                      </a:r>
                      <a:endParaRPr lang="en-BE" sz="2000" dirty="0">
                        <a:solidFill>
                          <a:schemeClr val="bg1"/>
                        </a:solidFill>
                        <a:latin typeface="UGent Panno Text"/>
                      </a:endParaRPr>
                    </a:p>
                  </a:txBody>
                  <a:tcPr marL="180000" anchor="ctr">
                    <a:solidFill>
                      <a:srgbClr val="1E64C8"/>
                    </a:solidFill>
                  </a:tcPr>
                </a:tc>
                <a:extLst>
                  <a:ext uri="{0D108BD9-81ED-4DB2-BD59-A6C34878D82A}">
                    <a16:rowId xmlns:a16="http://schemas.microsoft.com/office/drawing/2014/main" val="2866052777"/>
                  </a:ext>
                </a:extLst>
              </a:tr>
            </a:tbl>
          </a:graphicData>
        </a:graphic>
      </p:graphicFrame>
    </p:spTree>
    <p:extLst>
      <p:ext uri="{BB962C8B-B14F-4D97-AF65-F5344CB8AC3E}">
        <p14:creationId xmlns:p14="http://schemas.microsoft.com/office/powerpoint/2010/main" val="3861977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2394805776"/>
              </p:ext>
            </p:extLst>
          </p:nvPr>
        </p:nvGraphicFramePr>
        <p:xfrm>
          <a:off x="404452" y="1076532"/>
          <a:ext cx="11604723" cy="4051860"/>
        </p:xfrm>
        <a:graphic>
          <a:graphicData uri="http://schemas.openxmlformats.org/drawingml/2006/table">
            <a:tbl>
              <a:tblPr firstRow="1" bandRow="1">
                <a:tableStyleId>{5C22544A-7EE6-4342-B048-85BDC9FD1C3A}</a:tableStyleId>
              </a:tblPr>
              <a:tblGrid>
                <a:gridCol w="5420133">
                  <a:extLst>
                    <a:ext uri="{9D8B030D-6E8A-4147-A177-3AD203B41FA5}">
                      <a16:colId xmlns:a16="http://schemas.microsoft.com/office/drawing/2014/main" val="1334629126"/>
                    </a:ext>
                  </a:extLst>
                </a:gridCol>
                <a:gridCol w="699878">
                  <a:extLst>
                    <a:ext uri="{9D8B030D-6E8A-4147-A177-3AD203B41FA5}">
                      <a16:colId xmlns:a16="http://schemas.microsoft.com/office/drawing/2014/main" val="1501278454"/>
                    </a:ext>
                  </a:extLst>
                </a:gridCol>
                <a:gridCol w="4687062">
                  <a:extLst>
                    <a:ext uri="{9D8B030D-6E8A-4147-A177-3AD203B41FA5}">
                      <a16:colId xmlns:a16="http://schemas.microsoft.com/office/drawing/2014/main" val="1687903435"/>
                    </a:ext>
                  </a:extLst>
                </a:gridCol>
                <a:gridCol w="79765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Totaal aantal unieke studenten                                                                                           50.936</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Faculteit </a:t>
                      </a:r>
                      <a:r>
                        <a:rPr lang="nl-BE" sz="2000" b="0" i="0" u="none" strike="noStrike">
                          <a:solidFill>
                            <a:srgbClr val="1E64C8"/>
                          </a:solidFill>
                          <a:effectLst/>
                          <a:latin typeface="UGent Panno Text" panose="02000506040000040003" pitchFamily="2" charset="0"/>
                        </a:rPr>
                        <a:t>Geneeskunde en Gezondheidswetenschappen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10.389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1" i="0" u="none" strike="noStrike">
                          <a:solidFill>
                            <a:srgbClr val="1E64C8"/>
                          </a:solidFill>
                          <a:effectLst/>
                          <a:latin typeface="UGent Panno Text SemiLight" panose="02000406040000040003" pitchFamily="2" charset="0"/>
                        </a:rPr>
                        <a:t>         </a:t>
                      </a: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Wetenschappen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3.674</a:t>
                      </a:r>
                      <a:endParaRPr lang="nl-NL" dirty="0"/>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64077">
                <a:tc>
                  <a:txBody>
                    <a:bodyPr/>
                    <a:lstStyle/>
                    <a:p>
                      <a:pPr algn="l" rtl="0" fontAlgn="ctr"/>
                      <a:r>
                        <a:rPr lang="nl-NL" sz="2000" b="0" i="0" u="none" strike="noStrike">
                          <a:solidFill>
                            <a:srgbClr val="1E64C8"/>
                          </a:solidFill>
                          <a:effectLst/>
                          <a:latin typeface="UGent Panno Text SemiLight"/>
                        </a:rPr>
                        <a:t>         </a:t>
                      </a:r>
                      <a:r>
                        <a:rPr lang="nl-BE" sz="2000" b="0" i="0" u="none" strike="noStrike" noProof="0">
                          <a:solidFill>
                            <a:srgbClr val="1E64C8"/>
                          </a:solidFill>
                          <a:effectLst/>
                          <a:latin typeface="UGent Panno Text SemiLight"/>
                        </a:rPr>
                        <a:t>Faculteit </a:t>
                      </a:r>
                      <a:r>
                        <a:rPr lang="nl-BE" sz="2000" b="0" i="0" u="none" strike="noStrike" noProof="0">
                          <a:solidFill>
                            <a:srgbClr val="1E64C8"/>
                          </a:solidFill>
                          <a:effectLst/>
                          <a:latin typeface="UGent Panno Text"/>
                        </a:rPr>
                        <a:t>Economie en Bedrijfskunde</a:t>
                      </a:r>
                      <a:endParaRPr lang="nl-NL" sz="2000" b="0" i="0" u="none" strike="noStrike" noProof="0">
                        <a:solidFill>
                          <a:srgbClr val="000000"/>
                        </a:solidFill>
                        <a:effectLst/>
                        <a:latin typeface="UGent Panno Text"/>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6.401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NL" sz="2000" b="0" i="0" u="none" strike="noStrike">
                          <a:solidFill>
                            <a:srgbClr val="1E64C8"/>
                          </a:solidFill>
                          <a:effectLst/>
                          <a:latin typeface="UGent Panno Text SemiLight" panose="02000406040000040003" pitchFamily="2" charset="0"/>
                        </a:rPr>
                        <a:t>           Faculteit </a:t>
                      </a:r>
                      <a:r>
                        <a:rPr lang="nl-NL" sz="2000" b="0" i="0" u="none" strike="noStrike">
                          <a:solidFill>
                            <a:srgbClr val="1E64C8"/>
                          </a:solidFill>
                          <a:effectLst/>
                          <a:latin typeface="UGent Panno Text" panose="02000506040000040003" pitchFamily="2" charset="0"/>
                        </a:rPr>
                        <a:t>Politieke en Sociale wetenschappen</a:t>
                      </a:r>
                      <a:endParaRPr lang="nl-NL"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3.375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667987">
                <a:tc>
                  <a:txBody>
                    <a:bodyPr/>
                    <a:lstStyle/>
                    <a:p>
                      <a:pPr algn="l" rtl="0" fontAlgn="ctr"/>
                      <a:r>
                        <a:rPr lang="nl-BE" sz="2000" b="0" i="0" u="none" strike="noStrike">
                          <a:solidFill>
                            <a:srgbClr val="1E64C8"/>
                          </a:solidFill>
                          <a:effectLst/>
                          <a:latin typeface="UGent Panno Text SemiLight"/>
                        </a:rPr>
                        <a:t>         </a:t>
                      </a:r>
                      <a:r>
                        <a:rPr lang="nl-NL" sz="2000" b="0" i="0" u="none" strike="noStrike" noProof="0">
                          <a:solidFill>
                            <a:srgbClr val="1E64C8"/>
                          </a:solidFill>
                          <a:effectLst/>
                          <a:latin typeface="UGent Panno Text SemiLight"/>
                        </a:rPr>
                        <a:t>Faculteit </a:t>
                      </a:r>
                      <a:r>
                        <a:rPr lang="nl-NL" sz="2000" b="0" i="0" u="none" strike="noStrike" noProof="0">
                          <a:solidFill>
                            <a:srgbClr val="1E64C8"/>
                          </a:solidFill>
                          <a:effectLst/>
                          <a:latin typeface="UGent Panno Text"/>
                        </a:rPr>
                        <a:t>Psychologie en Pedagogische Wetenschappen</a:t>
                      </a:r>
                      <a:endParaRPr lang="nl-BE" sz="2000" b="0" i="0" u="none" strike="noStrike" noProof="0">
                        <a:solidFill>
                          <a:srgbClr val="000000"/>
                        </a:solidFill>
                        <a:effectLst/>
                        <a:latin typeface="UGent Panno Text"/>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6.156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Bio-ingenieurswetenschappen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2.816</a:t>
                      </a:r>
                      <a:endParaRPr lang="nl-BE" sz="2000" b="0" i="0" u="none" strike="noStrike" dirty="0">
                        <a:solidFill>
                          <a:srgbClr val="1E64C8"/>
                        </a:solidFill>
                        <a:effectLst/>
                        <a:latin typeface="UGent Panno Text"/>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Ingenieurswetenschappen en Architectuur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5.759</a:t>
                      </a:r>
                      <a:endParaRPr lang="nl-NL" dirty="0"/>
                    </a:p>
                  </a:txBody>
                  <a:tcPr marL="7620" marR="7620" marT="7620" marB="0" anchor="ctr">
                    <a:solidFill>
                      <a:srgbClr val="1E64C8">
                        <a:alpha val="10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Diergeneeskunde</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1.859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Letteren en Wijsbegeerte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4.636</a:t>
                      </a:r>
                      <a:endParaRPr lang="nl-BE" sz="2000" b="0" i="0" u="none" strike="noStrike" dirty="0">
                        <a:solidFill>
                          <a:srgbClr val="1E64C8"/>
                        </a:solidFill>
                        <a:effectLst/>
                        <a:latin typeface="UGent Panno Text"/>
                      </a:endParaRPr>
                    </a:p>
                  </a:txBody>
                  <a:tcPr marL="7620" marR="7620" marT="7620" marB="0" anchor="ctr">
                    <a:solidFill>
                      <a:srgbClr val="1E64C8">
                        <a:alpha val="25000"/>
                      </a:srgbClr>
                    </a:solidFill>
                  </a:tcPr>
                </a:tc>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Farmaceutische wetenschappen</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1.490</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algn="l" rtl="0" fontAlgn="ctr"/>
                      <a:r>
                        <a:rPr lang="nl-BE" sz="2000" b="0" i="0" u="none" strike="noStrike">
                          <a:solidFill>
                            <a:srgbClr val="1E64C8"/>
                          </a:solidFill>
                          <a:effectLst/>
                          <a:latin typeface="UGent Panno Text SemiLight" panose="02000406040000040003" pitchFamily="2" charset="0"/>
                        </a:rPr>
                        <a:t>          Faculteit </a:t>
                      </a:r>
                      <a:r>
                        <a:rPr lang="nl-BE" sz="2000" b="0" i="0" u="none" strike="noStrike">
                          <a:solidFill>
                            <a:srgbClr val="1E64C8"/>
                          </a:solidFill>
                          <a:effectLst/>
                          <a:latin typeface="UGent Panno Text" panose="02000506040000040003" pitchFamily="2" charset="0"/>
                        </a:rPr>
                        <a:t>Recht en Criminologie </a:t>
                      </a:r>
                      <a:endParaRPr lang="nl-BE" sz="2000" b="0" i="0" u="none" strike="noStrike">
                        <a:solidFill>
                          <a:srgbClr val="1E64C8"/>
                        </a:solidFill>
                        <a:effectLst/>
                        <a:latin typeface="UGent Panno Text SemiLight" panose="02000406040000040003" pitchFamily="2" charset="0"/>
                      </a:endParaRP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4.476</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algn="l" rtl="0" fontAlgn="ctr"/>
                      <a:r>
                        <a:rPr lang="nl-BE" sz="2000" b="1" i="0" u="none" strike="noStrike">
                          <a:solidFill>
                            <a:srgbClr val="1E64C8"/>
                          </a:solidFill>
                          <a:effectLst/>
                          <a:latin typeface="UGent Panno Text SemiBold" panose="02000706040000040003" pitchFamily="2" charset="0"/>
                        </a:rPr>
                        <a:t>           </a:t>
                      </a:r>
                      <a:r>
                        <a:rPr lang="nl-BE" sz="2000" b="0" i="0" u="none" strike="noStrike" err="1">
                          <a:solidFill>
                            <a:srgbClr val="1E64C8"/>
                          </a:solidFill>
                          <a:effectLst/>
                          <a:latin typeface="UGent Panno Text" panose="02000506040000040003" pitchFamily="2" charset="0"/>
                        </a:rPr>
                        <a:t>Ghent</a:t>
                      </a:r>
                      <a:r>
                        <a:rPr lang="nl-BE" sz="2000" b="0" i="0" u="none" strike="noStrike">
                          <a:solidFill>
                            <a:srgbClr val="1E64C8"/>
                          </a:solidFill>
                          <a:effectLst/>
                          <a:latin typeface="UGent Panno Text" panose="02000506040000040003" pitchFamily="2" charset="0"/>
                        </a:rPr>
                        <a:t> University Global Campus</a:t>
                      </a:r>
                    </a:p>
                  </a:txBody>
                  <a:tcPr marL="7620" marR="7620" marT="7620" marB="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543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46082" y="1843681"/>
            <a:ext cx="763260" cy="503552"/>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320" y="2382171"/>
            <a:ext cx="708045"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12"/>
          <a:stretch/>
        </p:blipFill>
        <p:spPr>
          <a:xfrm>
            <a:off x="5805" y="3495690"/>
            <a:ext cx="797295" cy="677732"/>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617"/>
          <a:stretch/>
        </p:blipFill>
        <p:spPr>
          <a:xfrm>
            <a:off x="-43484" y="3954149"/>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8142" y="4625262"/>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23587"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22355" y="2448242"/>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29789" y="2938843"/>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08741" y="3586737"/>
            <a:ext cx="410421" cy="513373"/>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rot="120000">
            <a:off x="6540939" y="4105679"/>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a:xfrm>
            <a:off x="423856" y="122346"/>
            <a:ext cx="10893422" cy="893656"/>
          </a:xfrm>
        </p:spPr>
        <p:txBody>
          <a:bodyPr>
            <a:normAutofit/>
          </a:bodyPr>
          <a:lstStyle/>
          <a:p>
            <a:r>
              <a:rPr lang="en-BE">
                <a:latin typeface="UGent Panno Text"/>
              </a:rPr>
              <a:t>STUDENT</a:t>
            </a:r>
            <a:r>
              <a:rPr lang="nl-BE">
                <a:latin typeface="UGent Panno Text"/>
              </a:rPr>
              <a:t>en</a:t>
            </a:r>
            <a:endParaRPr lang="en-US"/>
          </a:p>
        </p:txBody>
      </p:sp>
      <p:sp>
        <p:nvSpPr>
          <p:cNvPr id="10" name="Rechthoek 4">
            <a:extLst>
              <a:ext uri="{FF2B5EF4-FFF2-40B4-BE49-F238E27FC236}">
                <a16:creationId xmlns:a16="http://schemas.microsoft.com/office/drawing/2014/main" id="{BE1362BE-E265-A973-6FAC-95812848A192}"/>
              </a:ext>
            </a:extLst>
          </p:cNvPr>
          <p:cNvSpPr/>
          <p:nvPr/>
        </p:nvSpPr>
        <p:spPr>
          <a:xfrm>
            <a:off x="279053" y="5196693"/>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altLang="nl-BE" sz="1000">
                <a:solidFill>
                  <a:schemeClr val="tx1">
                    <a:lumMod val="65000"/>
                    <a:lumOff val="35000"/>
                  </a:schemeClr>
                </a:solidFill>
                <a:latin typeface="UGent Panno Text SemiLight" panose="02000406040000040003" pitchFamily="2" charset="0"/>
                <a:cs typeface="Arial"/>
              </a:rPr>
              <a:t>Studenten in alle aangeboden opleidingen, uit alle mogelijke opleidingstypes, worden meegeteld. De</a:t>
            </a:r>
            <a:r>
              <a:rPr lang="nl-BE" altLang="nl-BE" sz="1000">
                <a:solidFill>
                  <a:schemeClr val="tx1">
                    <a:lumMod val="65000"/>
                    <a:lumOff val="35000"/>
                  </a:schemeClr>
                </a:solidFill>
                <a:latin typeface="UGent Panno Text SemiLight" panose="02000406040000040003" pitchFamily="2" charset="0"/>
              </a:rPr>
              <a:t> som van het aantal studenten per faculteit ligt hoger dan het totale aantal studenten ingeschreven</a:t>
            </a:r>
            <a:r>
              <a:rPr lang="nl-NL" altLang="nl-BE" sz="1000">
                <a:solidFill>
                  <a:schemeClr val="tx1">
                    <a:lumMod val="65000"/>
                    <a:lumOff val="35000"/>
                  </a:schemeClr>
                </a:solidFill>
                <a:latin typeface="UGent Panno Text SemiLight" panose="02000406040000040003" pitchFamily="2" charset="0"/>
                <a:cs typeface="Arial"/>
              </a:rPr>
              <a:t> </a:t>
            </a:r>
            <a:r>
              <a:rPr lang="nl-BE" altLang="nl-BE" sz="1000">
                <a:solidFill>
                  <a:schemeClr val="tx1">
                    <a:lumMod val="65000"/>
                    <a:lumOff val="35000"/>
                  </a:schemeClr>
                </a:solidFill>
                <a:latin typeface="UGent Panno Text SemiLight" panose="02000406040000040003" pitchFamily="2" charset="0"/>
              </a:rPr>
              <a:t>aan de UGent omdat er studenten zijn die aan meerdere faculteiten zijn ingeschreven. Studenten die op de teldatum 15/10 reeds hadden stopgezet, tellen niet mee.</a:t>
            </a:r>
          </a:p>
        </p:txBody>
      </p:sp>
      <p:pic>
        <p:nvPicPr>
          <p:cNvPr id="3" name="Afbeelding 2" descr="Afbeelding met Graphics, symbool&#10;&#10;Automatisch gegenereerde beschrijving">
            <a:extLst>
              <a:ext uri="{FF2B5EF4-FFF2-40B4-BE49-F238E27FC236}">
                <a16:creationId xmlns:a16="http://schemas.microsoft.com/office/drawing/2014/main" id="{2DD56730-36D3-CA32-D31C-CB56727AB161}"/>
              </a:ext>
            </a:extLst>
          </p:cNvPr>
          <p:cNvPicPr>
            <a:picLocks noChangeAspect="1"/>
          </p:cNvPicPr>
          <p:nvPr/>
        </p:nvPicPr>
        <p:blipFill>
          <a:blip r:embed="rId12"/>
          <a:stretch>
            <a:fillRect/>
          </a:stretch>
        </p:blipFill>
        <p:spPr>
          <a:xfrm>
            <a:off x="96919" y="2935432"/>
            <a:ext cx="657225" cy="571500"/>
          </a:xfrm>
          <a:prstGeom prst="rect">
            <a:avLst/>
          </a:prstGeom>
        </p:spPr>
      </p:pic>
    </p:spTree>
    <p:extLst>
      <p:ext uri="{BB962C8B-B14F-4D97-AF65-F5344CB8AC3E}">
        <p14:creationId xmlns:p14="http://schemas.microsoft.com/office/powerpoint/2010/main" val="22252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41924" y="4590710"/>
            <a:ext cx="5158104" cy="1098562"/>
          </a:xfrm>
        </p:spPr>
        <p:txBody>
          <a:bodyPr vert="horz" lIns="91440" tIns="45720" rIns="91440" bIns="45720" rtlCol="0" anchor="t">
            <a:normAutofit/>
          </a:bodyPr>
          <a:lstStyle/>
          <a:p>
            <a:pPr>
              <a:spcBef>
                <a:spcPct val="0"/>
              </a:spcBef>
            </a:pPr>
            <a:r>
              <a:rPr lang="nl-BE" altLang="nl-BE" sz="1200" cap="all">
                <a:solidFill>
                  <a:schemeClr val="tx1">
                    <a:lumMod val="65000"/>
                    <a:lumOff val="35000"/>
                  </a:schemeClr>
                </a:solidFill>
                <a:latin typeface="UGent Panno Text SemiLight"/>
              </a:rPr>
              <a:t>PEILDATUM: 15 oktober </a:t>
            </a:r>
            <a:r>
              <a:rPr lang="nl-BE" altLang="nl-BE" sz="1200" cap="all" dirty="0">
                <a:solidFill>
                  <a:schemeClr val="tx1">
                    <a:lumMod val="65000"/>
                    <a:lumOff val="35000"/>
                  </a:schemeClr>
                </a:solidFill>
                <a:latin typeface="UGent Panno Text SemiLight"/>
              </a:rPr>
              <a:t>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nl-BE" sz="1000">
                <a:solidFill>
                  <a:schemeClr val="tx1">
                    <a:lumMod val="65000"/>
                    <a:lumOff val="35000"/>
                  </a:schemeClr>
                </a:solidFill>
                <a:latin typeface="UGent Panno Text SemiLight" panose="02000406040000040003" pitchFamily="2" charset="0"/>
              </a:rPr>
              <a:t>De som van het aantal studenten per opleidingstype ligt hoger dan het totale aantal studenten ingeschreven aan de UGent omdat er studenten zijn die in meerdere opleidingen/opleidingstypes zijn ingeschreven. Het aantal studenten, en met name het aantal doctoraatsstudenten, neemt nog toe in de loop van het academiejaar.</a:t>
            </a: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STUDENTEN</a:t>
            </a: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4250184654"/>
              </p:ext>
            </p:extLst>
          </p:nvPr>
        </p:nvGraphicFramePr>
        <p:xfrm>
          <a:off x="334962" y="1395366"/>
          <a:ext cx="5356800" cy="3059998"/>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25.271</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Master-na-bachelor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16.160</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Master-na-master</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1.695</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Postgraduaat</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438</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Doctoraat</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4.861</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374727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en-BE"/>
              <a:t>ONDERZOEK</a:t>
            </a:r>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68099c4-eb67-4ddd-bad8-86bb313cb615">
      <UserInfo>
        <DisplayName>Bram.vanBaarle@UGent.be</DisplayName>
        <AccountId>35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95A1A9-9A80-4F2E-BD86-D014F30855FE}">
  <ds:schemaRefs>
    <ds:schemaRef ds:uri="http://schemas.microsoft.com/sharepoint/v3/contenttype/forms"/>
  </ds:schemaRefs>
</ds:datastoreItem>
</file>

<file path=customXml/itemProps2.xml><?xml version="1.0" encoding="utf-8"?>
<ds:datastoreItem xmlns:ds="http://schemas.openxmlformats.org/officeDocument/2006/customXml" ds:itemID="{D037ED1F-B320-4550-9EB2-365511969D47}">
  <ds:schemaRefs>
    <ds:schemaRef ds:uri="http://www.w3.org/XML/1998/namespace"/>
    <ds:schemaRef ds:uri="a68099c4-eb67-4ddd-bad8-86bb313cb615"/>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FC8D4993-9891-4EC1-8D63-E5D313025617}">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7811cde-ecef-496c-8f91-a1786241b99c}" enabled="0" method="" siteId="{d7811cde-ecef-496c-8f91-a1786241b99c}" removed="1"/>
</clbl:labelList>
</file>

<file path=docProps/app.xml><?xml version="1.0" encoding="utf-8"?>
<Properties xmlns="http://schemas.openxmlformats.org/officeDocument/2006/extended-properties" xmlns:vt="http://schemas.openxmlformats.org/officeDocument/2006/docPropsVTypes">
  <Template>Office Theme</Template>
  <TotalTime>14</TotalTime>
  <Words>2744</Words>
  <Application>Microsoft Office PowerPoint</Application>
  <PresentationFormat>Breedbeeld</PresentationFormat>
  <Paragraphs>437</Paragraphs>
  <Slides>54</Slides>
  <Notes>25</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BELGIË</vt:lpstr>
      <vt:lpstr>PowerPoint-presentatie</vt:lpstr>
      <vt:lpstr>6 STRATEGISCHE DOELSTELLINGEN</vt:lpstr>
      <vt:lpstr>OPLEIDINGEN</vt:lpstr>
      <vt:lpstr>STUDENTen</vt:lpstr>
      <vt:lpstr>STUDENTEN</vt:lpstr>
      <vt:lpstr>PowerPoint-presentatie</vt:lpstr>
      <vt:lpstr>ONDERZOEKERS</vt:lpstr>
      <vt:lpstr>DOCTORAL SCHOOLS</vt:lpstr>
      <vt:lpstr>INPUT</vt:lpstr>
      <vt:lpstr>OUTPUT</vt:lpstr>
      <vt:lpstr>TECHTRANSFER</vt:lpstr>
      <vt:lpstr>ERC GRANTS</vt:lpstr>
      <vt:lpstr>PowerPoint-presentatie</vt:lpstr>
      <vt:lpstr>200 JAAR UGENT</vt:lpstr>
      <vt:lpstr>200 JAAR UGENT (2017)</vt:lpstr>
      <vt:lpstr>ALUMNI EN NOBELPRIJSWINNAARS</vt:lpstr>
      <vt:lpstr>UGENT ALUMNI</vt:lpstr>
      <vt:lpstr>PowerPoint-presentatie</vt:lpstr>
      <vt:lpstr>PowerPoint-presentatie</vt:lpstr>
      <vt:lpstr>PowerPoint-presentatie</vt:lpstr>
      <vt:lpstr>PowerPoint-presentatie</vt:lpstr>
      <vt:lpstr>19 CAMPUSSEN - regio GENT</vt:lpstr>
      <vt:lpstr>BEKENDE MONUMENTEN - gent</vt:lpstr>
      <vt:lpstr>ZIEKENHUIZEN - gent</vt:lpstr>
      <vt:lpstr>WETENSCHAPSPARK</vt:lpstr>
      <vt:lpstr>GUM  -  Gents universiteitsmuseum</vt:lpstr>
      <vt:lpstr>PowerPoint-presentatie</vt:lpstr>
      <vt:lpstr>UGENT CAMPUS KORTRIJK</vt:lpstr>
      <vt:lpstr>KORTRIJK</vt:lpstr>
      <vt:lpstr>UGENT CAMPUS BRUGGE</vt:lpstr>
      <vt:lpstr>WETENSCHAPSPARK - Oostende</vt:lpstr>
      <vt:lpstr>PowerPoint-presentatie</vt:lpstr>
      <vt:lpstr>GHENT UNIVERSITY  GLOBAL CAMPUS</vt:lpstr>
      <vt:lpstr>PowerPoint-presentatie</vt:lpstr>
      <vt:lpstr>Rector</vt:lpstr>
      <vt:lpstr>ORGANIGRAM</vt:lpstr>
      <vt:lpstr>organigram</vt:lpstr>
      <vt:lpstr>11 FACULTEITEN</vt:lpstr>
      <vt:lpstr>PowerPoint-presentatie</vt:lpstr>
      <vt:lpstr>PowerPoint-presentatie</vt:lpstr>
      <vt:lpstr>PERSONEEL</vt:lpstr>
      <vt:lpstr>PowerPoint-presentatie</vt:lpstr>
      <vt:lpstr>ENLIGHT</vt:lpstr>
      <vt:lpstr>BUITENLANDSE STUDENTEN</vt:lpstr>
      <vt:lpstr>HUIDIGE FOCUS INTERNATIONALISERING</vt:lpstr>
      <vt:lpstr>STUDENTENMOBILITEIT</vt:lpstr>
      <vt:lpstr>ONTWIKKELINGS-SAMENWERKING</vt:lpstr>
      <vt:lpstr>regionale PLATFORMEN</vt:lpstr>
      <vt:lpstr>ERASMUS+ ONDERWIJSPROJECTEN</vt:lpstr>
      <vt:lpstr>INTERNATIONALE NETWERKORGANISATIES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Universiteit Gent</dc:creator>
  <cp:lastModifiedBy>Laurens Beke</cp:lastModifiedBy>
  <cp:revision>154</cp:revision>
  <dcterms:created xsi:type="dcterms:W3CDTF">2023-05-26T07:32:12Z</dcterms:created>
  <dcterms:modified xsi:type="dcterms:W3CDTF">2026-01-09T12:09:21Z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