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9"/>
  </p:notesMasterIdLst>
  <p:sldIdLst>
    <p:sldId id="268" r:id="rId5"/>
    <p:sldId id="267" r:id="rId6"/>
    <p:sldId id="258" r:id="rId7"/>
    <p:sldId id="270" r:id="rId8"/>
    <p:sldId id="259" r:id="rId9"/>
    <p:sldId id="458" r:id="rId10"/>
    <p:sldId id="459" r:id="rId11"/>
    <p:sldId id="273" r:id="rId12"/>
    <p:sldId id="274" r:id="rId13"/>
    <p:sldId id="275" r:id="rId14"/>
    <p:sldId id="425" r:id="rId15"/>
    <p:sldId id="276" r:id="rId16"/>
    <p:sldId id="426" r:id="rId17"/>
    <p:sldId id="423" r:id="rId18"/>
    <p:sldId id="467" r:id="rId19"/>
    <p:sldId id="424" r:id="rId20"/>
    <p:sldId id="396" r:id="rId21"/>
    <p:sldId id="420" r:id="rId22"/>
    <p:sldId id="460" r:id="rId23"/>
    <p:sldId id="421" r:id="rId24"/>
    <p:sldId id="465" r:id="rId25"/>
    <p:sldId id="429" r:id="rId26"/>
    <p:sldId id="428" r:id="rId27"/>
    <p:sldId id="461" r:id="rId28"/>
    <p:sldId id="383" r:id="rId29"/>
    <p:sldId id="462" r:id="rId30"/>
    <p:sldId id="463" r:id="rId31"/>
    <p:sldId id="434"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347" r:id="rId45"/>
    <p:sldId id="348" r:id="rId46"/>
    <p:sldId id="349" r:id="rId47"/>
    <p:sldId id="442" r:id="rId48"/>
    <p:sldId id="443" r:id="rId49"/>
    <p:sldId id="444" r:id="rId50"/>
    <p:sldId id="464" r:id="rId51"/>
    <p:sldId id="446" r:id="rId52"/>
    <p:sldId id="447" r:id="rId53"/>
    <p:sldId id="449" r:id="rId54"/>
    <p:sldId id="371" r:id="rId55"/>
    <p:sldId id="448" r:id="rId56"/>
    <p:sldId id="451" r:id="rId57"/>
    <p:sldId id="422" r:id="rId58"/>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C8D8F0"/>
    <a:srgbClr val="1E6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F797D-A045-8AEB-2AD5-9565E0089D63}" v="32" dt="2024-11-04T13:12:06.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7" autoAdjust="0"/>
    <p:restoredTop sz="86200" autoAdjust="0"/>
  </p:normalViewPr>
  <p:slideViewPr>
    <p:cSldViewPr snapToGrid="0" showGuides="1">
      <p:cViewPr varScale="1">
        <p:scale>
          <a:sx n="72" d="100"/>
          <a:sy n="72" d="100"/>
        </p:scale>
        <p:origin x="931" y="58"/>
      </p:cViewPr>
      <p:guideLst>
        <p:guide orient="horz" pos="3543"/>
        <p:guide pos="211"/>
        <p:guide orient="horz" pos="4133"/>
        <p:guide orient="horz" pos="1480"/>
        <p:guide orient="horz" pos="2251"/>
        <p:guide pos="7446"/>
        <p:guide pos="3591"/>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159" d="100"/>
          <a:sy n="159" d="100"/>
        </p:scale>
        <p:origin x="532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05/12/2024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Ghent University is a top 100 university, founded in 1817, and one of the major universities in Belgium with 50,000 students and 15,500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www.ugent.be </a:t>
            </a:r>
          </a:p>
          <a:p>
            <a:r>
              <a:rPr lang="en-US" sz="1200" b="0" i="0" kern="1200" dirty="0">
                <a:solidFill>
                  <a:schemeClr val="tx1"/>
                </a:solidFill>
                <a:effectLst/>
                <a:latin typeface="+mn-lt"/>
                <a:ea typeface="+mn-ea"/>
                <a:cs typeface="+mn-cs"/>
              </a:rPr>
              <a:t>#ugent</a:t>
            </a:r>
            <a:endParaRPr lang="en-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652581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Ghent University has different</a:t>
            </a:r>
            <a:r>
              <a:rPr lang="nl-BE" baseline="0" dirty="0"/>
              <a:t> </a:t>
            </a:r>
            <a:r>
              <a:rPr lang="nl-BE" baseline="0" dirty="0" err="1"/>
              <a:t>campuses</a:t>
            </a:r>
            <a:r>
              <a:rPr lang="nl-BE" baseline="0" dirty="0"/>
              <a:t> in </a:t>
            </a:r>
            <a:r>
              <a:rPr lang="nl-BE" baseline="0" dirty="0" err="1"/>
              <a:t>the</a:t>
            </a:r>
            <a:r>
              <a:rPr lang="nl-BE" baseline="0" dirty="0"/>
              <a:t> </a:t>
            </a:r>
            <a:r>
              <a:rPr lang="nl-BE" baseline="0" dirty="0" err="1"/>
              <a:t>city</a:t>
            </a:r>
            <a:r>
              <a:rPr lang="nl-BE" baseline="0" dirty="0"/>
              <a:t> center </a:t>
            </a:r>
            <a:r>
              <a:rPr lang="nl-BE" baseline="0" dirty="0" err="1"/>
              <a:t>and</a:t>
            </a:r>
            <a:r>
              <a:rPr lang="nl-BE" baseline="0" dirty="0"/>
              <a:t> </a:t>
            </a:r>
            <a:r>
              <a:rPr lang="nl-BE" baseline="0" dirty="0" err="1"/>
              <a:t>around</a:t>
            </a:r>
            <a:r>
              <a:rPr lang="nl-BE" baseline="0" dirty="0"/>
              <a:t> </a:t>
            </a:r>
            <a:r>
              <a:rPr lang="nl-BE" baseline="0" dirty="0" err="1"/>
              <a:t>the</a:t>
            </a:r>
            <a:r>
              <a:rPr lang="nl-BE" baseline="0" dirty="0"/>
              <a:t> </a:t>
            </a:r>
            <a:r>
              <a:rPr lang="nl-BE" baseline="0" dirty="0" err="1"/>
              <a:t>region</a:t>
            </a:r>
            <a:r>
              <a:rPr lang="nl-BE" baseline="0" dirty="0"/>
              <a:t> of Ghent: </a:t>
            </a:r>
            <a:r>
              <a:rPr lang="nl-BE" baseline="0" dirty="0" err="1"/>
              <a:t>Zwijnaarde</a:t>
            </a:r>
            <a:r>
              <a:rPr lang="nl-BE" baseline="0" dirty="0"/>
              <a:t>, Merelbeke, …</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313849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dirty="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dirty="0">
                <a:solidFill>
                  <a:srgbClr val="0A1E60"/>
                </a:solidFill>
                <a:latin typeface="Frutiger LT Std 47 Light Cn" pitchFamily="34" charset="0"/>
              </a:rPr>
              <a:t>Founded 1st of October 2013</a:t>
            </a:r>
          </a:p>
          <a:p>
            <a:pPr marL="0" indent="0">
              <a:spcBef>
                <a:spcPct val="20000"/>
              </a:spcBef>
              <a:buSzPct val="50000"/>
              <a:buFontTx/>
              <a:buNone/>
            </a:pPr>
            <a:r>
              <a:rPr lang="en-US" altLang="nl-BE" dirty="0">
                <a:solidFill>
                  <a:srgbClr val="0A1E60"/>
                </a:solidFill>
                <a:latin typeface="Frutiger LT Std 47 Light Cn" pitchFamily="34" charset="0"/>
              </a:rPr>
              <a:t>Since 2018: 3 new study </a:t>
            </a:r>
            <a:r>
              <a:rPr lang="en-US" altLang="nl-BE" dirty="0" err="1">
                <a:solidFill>
                  <a:srgbClr val="0A1E60"/>
                </a:solidFill>
                <a:latin typeface="Frutiger LT Std 47 Light Cn" pitchFamily="34" charset="0"/>
              </a:rPr>
              <a:t>programmes</a:t>
            </a:r>
            <a:r>
              <a:rPr lang="en-US" altLang="nl-BE" dirty="0">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dirty="0">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endParaRPr lang="en-US" altLang="nl-BE" dirty="0">
              <a:solidFill>
                <a:srgbClr val="0A1E60"/>
              </a:solidFill>
              <a:latin typeface="Frutiger LT Std 47 Light Cn" pitchFamily="34" charset="0"/>
            </a:endParaRPr>
          </a:p>
          <a:p>
            <a:pPr marL="0" indent="0">
              <a:spcBef>
                <a:spcPct val="20000"/>
              </a:spcBef>
              <a:buSzPct val="50000"/>
              <a:buFontTx/>
              <a:buNone/>
            </a:pPr>
            <a:r>
              <a:rPr lang="en-US" altLang="nl-BE" dirty="0">
                <a:solidFill>
                  <a:srgbClr val="0A1E60"/>
                </a:solidFill>
                <a:latin typeface="Frutiger LT Std 47 Light Cn" pitchFamily="34" charset="0"/>
              </a:rPr>
              <a:t>2 Ghent University faculties are represented there:</a:t>
            </a:r>
          </a:p>
          <a:p>
            <a:pPr marL="0" indent="0">
              <a:spcBef>
                <a:spcPct val="20000"/>
              </a:spcBef>
              <a:buSzPct val="50000"/>
              <a:buFontTx/>
              <a:buNone/>
            </a:pPr>
            <a:r>
              <a:rPr lang="en-US" altLang="nl-BE" dirty="0">
                <a:solidFill>
                  <a:srgbClr val="0A1E60"/>
                </a:solidFill>
                <a:latin typeface="Frutiger LT Std 47 Light Cn" pitchFamily="34" charset="0"/>
              </a:rPr>
              <a:t>Faculty of Bioscience Engineering</a:t>
            </a:r>
          </a:p>
          <a:p>
            <a:pPr marL="0" indent="0">
              <a:spcBef>
                <a:spcPct val="20000"/>
              </a:spcBef>
              <a:buSzPct val="50000"/>
              <a:buFontTx/>
              <a:buNone/>
            </a:pPr>
            <a:r>
              <a:rPr lang="en-US" altLang="nl-BE" dirty="0">
                <a:solidFill>
                  <a:srgbClr val="0A1E60"/>
                </a:solidFill>
                <a:latin typeface="Frutiger LT Std 47 Light Cn" pitchFamily="34" charset="0"/>
              </a:rPr>
              <a:t>Faculty of Engineering and Architecture</a:t>
            </a:r>
            <a:endParaRPr lang="nl-BE" altLang="nl-BE" dirty="0">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31</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a:t>Ghent</a:t>
            </a:r>
            <a:r>
              <a:rPr lang="nl-BE" dirty="0"/>
              <a:t> University </a:t>
            </a:r>
            <a:r>
              <a:rPr lang="nl-BE" dirty="0" err="1"/>
              <a:t>department</a:t>
            </a:r>
            <a:r>
              <a:rPr lang="nl-BE" dirty="0"/>
              <a:t> of </a:t>
            </a:r>
            <a:r>
              <a:rPr lang="nl-BE" dirty="0" err="1"/>
              <a:t>the</a:t>
            </a:r>
            <a:r>
              <a:rPr lang="nl-BE" dirty="0"/>
              <a:t> United Nations, in cooperation </a:t>
            </a:r>
            <a:r>
              <a:rPr lang="nl-BE" dirty="0" err="1"/>
              <a:t>with</a:t>
            </a:r>
            <a:r>
              <a:rPr lang="nl-BE" dirty="0"/>
              <a:t> </a:t>
            </a:r>
            <a:r>
              <a:rPr lang="nl-BE" dirty="0" err="1"/>
              <a:t>the</a:t>
            </a:r>
            <a:r>
              <a:rPr lang="nl-BE" dirty="0"/>
              <a:t> VUB. </a:t>
            </a:r>
            <a:r>
              <a:rPr lang="nl-BE" dirty="0" err="1"/>
              <a:t>Economists</a:t>
            </a:r>
            <a:r>
              <a:rPr lang="nl-BE" dirty="0"/>
              <a:t>, </a:t>
            </a:r>
            <a:r>
              <a:rPr lang="nl-BE" dirty="0" err="1"/>
              <a:t>political</a:t>
            </a:r>
            <a:r>
              <a:rPr lang="nl-BE" dirty="0"/>
              <a:t> </a:t>
            </a:r>
            <a:r>
              <a:rPr lang="nl-BE" dirty="0" err="1"/>
              <a:t>scientists</a:t>
            </a:r>
            <a:r>
              <a:rPr lang="nl-BE" dirty="0"/>
              <a:t> </a:t>
            </a:r>
            <a:r>
              <a:rPr lang="nl-BE" dirty="0" err="1"/>
              <a:t>and</a:t>
            </a:r>
            <a:r>
              <a:rPr lang="nl-BE" dirty="0"/>
              <a:t> </a:t>
            </a:r>
            <a:r>
              <a:rPr lang="nl-BE" dirty="0" err="1"/>
              <a:t>lawyers</a:t>
            </a:r>
            <a:r>
              <a:rPr lang="nl-BE" dirty="0"/>
              <a:t> do research </a:t>
            </a:r>
            <a:r>
              <a:rPr lang="nl-BE" dirty="0" err="1"/>
              <a:t>into</a:t>
            </a:r>
            <a:r>
              <a:rPr lang="nl-BE" dirty="0"/>
              <a:t> </a:t>
            </a:r>
            <a:r>
              <a:rPr lang="nl-BE" dirty="0" err="1"/>
              <a:t>regional</a:t>
            </a:r>
            <a:r>
              <a:rPr lang="nl-BE" dirty="0"/>
              <a:t> </a:t>
            </a:r>
            <a:r>
              <a:rPr lang="nl-BE" dirty="0" err="1"/>
              <a:t>integration</a:t>
            </a:r>
            <a:r>
              <a:rPr lang="nl-BE" dirty="0"/>
              <a:t> </a:t>
            </a:r>
            <a:r>
              <a:rPr lang="nl-BE" dirty="0" err="1"/>
              <a:t>processes</a:t>
            </a:r>
            <a:r>
              <a:rPr lang="nl-BE" dirty="0"/>
              <a:t> </a:t>
            </a:r>
            <a:r>
              <a:rPr lang="nl-BE" dirty="0" err="1"/>
              <a:t>and</a:t>
            </a:r>
            <a:r>
              <a:rPr lang="nl-BE" dirty="0"/>
              <a:t> </a:t>
            </a:r>
            <a:r>
              <a:rPr lang="nl-BE" dirty="0" err="1"/>
              <a:t>the</a:t>
            </a:r>
            <a:r>
              <a:rPr lang="nl-BE" dirty="0"/>
              <a:t> </a:t>
            </a:r>
            <a:r>
              <a:rPr lang="nl-BE" dirty="0" err="1"/>
              <a:t>role</a:t>
            </a:r>
            <a:r>
              <a:rPr lang="nl-BE" dirty="0"/>
              <a:t> of </a:t>
            </a:r>
            <a:r>
              <a:rPr lang="nl-BE" dirty="0" err="1"/>
              <a:t>regionalisation</a:t>
            </a:r>
            <a:r>
              <a:rPr lang="nl-BE" dirty="0"/>
              <a:t> in a </a:t>
            </a:r>
            <a:r>
              <a:rPr lang="nl-BE" dirty="0" err="1"/>
              <a:t>globalized</a:t>
            </a:r>
            <a:r>
              <a:rPr lang="nl-BE" dirty="0"/>
              <a:t> </a:t>
            </a:r>
            <a:r>
              <a:rPr lang="nl-BE" dirty="0" err="1"/>
              <a:t>world</a:t>
            </a:r>
            <a:r>
              <a:rPr lang="nl-BE" dirty="0"/>
              <a:t>. UNU-CRIS </a:t>
            </a:r>
            <a:r>
              <a:rPr lang="nl-BE" dirty="0" err="1"/>
              <a:t>also</a:t>
            </a:r>
            <a:r>
              <a:rPr lang="nl-BE" dirty="0"/>
              <a:t> </a:t>
            </a:r>
            <a:r>
              <a:rPr lang="nl-BE" dirty="0" err="1"/>
              <a:t>functions</a:t>
            </a:r>
            <a:r>
              <a:rPr lang="nl-BE" dirty="0"/>
              <a:t> as a </a:t>
            </a:r>
            <a:r>
              <a:rPr lang="nl-BE" dirty="0" err="1"/>
              <a:t>think</a:t>
            </a:r>
            <a:r>
              <a:rPr lang="nl-BE" dirty="0"/>
              <a:t> tank </a:t>
            </a:r>
            <a:r>
              <a:rPr lang="nl-BE" dirty="0" err="1"/>
              <a:t>for</a:t>
            </a:r>
            <a:r>
              <a:rPr lang="nl-BE" dirty="0"/>
              <a:t> </a:t>
            </a:r>
            <a:r>
              <a:rPr lang="nl-BE" dirty="0" err="1"/>
              <a:t>several</a:t>
            </a:r>
            <a:r>
              <a:rPr lang="nl-BE" dirty="0"/>
              <a:t> </a:t>
            </a:r>
            <a:r>
              <a:rPr lang="nl-BE" dirty="0" err="1"/>
              <a:t>governments</a:t>
            </a:r>
            <a:r>
              <a:rPr lang="nl-B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34</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Ghent University Global Campus is the first European university in </a:t>
            </a:r>
            <a:r>
              <a:rPr lang="en-US" dirty="0" err="1"/>
              <a:t>Songdo</a:t>
            </a:r>
            <a:r>
              <a:rPr lang="en-US" dirty="0"/>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dirty="0">
                <a:latin typeface="Arial" panose="020B0604020202020204" pitchFamily="34" charset="0"/>
              </a:rPr>
              <a:t>Professor Rik Van de</a:t>
            </a:r>
            <a:r>
              <a:rPr lang="en-US" altLang="nl-BE" baseline="0" dirty="0">
                <a:latin typeface="Arial" panose="020B0604020202020204" pitchFamily="34" charset="0"/>
              </a:rPr>
              <a:t> Walle is the 83rd rector of Ghent University. He was appointed at the beginning of the 2017-2018 academic year.</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39</a:t>
            </a:fld>
            <a:endParaRPr lang="en-GB"/>
          </a:p>
        </p:txBody>
      </p:sp>
    </p:spTree>
    <p:extLst>
      <p:ext uri="{BB962C8B-B14F-4D97-AF65-F5344CB8AC3E}">
        <p14:creationId xmlns:p14="http://schemas.microsoft.com/office/powerpoint/2010/main" val="30547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Ghent</a:t>
            </a:r>
            <a:r>
              <a:rPr lang="nl-NL" dirty="0"/>
              <a:t> is </a:t>
            </a:r>
            <a:r>
              <a:rPr lang="nl-NL" dirty="0" err="1"/>
              <a:t>located</a:t>
            </a:r>
            <a:r>
              <a:rPr lang="nl-NL" dirty="0"/>
              <a:t> in </a:t>
            </a:r>
            <a:r>
              <a:rPr lang="nl-NL" dirty="0" err="1"/>
              <a:t>Flanders</a:t>
            </a:r>
            <a:r>
              <a:rPr lang="nl-NL" dirty="0"/>
              <a:t>,</a:t>
            </a:r>
            <a:r>
              <a:rPr lang="nl-NL" baseline="0" dirty="0"/>
              <a:t> Belgium. The </a:t>
            </a:r>
            <a:r>
              <a:rPr lang="nl-NL" baseline="0" dirty="0" err="1"/>
              <a:t>city</a:t>
            </a:r>
            <a:r>
              <a:rPr lang="nl-NL" baseline="0" dirty="0"/>
              <a:t> is close </a:t>
            </a:r>
            <a:r>
              <a:rPr lang="nl-NL" baseline="0" dirty="0" err="1"/>
              <a:t>to</a:t>
            </a:r>
            <a:r>
              <a:rPr lang="nl-NL" baseline="0" dirty="0"/>
              <a:t> a few major European </a:t>
            </a:r>
            <a:r>
              <a:rPr lang="nl-NL" baseline="0" dirty="0" err="1"/>
              <a:t>cities</a:t>
            </a:r>
            <a:r>
              <a:rPr lang="nl-NL" baseline="0" dirty="0"/>
              <a:t> like Brussels, Paris </a:t>
            </a:r>
            <a:r>
              <a:rPr lang="nl-NL" baseline="0" dirty="0" err="1"/>
              <a:t>and</a:t>
            </a:r>
            <a:r>
              <a:rPr lang="nl-NL" baseline="0" dirty="0"/>
              <a:t> Amsterdam.</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Ghent University has 11 faculties, spread across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several</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buildings and campuses in and around the city of Ghent.</a:t>
            </a:r>
            <a:endParaRPr lang="nl-BE"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6045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49</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dirty="0" err="1"/>
              <a:t>Education</a:t>
            </a:r>
            <a:r>
              <a:rPr lang="nl-BE" dirty="0"/>
              <a:t>:</a:t>
            </a:r>
          </a:p>
          <a:p>
            <a:r>
              <a:rPr lang="nl-BE" dirty="0"/>
              <a:t>7 International Course </a:t>
            </a:r>
            <a:r>
              <a:rPr lang="nl-BE" dirty="0" err="1"/>
              <a:t>Programmes</a:t>
            </a:r>
            <a:r>
              <a:rPr lang="nl-BE" dirty="0"/>
              <a:t>: English-</a:t>
            </a:r>
            <a:r>
              <a:rPr lang="nl-BE" dirty="0" err="1"/>
              <a:t>taught</a:t>
            </a:r>
            <a:r>
              <a:rPr lang="nl-BE" dirty="0"/>
              <a:t> </a:t>
            </a:r>
            <a:r>
              <a:rPr lang="nl-BE" dirty="0" err="1"/>
              <a:t>programmes</a:t>
            </a:r>
            <a:r>
              <a:rPr lang="nl-BE" dirty="0"/>
              <a:t> </a:t>
            </a:r>
            <a:r>
              <a:rPr lang="nl-BE" dirty="0" err="1"/>
              <a:t>organized</a:t>
            </a:r>
            <a:r>
              <a:rPr lang="nl-BE" dirty="0"/>
              <a:t> </a:t>
            </a:r>
            <a:r>
              <a:rPr lang="nl-BE" dirty="0" err="1"/>
              <a:t>within</a:t>
            </a:r>
            <a:r>
              <a:rPr lang="nl-BE" dirty="0"/>
              <a:t> </a:t>
            </a:r>
            <a:r>
              <a:rPr lang="nl-BE" dirty="0" err="1"/>
              <a:t>the</a:t>
            </a:r>
            <a:r>
              <a:rPr lang="nl-BE" dirty="0"/>
              <a:t> </a:t>
            </a:r>
            <a:r>
              <a:rPr lang="nl-BE" dirty="0" err="1"/>
              <a:t>framework</a:t>
            </a:r>
            <a:r>
              <a:rPr lang="nl-BE" dirty="0"/>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These platforms </a:t>
            </a:r>
            <a:r>
              <a:rPr lang="nl-NL" dirty="0" err="1"/>
              <a:t>enhance</a:t>
            </a:r>
            <a:r>
              <a:rPr lang="nl-NL" baseline="0" dirty="0"/>
              <a:t> </a:t>
            </a:r>
            <a:r>
              <a:rPr lang="nl-NL" baseline="0" dirty="0" err="1"/>
              <a:t>the</a:t>
            </a:r>
            <a:r>
              <a:rPr lang="nl-NL" baseline="0" dirty="0"/>
              <a:t> </a:t>
            </a:r>
            <a:r>
              <a:rPr lang="nl-NL" baseline="0" dirty="0" err="1"/>
              <a:t>collaboration</a:t>
            </a:r>
            <a:r>
              <a:rPr lang="nl-NL" baseline="0" dirty="0"/>
              <a:t> </a:t>
            </a:r>
            <a:r>
              <a:rPr lang="nl-NL" baseline="0" dirty="0" err="1"/>
              <a:t>between</a:t>
            </a:r>
            <a:r>
              <a:rPr lang="nl-NL" baseline="0" dirty="0"/>
              <a:t> </a:t>
            </a:r>
            <a:r>
              <a:rPr lang="nl-NL" baseline="0" dirty="0" err="1"/>
              <a:t>Ghent</a:t>
            </a:r>
            <a:r>
              <a:rPr lang="nl-NL" baseline="0" dirty="0"/>
              <a:t> University </a:t>
            </a:r>
            <a:r>
              <a:rPr lang="nl-NL" baseline="0" dirty="0" err="1"/>
              <a:t>and</a:t>
            </a:r>
            <a:r>
              <a:rPr lang="nl-NL" baseline="0" dirty="0"/>
              <a:t> </a:t>
            </a:r>
            <a:r>
              <a:rPr lang="nl-NL" baseline="0" dirty="0" err="1"/>
              <a:t>international</a:t>
            </a:r>
            <a:r>
              <a:rPr lang="nl-NL" baseline="0" dirty="0"/>
              <a:t> </a:t>
            </a:r>
            <a:r>
              <a:rPr lang="nl-NL" baseline="0" dirty="0" err="1"/>
              <a:t>regions</a:t>
            </a:r>
            <a:r>
              <a:rPr lang="nl-NL" baseline="0" dirty="0"/>
              <a:t>: </a:t>
            </a:r>
          </a:p>
          <a:p>
            <a:r>
              <a:rPr lang="nl-NL" u="sng" baseline="0" dirty="0"/>
              <a:t>www.ugent.be/regionalplatforms</a:t>
            </a:r>
            <a:endParaRPr lang="nl-BE" u="sng" dirty="0"/>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51</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52</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 The </a:t>
            </a:r>
            <a:r>
              <a:rPr lang="en-US" dirty="0">
                <a:effectLst/>
                <a:hlinkClick r:id="rId3"/>
              </a:rPr>
              <a:t>European University Association</a:t>
            </a:r>
            <a:r>
              <a:rPr lang="en-US" dirty="0">
                <a:effectLst/>
              </a:rPr>
              <a:t> has more than 800 members from 48 different countries. Via EUA working groups composed of representatives of the National Rectors Conference (NRC), </a:t>
            </a:r>
            <a:r>
              <a:rPr lang="en-US" dirty="0">
                <a:effectLst/>
                <a:hlinkClick r:id="rId4"/>
              </a:rPr>
              <a:t>VLIR</a:t>
            </a:r>
            <a:r>
              <a:rPr lang="en-US" dirty="0">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dirty="0"/>
              <a:t> </a:t>
            </a:r>
          </a:p>
          <a:p>
            <a:pPr marL="171450" indent="-171450">
              <a:buFontTx/>
              <a:buChar char="-"/>
            </a:pPr>
            <a:r>
              <a:rPr lang="en-US" dirty="0">
                <a:effectLst/>
              </a:rPr>
              <a:t>As the European association of leading </a:t>
            </a:r>
            <a:r>
              <a:rPr lang="en-US" dirty="0" err="1">
                <a:effectLst/>
              </a:rPr>
              <a:t>specialised</a:t>
            </a:r>
            <a:r>
              <a:rPr lang="en-US" dirty="0">
                <a:effectLst/>
              </a:rPr>
              <a:t> and comprehensive universities of science and technology, </a:t>
            </a:r>
            <a:r>
              <a:rPr lang="en-US" dirty="0">
                <a:effectLst/>
                <a:hlinkClick r:id="rId5"/>
              </a:rPr>
              <a:t>CESAER</a:t>
            </a:r>
            <a:r>
              <a:rPr lang="en-US" dirty="0">
                <a:effectLst/>
              </a:rPr>
              <a:t> champions excellence in higher education, training, research and innovation; influences debate; contributes to the </a:t>
            </a:r>
            <a:r>
              <a:rPr lang="en-US" dirty="0" err="1">
                <a:effectLst/>
              </a:rPr>
              <a:t>realisation</a:t>
            </a:r>
            <a:r>
              <a:rPr lang="en-US" dirty="0">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dirty="0" err="1">
                <a:effectLst/>
              </a:rPr>
              <a:t>programmes</a:t>
            </a:r>
            <a:r>
              <a:rPr lang="en-US" dirty="0">
                <a:effectLst/>
              </a:rPr>
              <a:t> and to boost participation in European funding </a:t>
            </a:r>
            <a:r>
              <a:rPr lang="en-US" dirty="0" err="1">
                <a:effectLst/>
              </a:rPr>
              <a:t>programmes</a:t>
            </a:r>
            <a:r>
              <a:rPr lang="en-US" dirty="0">
                <a:effectLst/>
              </a:rPr>
              <a:t>.</a:t>
            </a:r>
            <a:r>
              <a:rPr lang="en-US" dirty="0"/>
              <a:t> </a:t>
            </a:r>
          </a:p>
          <a:p>
            <a:pPr marL="171450" indent="-171450">
              <a:buFontTx/>
              <a:buChar char="-"/>
            </a:pPr>
            <a:r>
              <a:rPr lang="en-US" dirty="0">
                <a:effectLst/>
                <a:hlinkClick r:id="rId6"/>
              </a:rPr>
              <a:t>The Guild of European research intensive universities</a:t>
            </a:r>
            <a:r>
              <a:rPr lang="en-US" dirty="0">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dirty="0"/>
              <a:t> </a:t>
            </a:r>
          </a:p>
          <a:p>
            <a:pPr marL="171450" indent="-171450">
              <a:buFontTx/>
              <a:buChar char="-"/>
            </a:pPr>
            <a:r>
              <a:rPr lang="en-US" dirty="0">
                <a:effectLst/>
              </a:rPr>
              <a:t>The </a:t>
            </a:r>
            <a:r>
              <a:rPr lang="en-US" dirty="0">
                <a:effectLst/>
                <a:hlinkClick r:id="rId7"/>
              </a:rPr>
              <a:t>European University Foundation</a:t>
            </a:r>
            <a:r>
              <a:rPr lang="en-US" dirty="0">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dirty="0" err="1">
                <a:effectLst/>
              </a:rPr>
              <a:t>programme</a:t>
            </a:r>
            <a:r>
              <a:rPr lang="en-US" dirty="0">
                <a:effectLst/>
              </a:rPr>
              <a:t> through participation in key projects.</a:t>
            </a:r>
            <a:r>
              <a:rPr lang="en-US" dirty="0"/>
              <a:t> </a:t>
            </a:r>
          </a:p>
          <a:p>
            <a:pPr marL="171450" indent="-171450">
              <a:buFontTx/>
              <a:buChar char="-"/>
            </a:pPr>
            <a:r>
              <a:rPr lang="en-US" dirty="0">
                <a:effectLst/>
              </a:rPr>
              <a:t>The </a:t>
            </a:r>
            <a:r>
              <a:rPr lang="en-US" dirty="0" err="1">
                <a:effectLst/>
                <a:hlinkClick r:id="rId8"/>
              </a:rPr>
              <a:t>SGroup</a:t>
            </a:r>
            <a:r>
              <a:rPr lang="en-US" dirty="0">
                <a:effectLst/>
              </a:rPr>
              <a:t> network is composed of over 43 higher education institutions from 20 European countries and 5 countries outside Europe. With over 30 years of experience in university collaboration it focuses on four core areas of co-operation: </a:t>
            </a:r>
            <a:r>
              <a:rPr lang="en-US" dirty="0" err="1">
                <a:effectLst/>
              </a:rPr>
              <a:t>internationalisation</a:t>
            </a:r>
            <a:r>
              <a:rPr lang="en-US" dirty="0">
                <a:effectLst/>
              </a:rPr>
              <a:t> strategy, academic collaboration, academic mobility, and transfer of knowledge.</a:t>
            </a:r>
            <a:r>
              <a:rPr lang="en-US" dirty="0"/>
              <a:t> </a:t>
            </a:r>
          </a:p>
          <a:p>
            <a:pPr marL="171450" indent="-171450">
              <a:buFontTx/>
              <a:buChar char="-"/>
            </a:pPr>
            <a:r>
              <a:rPr lang="en-US" dirty="0" err="1">
                <a:effectLst/>
                <a:hlinkClick r:id="rId9"/>
              </a:rPr>
              <a:t>UnILiON</a:t>
            </a:r>
            <a:r>
              <a:rPr lang="en-US" dirty="0">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dirty="0" err="1">
                <a:effectLst/>
              </a:rPr>
              <a:t>organisations</a:t>
            </a:r>
            <a:r>
              <a:rPr lang="en-US" dirty="0">
                <a:effectLst/>
              </a:rPr>
              <a:t>. The focus for the exchanges lies on the European Research Area policy developments and on Horizon Europe policies.</a:t>
            </a:r>
            <a:endParaRPr lang="en-US" dirty="0"/>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53</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54</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put our </a:t>
            </a:r>
            <a:r>
              <a:rPr lang="en-US" sz="1200" b="0" i="0" kern="1200" dirty="0" err="1">
                <a:solidFill>
                  <a:schemeClr val="tx1"/>
                </a:solidFill>
                <a:effectLst/>
                <a:latin typeface="+mn-lt"/>
                <a:ea typeface="+mn-ea"/>
                <a:cs typeface="+mn-cs"/>
              </a:rPr>
              <a:t>multiperspectivistic</a:t>
            </a:r>
            <a:r>
              <a:rPr lang="en-US" sz="1200" b="0" i="0" kern="1200" dirty="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More info: https://www.ugent.be/en/ghentuniv/mission/educational-strategy/education-vision</a:t>
            </a:r>
            <a:endParaRPr lang="nl-BE" dirty="0"/>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Highly</a:t>
            </a:r>
            <a:r>
              <a:rPr lang="nl-BE" dirty="0"/>
              <a:t> </a:t>
            </a:r>
            <a:r>
              <a:rPr lang="nl-BE" dirty="0" err="1"/>
              <a:t>cited</a:t>
            </a:r>
            <a:r>
              <a:rPr lang="nl-BE" dirty="0"/>
              <a:t> </a:t>
            </a:r>
            <a:r>
              <a:rPr lang="nl-BE" dirty="0" err="1"/>
              <a:t>researchers</a:t>
            </a:r>
            <a:r>
              <a:rPr lang="nl-BE" dirty="0"/>
              <a:t>:</a:t>
            </a:r>
            <a:r>
              <a:rPr lang="nl-BE" baseline="0" dirty="0"/>
              <a:t> </a:t>
            </a:r>
          </a:p>
          <a:p>
            <a:r>
              <a:rPr lang="nl-BE" u="sng" dirty="0"/>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dirty="0">
                <a:solidFill>
                  <a:schemeClr val="tx1"/>
                </a:solidFill>
                <a:effectLst/>
                <a:latin typeface="+mn-lt"/>
                <a:ea typeface="+mn-ea"/>
                <a:cs typeface="+mn-cs"/>
              </a:rPr>
              <a:t>9 October 1817 – </a:t>
            </a:r>
            <a:r>
              <a:rPr lang="en-US" sz="1200" kern="1200" dirty="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1830 – </a:t>
            </a:r>
            <a:r>
              <a:rPr lang="en-US" sz="1200" kern="1200" dirty="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1876 – 1890 - </a:t>
            </a:r>
            <a:r>
              <a:rPr lang="en-US" sz="1200" kern="1200" dirty="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dirty="0" err="1">
                <a:solidFill>
                  <a:schemeClr val="tx1"/>
                </a:solidFill>
                <a:effectLst/>
                <a:latin typeface="+mn-lt"/>
                <a:ea typeface="+mn-ea"/>
                <a:cs typeface="+mn-cs"/>
              </a:rPr>
              <a:t>Guislain</a:t>
            </a:r>
            <a:r>
              <a:rPr lang="en-US" sz="1200" kern="1200" dirty="0">
                <a:solidFill>
                  <a:schemeClr val="tx1"/>
                </a:solidFill>
                <a:effectLst/>
                <a:latin typeface="+mn-lt"/>
                <a:ea typeface="+mn-ea"/>
                <a:cs typeface="+mn-cs"/>
              </a:rPr>
              <a:t>, historians Henri </a:t>
            </a:r>
            <a:r>
              <a:rPr lang="en-US" sz="1200" kern="1200" dirty="0" err="1">
                <a:solidFill>
                  <a:schemeClr val="tx1"/>
                </a:solidFill>
                <a:effectLst/>
                <a:latin typeface="+mn-lt"/>
                <a:ea typeface="+mn-ea"/>
                <a:cs typeface="+mn-cs"/>
              </a:rPr>
              <a:t>Pirenne</a:t>
            </a:r>
            <a:r>
              <a:rPr lang="en-US" sz="1200" kern="1200" dirty="0">
                <a:solidFill>
                  <a:schemeClr val="tx1"/>
                </a:solidFill>
                <a:effectLst/>
                <a:latin typeface="+mn-lt"/>
                <a:ea typeface="+mn-ea"/>
                <a:cs typeface="+mn-cs"/>
              </a:rPr>
              <a:t> and Paul </a:t>
            </a:r>
            <a:r>
              <a:rPr lang="en-US" sz="1200" kern="1200" dirty="0" err="1">
                <a:solidFill>
                  <a:schemeClr val="tx1"/>
                </a:solidFill>
                <a:effectLst/>
                <a:latin typeface="+mn-lt"/>
                <a:ea typeface="+mn-ea"/>
                <a:cs typeface="+mn-cs"/>
              </a:rPr>
              <a:t>Fredericq</a:t>
            </a:r>
            <a:r>
              <a:rPr lang="en-US" sz="1200" kern="1200" dirty="0">
                <a:solidFill>
                  <a:schemeClr val="tx1"/>
                </a:solidFill>
                <a:effectLst/>
                <a:latin typeface="+mn-lt"/>
                <a:ea typeface="+mn-ea"/>
                <a:cs typeface="+mn-cs"/>
              </a:rPr>
              <a:t>, Germanic scholars Joseph </a:t>
            </a:r>
            <a:r>
              <a:rPr lang="en-US" sz="1200" kern="1200" dirty="0" err="1">
                <a:solidFill>
                  <a:schemeClr val="tx1"/>
                </a:solidFill>
                <a:effectLst/>
                <a:latin typeface="+mn-lt"/>
                <a:ea typeface="+mn-ea"/>
                <a:cs typeface="+mn-cs"/>
              </a:rPr>
              <a:t>Vercoullie</a:t>
            </a:r>
            <a:r>
              <a:rPr lang="en-US" sz="1200" kern="1200" dirty="0">
                <a:solidFill>
                  <a:schemeClr val="tx1"/>
                </a:solidFill>
                <a:effectLst/>
                <a:latin typeface="+mn-lt"/>
                <a:ea typeface="+mn-ea"/>
                <a:cs typeface="+mn-cs"/>
              </a:rPr>
              <a:t> and Henri </a:t>
            </a:r>
            <a:r>
              <a:rPr lang="en-US" sz="1200" kern="1200" dirty="0" err="1">
                <a:solidFill>
                  <a:schemeClr val="tx1"/>
                </a:solidFill>
                <a:effectLst/>
                <a:latin typeface="+mn-lt"/>
                <a:ea typeface="+mn-ea"/>
                <a:cs typeface="+mn-cs"/>
              </a:rPr>
              <a:t>Logeman</a:t>
            </a:r>
            <a:r>
              <a:rPr lang="en-US" sz="1200" kern="1200" dirty="0">
                <a:solidFill>
                  <a:schemeClr val="tx1"/>
                </a:solidFill>
                <a:effectLst/>
                <a:latin typeface="+mn-lt"/>
                <a:ea typeface="+mn-ea"/>
                <a:cs typeface="+mn-cs"/>
              </a:rPr>
              <a:t>, and zoologist and botanist Julius Mac Leod, who was also the spiritual father of the Flemish-speaking Ghent University.</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1930 – </a:t>
            </a:r>
            <a:r>
              <a:rPr lang="en-GB" sz="1200" kern="1200" dirty="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1991 – </a:t>
            </a:r>
            <a:r>
              <a:rPr lang="en-US" sz="1200" kern="1200" dirty="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2003 – </a:t>
            </a:r>
            <a:r>
              <a:rPr lang="en-US" sz="1200" kern="1200" dirty="0">
                <a:solidFill>
                  <a:schemeClr val="tx1"/>
                </a:solidFill>
                <a:effectLst/>
                <a:latin typeface="+mn-lt"/>
                <a:ea typeface="+mn-ea"/>
                <a:cs typeface="+mn-cs"/>
              </a:rPr>
              <a:t>In 2003 Ghent University joined forces with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Gent, </a:t>
            </a:r>
            <a:r>
              <a:rPr lang="en-US" sz="1200" kern="1200" dirty="0" err="1">
                <a:solidFill>
                  <a:schemeClr val="tx1"/>
                </a:solidFill>
                <a:effectLst/>
                <a:latin typeface="+mn-lt"/>
                <a:ea typeface="+mn-ea"/>
                <a:cs typeface="+mn-cs"/>
              </a:rPr>
              <a:t>Arteveldehogeschool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Hogeschool</a:t>
            </a:r>
            <a:r>
              <a:rPr lang="en-US" sz="1200" kern="1200" dirty="0">
                <a:solidFill>
                  <a:schemeClr val="tx1"/>
                </a:solidFill>
                <a:effectLst/>
                <a:latin typeface="+mn-lt"/>
                <a:ea typeface="+mn-ea"/>
                <a:cs typeface="+mn-cs"/>
              </a:rPr>
              <a:t> West-</a:t>
            </a:r>
            <a:r>
              <a:rPr lang="en-US" sz="1200" kern="1200" dirty="0" err="1">
                <a:solidFill>
                  <a:schemeClr val="tx1"/>
                </a:solidFill>
                <a:effectLst/>
                <a:latin typeface="+mn-lt"/>
                <a:ea typeface="+mn-ea"/>
                <a:cs typeface="+mn-cs"/>
              </a:rPr>
              <a:t>Vlaanderen</a:t>
            </a:r>
            <a:r>
              <a:rPr lang="en-US" sz="1200" kern="1200" dirty="0">
                <a:solidFill>
                  <a:schemeClr val="tx1"/>
                </a:solidFill>
                <a:effectLst/>
                <a:latin typeface="+mn-lt"/>
                <a:ea typeface="+mn-ea"/>
                <a:cs typeface="+mn-cs"/>
              </a:rPr>
              <a:t> to form the Ghent University Association.</a:t>
            </a:r>
            <a:endParaRPr lang="en-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2014 – </a:t>
            </a:r>
            <a:r>
              <a:rPr lang="en-US" sz="1200" kern="1200" dirty="0">
                <a:solidFill>
                  <a:schemeClr val="tx1"/>
                </a:solidFill>
                <a:effectLst/>
                <a:latin typeface="+mn-lt"/>
                <a:ea typeface="+mn-ea"/>
                <a:cs typeface="+mn-cs"/>
              </a:rPr>
              <a:t>Ghent University opens up its first campus in Songdo, South-Korea. Its curriculum offers 3 bachelor’s study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dirty="0">
                <a:solidFill>
                  <a:schemeClr val="tx1"/>
                </a:solidFill>
                <a:effectLst/>
                <a:latin typeface="+mn-lt"/>
                <a:ea typeface="+mn-ea"/>
                <a:cs typeface="+mn-cs"/>
              </a:rPr>
              <a:t>In 2017 </a:t>
            </a:r>
            <a:r>
              <a:rPr lang="nl-BE" sz="1200" b="0" i="0" kern="1200" baseline="0" dirty="0" err="1">
                <a:solidFill>
                  <a:schemeClr val="tx1"/>
                </a:solidFill>
                <a:effectLst/>
                <a:latin typeface="+mn-lt"/>
                <a:ea typeface="+mn-ea"/>
                <a:cs typeface="+mn-cs"/>
              </a:rPr>
              <a:t>Ghent</a:t>
            </a:r>
            <a:r>
              <a:rPr lang="nl-BE" sz="1200" b="0" i="0" kern="1200" baseline="0" dirty="0">
                <a:solidFill>
                  <a:schemeClr val="tx1"/>
                </a:solidFill>
                <a:effectLst/>
                <a:latin typeface="+mn-lt"/>
                <a:ea typeface="+mn-ea"/>
                <a:cs typeface="+mn-cs"/>
              </a:rPr>
              <a:t> University </a:t>
            </a:r>
            <a:r>
              <a:rPr lang="nl-BE" sz="1200" b="0" i="0" kern="1200" baseline="0" dirty="0" err="1">
                <a:solidFill>
                  <a:schemeClr val="tx1"/>
                </a:solidFill>
                <a:effectLst/>
                <a:latin typeface="+mn-lt"/>
                <a:ea typeface="+mn-ea"/>
                <a:cs typeface="+mn-cs"/>
              </a:rPr>
              <a:t>celebrates</a:t>
            </a:r>
            <a:r>
              <a:rPr lang="nl-BE" sz="1200" b="0" i="0" kern="1200" baseline="0" dirty="0">
                <a:solidFill>
                  <a:schemeClr val="tx1"/>
                </a:solidFill>
                <a:effectLst/>
                <a:latin typeface="+mn-lt"/>
                <a:ea typeface="+mn-ea"/>
                <a:cs typeface="+mn-cs"/>
              </a:rPr>
              <a:t> </a:t>
            </a:r>
            <a:r>
              <a:rPr lang="nl-BE" sz="1200" b="0" i="0" kern="1200" baseline="0" dirty="0" err="1">
                <a:solidFill>
                  <a:schemeClr val="tx1"/>
                </a:solidFill>
                <a:effectLst/>
                <a:latin typeface="+mn-lt"/>
                <a:ea typeface="+mn-ea"/>
                <a:cs typeface="+mn-cs"/>
              </a:rPr>
              <a:t>its</a:t>
            </a:r>
            <a:r>
              <a:rPr lang="nl-BE" sz="1200" b="0" i="0" kern="1200" baseline="0" dirty="0">
                <a:solidFill>
                  <a:schemeClr val="tx1"/>
                </a:solidFill>
                <a:effectLst/>
                <a:latin typeface="+mn-lt"/>
                <a:ea typeface="+mn-ea"/>
                <a:cs typeface="+mn-cs"/>
              </a:rPr>
              <a:t> 200th </a:t>
            </a:r>
            <a:r>
              <a:rPr lang="nl-BE" sz="1200" b="0" i="0" kern="1200" baseline="0" dirty="0" err="1">
                <a:solidFill>
                  <a:schemeClr val="tx1"/>
                </a:solidFill>
                <a:effectLst/>
                <a:latin typeface="+mn-lt"/>
                <a:ea typeface="+mn-ea"/>
                <a:cs typeface="+mn-cs"/>
              </a:rPr>
              <a:t>birthday</a:t>
            </a:r>
            <a:r>
              <a:rPr lang="nl-BE" sz="1200" b="0" i="0" kern="1200" baseline="0" dirty="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dirty="0"/>
              <a:t>[</a:t>
            </a:r>
            <a:r>
              <a:rPr lang="nl-BE" noProof="0" dirty="0" err="1"/>
              <a:t>dd</a:t>
            </a:r>
            <a:r>
              <a:rPr lang="nl-BE" noProof="0" dirty="0"/>
              <a:t>-mm-</a:t>
            </a:r>
            <a:r>
              <a:rPr lang="nl-BE" noProof="0" dirty="0" err="1"/>
              <a:t>yyyy</a:t>
            </a:r>
            <a:r>
              <a:rPr lang="nl-BE" noProof="0" dirty="0"/>
              <a:t>] </a:t>
            </a:r>
            <a:r>
              <a:rPr lang="en-BE" noProof="0" dirty="0"/>
              <a:t>TOE TE VOEGEN</a:t>
            </a:r>
            <a:endParaRPr lang="nl-BE" noProof="0" dirty="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Universiteit Gent</a:t>
            </a:r>
            <a:br>
              <a:rPr lang="nl-NL" sz="1800" dirty="0">
                <a:solidFill>
                  <a:schemeClr val="bg1"/>
                </a:solidFill>
                <a:latin typeface="UGent Panno Text SemiLight" panose="02000406040000040003" pitchFamily="2" charset="0"/>
              </a:rPr>
            </a:br>
            <a:r>
              <a:rPr lang="nl-NL" sz="1800" dirty="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@ugent</a:t>
            </a:r>
            <a:br>
              <a:rPr lang="nl-NL" sz="1800" dirty="0">
                <a:solidFill>
                  <a:schemeClr val="bg1"/>
                </a:solidFill>
                <a:latin typeface="UGent Panno Text SemiLight" panose="02000406040000040003" pitchFamily="2" charset="0"/>
              </a:rPr>
            </a:br>
            <a:r>
              <a:rPr lang="nl-NL" sz="1800" dirty="0" err="1">
                <a:solidFill>
                  <a:schemeClr val="bg1"/>
                </a:solidFill>
                <a:latin typeface="UGent Panno Text SemiLight" panose="02000406040000040003" pitchFamily="2" charset="0"/>
              </a:rPr>
              <a:t>Ghent</a:t>
            </a:r>
            <a:r>
              <a:rPr lang="nl-NL" sz="1800" dirty="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dirty="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dirty="0"/>
          </a:p>
        </p:txBody>
      </p:sp>
      <p:sp>
        <p:nvSpPr>
          <p:cNvPr id="4" name="Date Placeholder 3"/>
          <p:cNvSpPr>
            <a:spLocks noGrp="1"/>
          </p:cNvSpPr>
          <p:nvPr>
            <p:ph type="dt" sz="half" idx="10"/>
          </p:nvPr>
        </p:nvSpPr>
        <p:spPr/>
        <p:txBody>
          <a:bodyPr/>
          <a:lstStyle/>
          <a:p>
            <a:fld id="{E7410F60-8C93-4C37-B51A-4DDAE36F7E9B}" type="datetime1">
              <a:rPr lang="nl-BE" noProof="0" smtClean="0"/>
              <a:t>5/12/2024</a:t>
            </a:fld>
            <a:endParaRPr lang="nl-BE" noProof="0" dirty="0"/>
          </a:p>
        </p:txBody>
      </p:sp>
      <p:sp>
        <p:nvSpPr>
          <p:cNvPr id="5" name="Footer Placeholder 4"/>
          <p:cNvSpPr>
            <a:spLocks noGrp="1"/>
          </p:cNvSpPr>
          <p:nvPr>
            <p:ph type="ftr" sz="quarter" idx="11"/>
          </p:nvPr>
        </p:nvSpPr>
        <p:spPr/>
        <p:txBody>
          <a:bodyPr/>
          <a:lstStyle/>
          <a:p>
            <a:endParaRPr lang="nl-BE" noProof="0" dirty="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dirty="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dirty="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dirty="0"/>
              <a:t>Click </a:t>
            </a:r>
            <a:r>
              <a:rPr lang="nl-BE" noProof="0" dirty="0" err="1"/>
              <a:t>to</a:t>
            </a:r>
            <a:r>
              <a:rPr lang="nl-BE" noProof="0" dirty="0"/>
              <a:t> </a:t>
            </a:r>
            <a:r>
              <a:rPr lang="nl-BE" noProof="0" dirty="0" err="1"/>
              <a:t>edit</a:t>
            </a:r>
            <a:r>
              <a:rPr lang="nl-BE" noProof="0" dirty="0"/>
              <a:t> Master </a:t>
            </a:r>
            <a:r>
              <a:rPr lang="nl-BE" noProof="0" dirty="0" err="1"/>
              <a:t>text</a:t>
            </a:r>
            <a:r>
              <a:rPr lang="nl-BE" noProof="0" dirty="0"/>
              <a:t> </a:t>
            </a:r>
            <a:r>
              <a:rPr lang="nl-BE" noProof="0" dirty="0" err="1"/>
              <a:t>styles</a:t>
            </a:r>
            <a:endParaRPr lang="nl-BE" noProof="0" dirty="0"/>
          </a:p>
          <a:p>
            <a:pPr lvl="1"/>
            <a:r>
              <a:rPr lang="nl-BE" noProof="0" dirty="0"/>
              <a:t>Second level</a:t>
            </a:r>
          </a:p>
          <a:p>
            <a:pPr lvl="2"/>
            <a:r>
              <a:rPr lang="nl-BE" noProof="0" dirty="0" err="1"/>
              <a:t>Third</a:t>
            </a:r>
            <a:r>
              <a:rPr lang="nl-BE" noProof="0" dirty="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19"/>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05/12/2024</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41.emf"/><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53.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4.jpeg"/><Relationship Id="rId4" Type="http://schemas.openxmlformats.org/officeDocument/2006/relationships/image" Target="../media/image59.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72.pn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hyperlink" Target="https://youtu.be/of4UTu7VI_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87.png"/><Relationship Id="rId4" Type="http://schemas.openxmlformats.org/officeDocument/2006/relationships/image" Target="../media/image8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youtube.com/playlist?list=PLQ3LcTBBJ4VMb0zlnQ6niWeP4MYMPafZF" TargetMode="External"/><Relationship Id="rId5" Type="http://schemas.openxmlformats.org/officeDocument/2006/relationships/image" Target="../media/image91.jpe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jpeg"/></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3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3.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0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jpeg"/><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 Id="rId9"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image" Target="../media/image119.jpeg"/><Relationship Id="rId1" Type="http://schemas.openxmlformats.org/officeDocument/2006/relationships/slideLayout" Target="../slideLayouts/slideLayout15.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126.png"/></Relationships>
</file>

<file path=ppt/slides/_rels/slide4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33.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7.xml"/><Relationship Id="rId16" Type="http://schemas.openxmlformats.org/officeDocument/2006/relationships/image" Target="../media/image147.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45.jpeg"/><Relationship Id="rId5" Type="http://schemas.openxmlformats.org/officeDocument/2006/relationships/hyperlink" Target="https://www.instagram.com/ugent" TargetMode="External"/><Relationship Id="rId15" Type="http://schemas.openxmlformats.org/officeDocument/2006/relationships/hyperlink" Target="https://www.ugent.be/daretothink" TargetMode="External"/><Relationship Id="rId10" Type="http://schemas.openxmlformats.org/officeDocument/2006/relationships/image" Target="../media/image144.png"/><Relationship Id="rId4" Type="http://schemas.openxmlformats.org/officeDocument/2006/relationships/image" Target="../media/image5.png"/><Relationship Id="rId9" Type="http://schemas.openxmlformats.org/officeDocument/2006/relationships/hyperlink" Target="https://www.youtube.com/ugent" TargetMode="External"/><Relationship Id="rId14" Type="http://schemas.openxmlformats.org/officeDocument/2006/relationships/image" Target="../media/image14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dirty="0">
                <a:solidFill>
                  <a:schemeClr val="bg1"/>
                </a:solidFill>
                <a:latin typeface="UGent Panno Text Medium" panose="02000506040000040003" pitchFamily="2" charset="0"/>
              </a:rPr>
              <a:t>THIS IS </a:t>
            </a:r>
          </a:p>
          <a:p>
            <a:pPr marL="0" indent="0">
              <a:lnSpc>
                <a:spcPts val="6000"/>
              </a:lnSpc>
              <a:spcBef>
                <a:spcPts val="600"/>
              </a:spcBef>
              <a:buNone/>
            </a:pPr>
            <a:r>
              <a:rPr lang="nl-BE" sz="6600" dirty="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Top 100</a:t>
            </a:r>
            <a:br>
              <a:rPr lang="en-BE" sz="2000" dirty="0">
                <a:solidFill>
                  <a:schemeClr val="bg1"/>
                </a:solidFill>
                <a:latin typeface="UGent Panno Text SemiLight" panose="02000406040000040003" pitchFamily="2" charset="0"/>
              </a:rPr>
            </a:br>
            <a:r>
              <a:rPr lang="nl-BE" sz="2000" dirty="0" err="1">
                <a:solidFill>
                  <a:schemeClr val="bg1"/>
                </a:solidFill>
                <a:latin typeface="UGent Panno Text SemiLight" panose="02000406040000040003" pitchFamily="2" charset="0"/>
              </a:rPr>
              <a:t>university</a:t>
            </a:r>
            <a:endParaRPr lang="en-BE" sz="2000" dirty="0">
              <a:solidFill>
                <a:schemeClr val="bg1"/>
              </a:solidFill>
              <a:latin typeface="UGent Panno Text SemiLight" panose="02000406040000040003" pitchFamily="2" charset="0"/>
            </a:endParaRPr>
          </a:p>
          <a:p>
            <a:pPr>
              <a:lnSpc>
                <a:spcPts val="1860"/>
              </a:lnSpc>
            </a:pPr>
            <a:endParaRPr lang="en-BE" sz="2000" dirty="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dirty="0">
                <a:solidFill>
                  <a:schemeClr val="bg1"/>
                </a:solidFill>
                <a:latin typeface="UGent Panno Text SemiLight" panose="02000406040000040003" pitchFamily="2" charset="0"/>
              </a:rPr>
              <a:t>Sin</a:t>
            </a:r>
            <a:r>
              <a:rPr lang="nl-BE" sz="2000" dirty="0" err="1">
                <a:solidFill>
                  <a:schemeClr val="bg1"/>
                </a:solidFill>
                <a:latin typeface="UGent Panno Text SemiLight" panose="02000406040000040003" pitchFamily="2" charset="0"/>
              </a:rPr>
              <a:t>ce</a:t>
            </a:r>
            <a:br>
              <a:rPr lang="en-BE" sz="2000" dirty="0">
                <a:solidFill>
                  <a:schemeClr val="bg1"/>
                </a:solidFill>
                <a:latin typeface="UGent Panno Text SemiLight" panose="02000406040000040003" pitchFamily="2" charset="0"/>
              </a:rPr>
            </a:br>
            <a:r>
              <a:rPr lang="en-BE" sz="2000" dirty="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dirty="0">
                <a:solidFill>
                  <a:schemeClr val="bg1"/>
                </a:solidFill>
                <a:latin typeface="UGent Panno Text Medium" panose="02000506040000040003" pitchFamily="2" charset="0"/>
              </a:rPr>
              <a:t>DARE TO</a:t>
            </a:r>
            <a:br>
              <a:rPr lang="en-BE" sz="2000" dirty="0">
                <a:solidFill>
                  <a:schemeClr val="bg1"/>
                </a:solidFill>
                <a:latin typeface="UGent Panno Text Medium" panose="02000506040000040003" pitchFamily="2" charset="0"/>
              </a:rPr>
            </a:br>
            <a:r>
              <a:rPr lang="nl-BE" sz="2000" dirty="0">
                <a:solidFill>
                  <a:schemeClr val="bg1"/>
                </a:solidFill>
                <a:latin typeface="UGent Panno Text Medium" panose="02000506040000040003" pitchFamily="2" charset="0"/>
              </a:rPr>
              <a:t>THINK</a:t>
            </a:r>
            <a:endParaRPr lang="en-BE" sz="2000" dirty="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dirty="0" err="1"/>
              <a:t>researchers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2196658734"/>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dirty="0">
                          <a:solidFill>
                            <a:schemeClr val="bg1"/>
                          </a:solidFill>
                          <a:latin typeface="UGent Panno Text Medium" panose="02000606040000040003" pitchFamily="2" charset="0"/>
                        </a:rPr>
                        <a:t>FTE </a:t>
                      </a:r>
                      <a:r>
                        <a:rPr lang="nl-BE" sz="2000" b="0" i="0" dirty="0" err="1">
                          <a:solidFill>
                            <a:schemeClr val="bg1"/>
                          </a:solidFill>
                          <a:latin typeface="UGent Panno Text Medium" panose="02000606040000040003" pitchFamily="2" charset="0"/>
                        </a:rPr>
                        <a:t>researchers</a:t>
                      </a:r>
                      <a:endParaRPr lang="en-BE" sz="2000" b="0" i="0" dirty="0">
                        <a:latin typeface="UGent Panno Text Medium" panose="02000606040000040003" pitchFamily="2" charset="0"/>
                      </a:endParaRPr>
                    </a:p>
                  </a:txBody>
                  <a:tcPr marL="324000" anchor="ctr">
                    <a:solidFill>
                      <a:srgbClr val="1E64C8"/>
                    </a:solidFill>
                  </a:tcPr>
                </a:tc>
                <a:tc>
                  <a:txBody>
                    <a:bodyPr/>
                    <a:lstStyle/>
                    <a:p>
                      <a:pPr lvl="0" algn="r">
                        <a:buNone/>
                      </a:pPr>
                      <a:r>
                        <a:rPr lang="nl-NL" sz="1800" dirty="0">
                          <a:solidFill>
                            <a:srgbClr val="FFFFFF"/>
                          </a:solidFill>
                          <a:latin typeface="UGent Panno Text Medium"/>
                        </a:rPr>
                        <a:t>8,221</a:t>
                      </a:r>
                      <a:endParaRPr lang="nl-NL"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Medium" panose="02000606040000040003" pitchFamily="2" charset="0"/>
                        </a:rPr>
                        <a:t>Professors</a:t>
                      </a:r>
                      <a:endParaRPr lang="en-BE" sz="2000" dirty="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dirty="0">
                          <a:solidFill>
                            <a:srgbClr val="4472C4"/>
                          </a:solidFill>
                          <a:latin typeface="UGent Panno Text Medium"/>
                        </a:rPr>
                        <a:t>1</a:t>
                      </a:r>
                      <a:r>
                        <a:rPr lang="nl-BE" sz="1800" dirty="0">
                          <a:solidFill>
                            <a:srgbClr val="4472C4"/>
                          </a:solidFill>
                          <a:latin typeface="UGent Panno Text Medium"/>
                        </a:rPr>
                        <a:t>,153</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Medium" panose="02000606040000040003" pitchFamily="2" charset="0"/>
                        </a:rPr>
                        <a:t>Postdocs</a:t>
                      </a:r>
                      <a:endParaRPr lang="en-BE" sz="2000" dirty="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dirty="0">
                          <a:solidFill>
                            <a:srgbClr val="4472C4"/>
                          </a:solidFill>
                          <a:latin typeface="UGent Panno Text Medium"/>
                        </a:rPr>
                        <a:t>1,564</a:t>
                      </a:r>
                      <a:endParaRPr lang="nl-NL" sz="1800" dirty="0">
                        <a:solidFill>
                          <a:srgbClr val="4472C4"/>
                        </a:solidFill>
                        <a:latin typeface="UGent Panno Text Medium" panose="02000606040000040003" pitchFamily="2" charset="0"/>
                      </a:endParaRP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Medium" panose="02000606040000040003" pitchFamily="2" charset="0"/>
                        </a:rPr>
                        <a:t>Predocs</a:t>
                      </a:r>
                      <a:endParaRPr lang="en-BE" sz="2000" dirty="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dirty="0">
                          <a:solidFill>
                            <a:srgbClr val="4472C4"/>
                          </a:solidFill>
                          <a:latin typeface="UGent Panno Text Medium"/>
                        </a:rPr>
                        <a:t>5,503</a:t>
                      </a:r>
                      <a:endParaRPr lang="nl-NL" sz="1800" dirty="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dirty="0" err="1">
                <a:solidFill>
                  <a:srgbClr val="1E64C8"/>
                </a:solidFill>
                <a:latin typeface="UGent Panno Text" panose="02000506040000040003" pitchFamily="2" charset="0"/>
              </a:rPr>
              <a:t>Tailor-made</a:t>
            </a:r>
            <a:r>
              <a:rPr lang="nl-BE" sz="2000" cap="all" dirty="0">
                <a:solidFill>
                  <a:srgbClr val="1E64C8"/>
                </a:solidFill>
                <a:latin typeface="UGent Panno Text" panose="02000506040000040003" pitchFamily="2" charset="0"/>
              </a:rPr>
              <a:t> </a:t>
            </a:r>
          </a:p>
          <a:p>
            <a:pPr marL="60273"/>
            <a:r>
              <a:rPr lang="nl-BE" sz="2000" cap="all" dirty="0" err="1">
                <a:solidFill>
                  <a:srgbClr val="1E64C8"/>
                </a:solidFill>
                <a:latin typeface="UGent Panno Text" panose="02000506040000040003" pitchFamily="2" charset="0"/>
              </a:rPr>
              <a:t>Career</a:t>
            </a:r>
            <a:r>
              <a:rPr lang="nl-BE" sz="2000" cap="all" dirty="0">
                <a:solidFill>
                  <a:srgbClr val="1E64C8"/>
                </a:solidFill>
                <a:latin typeface="UGent Panno Text" panose="02000506040000040003" pitchFamily="2" charset="0"/>
              </a:rPr>
              <a:t> </a:t>
            </a:r>
            <a:r>
              <a:rPr lang="nl-BE" sz="2000" cap="all" dirty="0" err="1">
                <a:solidFill>
                  <a:srgbClr val="1E64C8"/>
                </a:solidFill>
                <a:latin typeface="UGent Panno Text" panose="02000506040000040003" pitchFamily="2" charset="0"/>
              </a:rPr>
              <a:t>prospects</a:t>
            </a:r>
            <a:endParaRPr lang="nl-BE" sz="2000" cap="all" dirty="0">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TALENT development</a:t>
            </a:r>
          </a:p>
          <a:p>
            <a:pPr marL="60273"/>
            <a:r>
              <a:rPr lang="nl-BE" sz="2000" cap="all" dirty="0">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Quality</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recruting</a:t>
            </a:r>
            <a:endParaRPr lang="nl-BE" sz="2000" cap="all" dirty="0">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scientific</a:t>
            </a:r>
            <a:endParaRPr lang="nl-BE" sz="2000" cap="all" dirty="0">
              <a:solidFill>
                <a:srgbClr val="1E64C8"/>
              </a:solidFill>
              <a:latin typeface="UGent Panno Text" panose="02000506040000040003" pitchFamily="2" charset="0"/>
            </a:endParaRPr>
          </a:p>
          <a:p>
            <a:pPr marL="60273"/>
            <a:r>
              <a:rPr lang="nl-BE" sz="2000" cap="all" dirty="0" err="1">
                <a:solidFill>
                  <a:srgbClr val="1E64C8"/>
                </a:solidFill>
                <a:latin typeface="UGent Panno Text" panose="02000506040000040003" pitchFamily="2" charset="0"/>
              </a:rPr>
              <a:t>integrity</a:t>
            </a:r>
            <a:endParaRPr lang="nl-BE" sz="2000" cap="all" dirty="0">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Leadership</a:t>
            </a:r>
            <a:endParaRPr lang="nl-BE" sz="2000" cap="all" dirty="0">
              <a:solidFill>
                <a:srgbClr val="1E64C8"/>
              </a:solidFill>
              <a:latin typeface="UGent Panno Text" panose="02000506040000040003" pitchFamily="2" charset="0"/>
            </a:endParaRPr>
          </a:p>
          <a:p>
            <a:pPr marL="60273"/>
            <a:r>
              <a:rPr lang="nl-BE" sz="2000" cap="all" dirty="0">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dirty="0">
                <a:solidFill>
                  <a:srgbClr val="1E64C8"/>
                </a:solidFill>
              </a:rPr>
              <a:t>Three-fold mission of the Doctoral Schools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increase the international and social value </a:t>
            </a:r>
            <a:br>
              <a:rPr lang="en-GB" dirty="0">
                <a:latin typeface="UGent Panno Text SemiLight" panose="02000406040000040003" pitchFamily="2" charset="0"/>
              </a:rPr>
            </a:br>
            <a:r>
              <a:rPr lang="en-GB" dirty="0">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enhance the support provided to </a:t>
            </a:r>
            <a:br>
              <a:rPr lang="en-GB" dirty="0">
                <a:latin typeface="UGent Panno Text SemiLight" panose="02000406040000040003" pitchFamily="2" charset="0"/>
              </a:rPr>
            </a:br>
            <a:r>
              <a:rPr lang="en-GB" dirty="0">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dirty="0">
                <a:latin typeface="UGent Panno Text SemiLight" panose="02000406040000040003" pitchFamily="2" charset="0"/>
              </a:rPr>
              <a:t>To strengthen a quality culture in </a:t>
            </a:r>
            <a:br>
              <a:rPr lang="en-GB" dirty="0">
                <a:latin typeface="UGent Panno Text SemiLight" panose="02000406040000040003" pitchFamily="2" charset="0"/>
              </a:rPr>
            </a:br>
            <a:r>
              <a:rPr lang="en-GB" dirty="0">
                <a:latin typeface="UGent Panno Text SemiLight" panose="02000406040000040003" pitchFamily="2" charset="0"/>
              </a:rPr>
              <a:t>(doctoral) research</a:t>
            </a:r>
          </a:p>
          <a:p>
            <a:pPr marL="9525">
              <a:buClr>
                <a:srgbClr val="1E64C8"/>
              </a:buClr>
            </a:pPr>
            <a:endParaRPr lang="nl-BE" dirty="0">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a:p>
            <a:pPr marL="9525">
              <a:buClr>
                <a:srgbClr val="1E64C8"/>
              </a:buClr>
            </a:pPr>
            <a:endParaRPr lang="nl-BE" sz="1200" dirty="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lIns="91440" tIns="45720" rIns="91440" bIns="45720" rtlCol="0" anchor="t">
              <a:spAutoFit/>
            </a:bodyPr>
            <a:lstStyle/>
            <a:p>
              <a:pPr algn="ctr"/>
              <a:r>
                <a:rPr lang="nl-BE" sz="4400" b="1" dirty="0">
                  <a:solidFill>
                    <a:srgbClr val="1E64C8"/>
                  </a:solidFill>
                  <a:latin typeface="UGent Panno Text SemiBold"/>
                </a:rPr>
                <a:t>786</a:t>
              </a:r>
              <a:endParaRPr lang="nl-BE" sz="4400" b="1" dirty="0">
                <a:solidFill>
                  <a:srgbClr val="1E64C8"/>
                </a:solidFill>
                <a:latin typeface="UGent Panno Text SemiBold" panose="02000506040000040003" pitchFamily="2" charset="0"/>
              </a:endParaRPr>
            </a:p>
            <a:p>
              <a:pPr algn="ctr"/>
              <a:r>
                <a:rPr lang="nl-BE" sz="2000" dirty="0" err="1">
                  <a:solidFill>
                    <a:srgbClr val="1E64C8"/>
                  </a:solidFill>
                  <a:latin typeface="UGent Panno Text SemiLight"/>
                </a:rPr>
                <a:t>Doctorates</a:t>
              </a:r>
              <a:r>
                <a:rPr lang="nl-BE" sz="2000" dirty="0">
                  <a:solidFill>
                    <a:srgbClr val="1E64C8"/>
                  </a:solidFill>
                  <a:latin typeface="UGent Panno Text SemiLight"/>
                </a:rPr>
                <a:t> </a:t>
              </a:r>
              <a:r>
                <a:rPr lang="nl-BE" sz="2000" dirty="0" err="1">
                  <a:solidFill>
                    <a:srgbClr val="1E64C8"/>
                  </a:solidFill>
                  <a:latin typeface="UGent Panno Text SemiLight"/>
                </a:rPr>
                <a:t>obtained</a:t>
              </a:r>
              <a:r>
                <a:rPr lang="nl-BE" sz="2000" dirty="0">
                  <a:solidFill>
                    <a:srgbClr val="1E64C8"/>
                  </a:solidFill>
                  <a:latin typeface="UGent Panno Text SemiLight"/>
                </a:rPr>
                <a:t> </a:t>
              </a:r>
              <a:br>
                <a:rPr lang="nl-BE" sz="2000" dirty="0">
                  <a:latin typeface="UGent Panno Text SemiLight" panose="02000406040000040003" pitchFamily="2" charset="0"/>
                </a:rPr>
              </a:br>
              <a:r>
                <a:rPr lang="nl-BE" sz="2000" dirty="0">
                  <a:solidFill>
                    <a:srgbClr val="1E64C8"/>
                  </a:solidFill>
                  <a:latin typeface="UGent Panno Text SemiLight"/>
                </a:rPr>
                <a:t>in 2023</a:t>
              </a:r>
              <a:endParaRPr lang="nl-BE" sz="2000" dirty="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rtlCol="0">
              <a:spAutoFit/>
            </a:bodyPr>
            <a:lstStyle/>
            <a:p>
              <a:pPr algn="ctr"/>
              <a:r>
                <a:rPr lang="nl-BE" sz="4400" b="1" dirty="0">
                  <a:solidFill>
                    <a:schemeClr val="bg1"/>
                  </a:solidFill>
                  <a:latin typeface="UGent Panno Text SemiBold" panose="02000506040000040003" pitchFamily="2" charset="0"/>
                </a:rPr>
                <a:t>+5,700</a:t>
              </a:r>
            </a:p>
            <a:p>
              <a:pPr algn="ctr"/>
              <a:r>
                <a:rPr lang="nl-BE" sz="2000" dirty="0" err="1">
                  <a:solidFill>
                    <a:schemeClr val="bg1"/>
                  </a:solidFill>
                  <a:latin typeface="UGent Panno Text SemiLight" panose="02000406040000040003" pitchFamily="2" charset="0"/>
                </a:rPr>
                <a:t>Doctoral</a:t>
              </a:r>
              <a:r>
                <a:rPr lang="nl-BE" sz="2000" dirty="0">
                  <a:solidFill>
                    <a:schemeClr val="bg1"/>
                  </a:solidFill>
                  <a:latin typeface="UGent Panno Text SemiLight" panose="02000406040000040003" pitchFamily="2" charset="0"/>
                </a:rPr>
                <a:t> students in </a:t>
              </a:r>
              <a:r>
                <a:rPr lang="nl-BE" sz="2000" dirty="0" err="1">
                  <a:solidFill>
                    <a:schemeClr val="bg1"/>
                  </a:solidFill>
                  <a:latin typeface="UGent Panno Text SemiLight" panose="02000406040000040003" pitchFamily="2" charset="0"/>
                </a:rPr>
                <a:t>total</a:t>
              </a:r>
              <a:endParaRPr lang="nl-BE" sz="2000" dirty="0">
                <a:solidFill>
                  <a:schemeClr val="bg1"/>
                </a:solidFill>
                <a:latin typeface="UGent Panno Text SemiLight" panose="02000406040000040003" pitchFamily="2" charset="0"/>
              </a:endParaRPr>
            </a:p>
            <a:p>
              <a:pPr algn="ctr">
                <a:spcBef>
                  <a:spcPts val="600"/>
                </a:spcBef>
              </a:pPr>
              <a:r>
                <a:rPr lang="nl-BE" sz="1400" dirty="0">
                  <a:solidFill>
                    <a:schemeClr val="bg1"/>
                  </a:solidFill>
                  <a:latin typeface="UGent Panno Text SemiLight" panose="02000406040000040003" pitchFamily="2" charset="0"/>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vert="horz" lIns="91440" tIns="45720" rIns="91440" bIns="45720" rtlCol="0" anchor="t">
            <a:noAutofit/>
          </a:bodyPr>
          <a:lstStyle/>
          <a:p>
            <a:pPr marL="85725" indent="0">
              <a:buNone/>
            </a:pPr>
            <a:r>
              <a:rPr lang="nl-BE" dirty="0">
                <a:latin typeface="UGent Panno Text"/>
              </a:rPr>
              <a:t>Research </a:t>
            </a:r>
            <a:r>
              <a:rPr lang="nl-BE" dirty="0" err="1">
                <a:latin typeface="UGent Panno Text"/>
              </a:rPr>
              <a:t>expenditure</a:t>
            </a:r>
            <a:r>
              <a:rPr lang="nl-BE" dirty="0">
                <a:latin typeface="UGent Panno Text"/>
              </a:rPr>
              <a:t> 2023: € 461 </a:t>
            </a:r>
            <a:r>
              <a:rPr lang="nl-BE" dirty="0" err="1">
                <a:latin typeface="UGent Panno Text"/>
              </a:rPr>
              <a:t>million</a:t>
            </a:r>
            <a:endParaRPr lang="nl-BE" dirty="0">
              <a:latin typeface="UGent Panno Text"/>
            </a:endParaRP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lIns="91440" tIns="45720" rIns="91440" bIns="45720" rtlCol="0" anchor="t">
              <a:spAutoFit/>
            </a:bodyPr>
            <a:lstStyle/>
            <a:p>
              <a:pPr algn="ctr"/>
              <a:r>
                <a:rPr lang="nl-BE" sz="4000" b="1" dirty="0">
                  <a:solidFill>
                    <a:schemeClr val="bg1"/>
                  </a:solidFill>
                  <a:latin typeface="UGent Panno Text SemiBold"/>
                </a:rPr>
                <a:t>150 </a:t>
              </a:r>
              <a:r>
                <a:rPr lang="nl-BE" sz="2000" dirty="0" err="1">
                  <a:solidFill>
                    <a:schemeClr val="bg1"/>
                  </a:solidFill>
                  <a:latin typeface="UGent Panno Text SemiLight"/>
                </a:rPr>
                <a:t>main</a:t>
              </a:r>
              <a:r>
                <a:rPr lang="nl-BE" sz="2000" dirty="0">
                  <a:solidFill>
                    <a:schemeClr val="bg1"/>
                  </a:solidFill>
                  <a:latin typeface="UGent Panno Text SemiLight"/>
                </a:rPr>
                <a:t> ERC </a:t>
              </a:r>
              <a:r>
                <a:rPr lang="nl-BE" sz="2000" dirty="0" err="1">
                  <a:solidFill>
                    <a:schemeClr val="bg1"/>
                  </a:solidFill>
                  <a:latin typeface="UGent Panno Text SemiLight"/>
                </a:rPr>
                <a:t>projects</a:t>
              </a:r>
              <a:endParaRPr lang="nl-BE" sz="2000" dirty="0">
                <a:solidFill>
                  <a:schemeClr val="bg1"/>
                </a:solidFill>
                <a:latin typeface="UGent Panno Text SemiLight"/>
              </a:endParaRPr>
            </a:p>
            <a:p>
              <a:pPr algn="ctr"/>
              <a:r>
                <a:rPr lang="nl-BE" sz="4000" b="1" dirty="0">
                  <a:solidFill>
                    <a:schemeClr val="bg1"/>
                  </a:solidFill>
                  <a:latin typeface="UGent Panno Text SemiLight" panose="02000406040000040003" pitchFamily="2" charset="0"/>
                </a:rPr>
                <a:t>27</a:t>
              </a:r>
              <a:r>
                <a:rPr lang="nl-BE" sz="4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PoC</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grants</a:t>
              </a:r>
              <a:endParaRPr lang="nl-BE" sz="4000" dirty="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pic>
        <p:nvPicPr>
          <p:cNvPr id="3" name="Afbeelding 2" descr="Afbeelding met tekst, schermopname, lijn, Parallel&#10;&#10;Automatisch gegenereerde beschrijving">
            <a:extLst>
              <a:ext uri="{FF2B5EF4-FFF2-40B4-BE49-F238E27FC236}">
                <a16:creationId xmlns:a16="http://schemas.microsoft.com/office/drawing/2014/main" id="{5C645490-2125-E8D7-75F3-3DEE8B242114}"/>
              </a:ext>
            </a:extLst>
          </p:cNvPr>
          <p:cNvPicPr>
            <a:picLocks noChangeAspect="1"/>
          </p:cNvPicPr>
          <p:nvPr/>
        </p:nvPicPr>
        <p:blipFill>
          <a:blip r:embed="rId4"/>
          <a:stretch>
            <a:fillRect/>
          </a:stretch>
        </p:blipFill>
        <p:spPr>
          <a:xfrm>
            <a:off x="735806" y="2005013"/>
            <a:ext cx="10565606" cy="4038599"/>
          </a:xfrm>
          <a:prstGeom prst="rect">
            <a:avLst/>
          </a:prstGeom>
        </p:spPr>
      </p:pic>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vert="horz" lIns="91440" tIns="45720" rIns="91440" bIns="45720" rtlCol="0" anchor="t">
            <a:noAutofit/>
          </a:bodyPr>
          <a:lstStyle/>
          <a:p>
            <a:pPr marL="85725" indent="0">
              <a:buNone/>
            </a:pPr>
            <a:r>
              <a:rPr lang="nl-BE" dirty="0">
                <a:latin typeface="UGent Panno Text"/>
              </a:rPr>
              <a:t>Publications 2013 - 2023</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702900666"/>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dirty="0">
                          <a:solidFill>
                            <a:schemeClr val="bg1"/>
                          </a:solidFill>
                          <a:latin typeface="UGent Panno Text Medium" panose="02000506040000040003" pitchFamily="2" charset="0"/>
                        </a:rPr>
                        <a:t>Total </a:t>
                      </a:r>
                      <a:r>
                        <a:rPr lang="nl-BE" sz="2200" b="0" i="0" dirty="0" err="1">
                          <a:solidFill>
                            <a:schemeClr val="bg1"/>
                          </a:solidFill>
                          <a:latin typeface="UGent Panno Text Medium" panose="02000506040000040003" pitchFamily="2" charset="0"/>
                        </a:rPr>
                        <a:t>number</a:t>
                      </a:r>
                      <a:r>
                        <a:rPr lang="nl-BE" sz="2200" b="0" i="0" dirty="0">
                          <a:solidFill>
                            <a:schemeClr val="bg1"/>
                          </a:solidFill>
                          <a:latin typeface="UGent Panno Text Medium" panose="02000506040000040003" pitchFamily="2" charset="0"/>
                        </a:rPr>
                        <a:t> of </a:t>
                      </a:r>
                      <a:r>
                        <a:rPr lang="nl-BE" sz="2200" b="0" i="0" dirty="0" err="1">
                          <a:solidFill>
                            <a:schemeClr val="bg1"/>
                          </a:solidFill>
                          <a:latin typeface="UGent Panno Text Medium" panose="02000506040000040003" pitchFamily="2" charset="0"/>
                        </a:rPr>
                        <a:t>publications</a:t>
                      </a:r>
                      <a:r>
                        <a:rPr lang="nl-BE" sz="2200" b="0" i="0" dirty="0">
                          <a:solidFill>
                            <a:schemeClr val="bg1"/>
                          </a:solidFill>
                          <a:latin typeface="UGent Panno Text Medium" panose="02000506040000040003" pitchFamily="2" charset="0"/>
                        </a:rPr>
                        <a:t> at Ghent University</a:t>
                      </a:r>
                      <a:endParaRPr lang="en-BE" sz="22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70,463</a:t>
                      </a:r>
                      <a:endParaRPr lang="en-BE" sz="2400" dirty="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dirty="0">
                          <a:solidFill>
                            <a:srgbClr val="1E64C8"/>
                          </a:solidFill>
                          <a:latin typeface="UGent Panno Text" panose="02000506040000040003" pitchFamily="2" charset="0"/>
                        </a:rPr>
                        <a:t>International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a:lnSpc>
                          <a:spcPct val="100000"/>
                        </a:lnSpc>
                        <a:spcBef>
                          <a:spcPts val="0"/>
                        </a:spcBef>
                        <a:spcAft>
                          <a:spcPts val="0"/>
                        </a:spcAft>
                        <a:buNone/>
                        <a:tabLst/>
                        <a:defRPr/>
                      </a:pPr>
                      <a:r>
                        <a:rPr lang="nl-BE" sz="2000" dirty="0">
                          <a:solidFill>
                            <a:srgbClr val="1E64C8"/>
                          </a:solidFill>
                          <a:latin typeface="UGent Panno Text"/>
                        </a:rPr>
                        <a:t>46,748</a:t>
                      </a:r>
                      <a:endParaRPr lang="nl-NL" dirty="0"/>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dirty="0" err="1">
                          <a:solidFill>
                            <a:srgbClr val="1E64C8"/>
                          </a:solidFill>
                          <a:latin typeface="UGent Panno Text" panose="02000506040000040003" pitchFamily="2" charset="0"/>
                        </a:rPr>
                        <a:t>Solely</a:t>
                      </a:r>
                      <a:r>
                        <a:rPr lang="nl-BE" sz="2000" dirty="0">
                          <a:solidFill>
                            <a:srgbClr val="1E64C8"/>
                          </a:solidFill>
                          <a:latin typeface="UGent Panno Text" panose="02000506040000040003" pitchFamily="2" charset="0"/>
                        </a:rPr>
                        <a:t> Ghent University</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dirty="0">
                          <a:solidFill>
                            <a:srgbClr val="1E64C8"/>
                          </a:solidFill>
                          <a:latin typeface="UGent Panno Text"/>
                        </a:rPr>
                        <a:t>12,043</a:t>
                      </a:r>
                      <a:endParaRPr lang="nl-NL" dirty="0"/>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Belgian</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publications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11,672</a:t>
                      </a:r>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Highly cited researchers (clarivate, 2022)</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panose="02000506040000040003" pitchFamily="2" charset="0"/>
                        </a:rPr>
                        <a:t>26</a:t>
                      </a:r>
                      <a:endParaRPr lang="en-BE" sz="2000" dirty="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3477879" y="5458652"/>
            <a:ext cx="3712771"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(Publications: SCIE, AHCI in WOS – </a:t>
            </a:r>
            <a:r>
              <a:rPr lang="nl-BE" sz="1200" dirty="0" err="1">
                <a:latin typeface="UGent Panno Text SemiLight"/>
              </a:rPr>
              <a:t>reference</a:t>
            </a:r>
            <a:r>
              <a:rPr lang="nl-BE" sz="1200" dirty="0">
                <a:latin typeface="UGent Panno Text SemiLight"/>
              </a:rPr>
              <a:t> </a:t>
            </a:r>
            <a:r>
              <a:rPr lang="nl-BE" sz="1200" dirty="0" err="1">
                <a:latin typeface="UGent Panno Text SemiLight"/>
              </a:rPr>
              <a:t>year</a:t>
            </a:r>
            <a:r>
              <a:rPr lang="nl-BE" sz="1200" dirty="0">
                <a:latin typeface="UGent Panno Text SemiLight"/>
              </a:rPr>
              <a:t> 2024)</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lIns="91440" tIns="45720" rIns="91440" bIns="45720" rtlCol="0" anchor="t">
            <a:spAutoFit/>
          </a:bodyPr>
          <a:lstStyle/>
          <a:p>
            <a:pPr marL="59690" algn="ctr"/>
            <a:r>
              <a:rPr lang="nl-BE" sz="4400" cap="all" dirty="0">
                <a:solidFill>
                  <a:srgbClr val="FFD200"/>
                </a:solidFill>
                <a:latin typeface="UGent Panno Text"/>
              </a:rPr>
              <a:t>90</a:t>
            </a:r>
            <a:r>
              <a:rPr lang="nl-BE" sz="4400" cap="all" dirty="0">
                <a:latin typeface="UGent Panno Text"/>
              </a:rPr>
              <a:t> </a:t>
            </a:r>
            <a:endParaRPr lang="nl-BE" sz="2800" cap="all" dirty="0">
              <a:latin typeface="UGent Panno Text"/>
            </a:endParaRPr>
          </a:p>
          <a:p>
            <a:pPr marL="59690" algn="ctr"/>
            <a:r>
              <a:rPr lang="nl-BE" sz="2400" cap="all" dirty="0">
                <a:solidFill>
                  <a:schemeClr val="bg1"/>
                </a:solidFill>
                <a:latin typeface="UGent Panno Text" panose="02000506040000040003" pitchFamily="2" charset="0"/>
              </a:rPr>
              <a:t>spin-offs</a:t>
            </a:r>
          </a:p>
          <a:p>
            <a:pPr marL="59690" algn="ctr"/>
            <a:r>
              <a:rPr lang="nl-NL" sz="1400" cap="all" dirty="0">
                <a:solidFill>
                  <a:schemeClr val="bg1"/>
                </a:solidFill>
                <a:latin typeface="UGent Panno Text"/>
              </a:rPr>
              <a:t>(2013-2023)</a:t>
            </a:r>
            <a:endParaRPr lang="nl-BE" sz="1400" cap="all" dirty="0">
              <a:solidFill>
                <a:schemeClr val="bg1"/>
              </a:solidFill>
              <a:latin typeface="UGent Panno Text"/>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dirty="0">
                <a:solidFill>
                  <a:srgbClr val="FFD200"/>
                </a:solidFill>
                <a:latin typeface="UGent Panno Text" panose="02000506040000040003" pitchFamily="2" charset="0"/>
              </a:rPr>
              <a:t>26</a:t>
            </a:r>
            <a:r>
              <a:rPr lang="nl-BE" sz="2000" cap="all" dirty="0">
                <a:latin typeface="UGent Panno Text" panose="02000506040000040003" pitchFamily="2" charset="0"/>
              </a:rPr>
              <a:t> </a:t>
            </a:r>
            <a:endParaRPr lang="nl-NL"/>
          </a:p>
          <a:p>
            <a:pPr marL="59690" algn="ctr"/>
            <a:r>
              <a:rPr lang="nl-BE" sz="2400" cap="all" dirty="0">
                <a:solidFill>
                  <a:schemeClr val="bg1"/>
                </a:solidFill>
                <a:latin typeface="UGent Panno Text"/>
              </a:rPr>
              <a:t>BD Centers</a:t>
            </a:r>
            <a:endParaRPr lang="nl-BE" sz="2400" cap="all" dirty="0">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dirty="0">
                <a:solidFill>
                  <a:srgbClr val="1E64C8"/>
                </a:solidFill>
                <a:latin typeface="UGent Panno Text" panose="02000506040000040003" pitchFamily="2" charset="0"/>
              </a:rPr>
              <a:t>Intensive cooperation </a:t>
            </a:r>
          </a:p>
          <a:p>
            <a:pPr marL="60273" algn="ctr"/>
            <a:r>
              <a:rPr lang="nl-BE" sz="2400" dirty="0" err="1">
                <a:solidFill>
                  <a:srgbClr val="1E64C8"/>
                </a:solidFill>
                <a:latin typeface="UGent Panno Text" panose="02000506040000040003" pitchFamily="2" charset="0"/>
              </a:rPr>
              <a:t>with</a:t>
            </a:r>
            <a:r>
              <a:rPr lang="nl-BE" sz="2400" dirty="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lIns="91440" tIns="45720" rIns="91440" bIns="45720" rtlCol="0" anchor="t">
            <a:spAutoFit/>
          </a:bodyPr>
          <a:lstStyle/>
          <a:p>
            <a:pPr marL="59690" algn="ctr"/>
            <a:r>
              <a:rPr lang="nl-BE" sz="4000" cap="all" dirty="0">
                <a:solidFill>
                  <a:srgbClr val="FFD200"/>
                </a:solidFill>
                <a:latin typeface="UGent Panno Text"/>
              </a:rPr>
              <a:t>1,516</a:t>
            </a:r>
            <a:r>
              <a:rPr lang="nl-BE" sz="4400" cap="all" dirty="0">
                <a:latin typeface="UGent Panno Text"/>
              </a:rPr>
              <a:t> </a:t>
            </a:r>
            <a:endParaRPr lang="nl-BE" sz="2800" cap="all" dirty="0">
              <a:latin typeface="UGent Panno Text"/>
            </a:endParaRPr>
          </a:p>
          <a:p>
            <a:pPr marL="59690" algn="ctr"/>
            <a:r>
              <a:rPr lang="nl-BE" sz="2400" cap="all" dirty="0">
                <a:solidFill>
                  <a:schemeClr val="bg1"/>
                </a:solidFill>
                <a:latin typeface="UGent Panno Text" panose="02000506040000040003" pitchFamily="2" charset="0"/>
              </a:rPr>
              <a:t>patents</a:t>
            </a:r>
          </a:p>
          <a:p>
            <a:pPr marL="59690" algn="ctr"/>
            <a:r>
              <a:rPr lang="nl-NL" sz="1400" cap="all" dirty="0">
                <a:solidFill>
                  <a:schemeClr val="bg1"/>
                </a:solidFill>
                <a:latin typeface="UGent Panno Text"/>
              </a:rPr>
              <a:t>(2013-2023)</a:t>
            </a:r>
            <a:endParaRPr lang="nl-BE" sz="1400" cap="all" dirty="0">
              <a:solidFill>
                <a:schemeClr val="bg1"/>
              </a:solidFill>
              <a:latin typeface="UGent Panno Text"/>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dirty="0"/>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panose="02000706040000040003" pitchFamily="2" charset="0"/>
              </a:rPr>
              <a:t>136 GRANTEES</a:t>
            </a:r>
            <a:endParaRPr lang="en-BE" sz="6600" dirty="0">
              <a:solidFill>
                <a:srgbClr val="1E64C8"/>
              </a:solidFill>
              <a:latin typeface="UGent Panno Text SemiBold" panose="02000706040000040003" pitchFamily="2" charset="0"/>
            </a:endParaRPr>
          </a:p>
        </p:txBody>
      </p:sp>
    </p:spTree>
    <p:extLst>
      <p:ext uri="{BB962C8B-B14F-4D97-AF65-F5344CB8AC3E}">
        <p14:creationId xmlns:p14="http://schemas.microsoft.com/office/powerpoint/2010/main" val="406416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dirty="0"/>
              <a:t>200 </a:t>
            </a:r>
            <a:r>
              <a:rPr lang="nl-BE" dirty="0" err="1"/>
              <a:t>years</a:t>
            </a:r>
            <a:r>
              <a:rPr lang="en-BE" dirty="0"/>
              <a:t> </a:t>
            </a:r>
            <a:br>
              <a:rPr lang="nl-BE" dirty="0"/>
            </a:br>
            <a:r>
              <a:rPr lang="nl-BE" dirty="0"/>
              <a:t>of </a:t>
            </a:r>
            <a:r>
              <a:rPr lang="nl-BE" dirty="0" err="1"/>
              <a:t>history</a:t>
            </a:r>
            <a:endParaRPr lang="en-BE" dirty="0"/>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dirty="0"/>
              <a:t>200 </a:t>
            </a:r>
            <a:r>
              <a:rPr lang="nl-BE" dirty="0" err="1"/>
              <a:t>years</a:t>
            </a:r>
            <a:r>
              <a:rPr lang="en-BE" dirty="0"/>
              <a:t> </a:t>
            </a:r>
            <a:r>
              <a:rPr lang="nl-BE" dirty="0" err="1"/>
              <a:t>ghent</a:t>
            </a:r>
            <a:r>
              <a:rPr lang="nl-BE" dirty="0"/>
              <a:t> </a:t>
            </a:r>
            <a:r>
              <a:rPr lang="nl-BE" dirty="0" err="1"/>
              <a:t>university</a:t>
            </a:r>
            <a:endParaRPr lang="en-BE" dirty="0"/>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dirty="0">
                <a:solidFill>
                  <a:srgbClr val="1E64C8"/>
                </a:solidFill>
                <a:latin typeface="UGent Panno Text SemiBold" panose="02000506040000040003" pitchFamily="2" charset="0"/>
              </a:rPr>
              <a:t>1817</a:t>
            </a:r>
            <a:br>
              <a:rPr lang="nl-BE" sz="2250"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Grand opening of</a:t>
            </a:r>
            <a:br>
              <a:rPr lang="nl-BE" sz="2000" dirty="0">
                <a:solidFill>
                  <a:schemeClr val="tx1">
                    <a:lumMod val="85000"/>
                    <a:lumOff val="15000"/>
                  </a:schemeClr>
                </a:solidFill>
                <a:latin typeface="UGent Panno Text SemiBold" panose="02000506040000040003" pitchFamily="2" charset="0"/>
              </a:rPr>
            </a:br>
            <a:r>
              <a:rPr lang="nl-BE" sz="2000" dirty="0">
                <a:solidFill>
                  <a:schemeClr val="tx1">
                    <a:lumMod val="85000"/>
                    <a:lumOff val="15000"/>
                  </a:schemeClr>
                </a:solidFill>
                <a:latin typeface="UGent Panno Text SemiBold" panose="02000506040000040003" pitchFamily="2" charset="0"/>
              </a:rPr>
              <a:t>‘Rijksuniversiteit Gent’</a:t>
            </a:r>
            <a:br>
              <a:rPr lang="nl-BE" sz="2000" b="1" dirty="0">
                <a:solidFill>
                  <a:schemeClr val="tx1">
                    <a:lumMod val="85000"/>
                    <a:lumOff val="15000"/>
                  </a:schemeClr>
                </a:solidFill>
              </a:rPr>
            </a:br>
            <a:r>
              <a:rPr lang="nl-BE" sz="2000" dirty="0">
                <a:solidFill>
                  <a:schemeClr val="tx1">
                    <a:lumMod val="85000"/>
                    <a:lumOff val="15000"/>
                  </a:schemeClr>
                </a:solidFill>
                <a:latin typeface="UGent Panno Text SemiLight" panose="02000406040000040003" pitchFamily="2" charset="0"/>
              </a:rPr>
              <a:t>Latin is </a:t>
            </a:r>
            <a:r>
              <a:rPr lang="nl-BE" sz="2000" dirty="0" err="1">
                <a:solidFill>
                  <a:schemeClr val="tx1">
                    <a:lumMod val="85000"/>
                    <a:lumOff val="15000"/>
                  </a:schemeClr>
                </a:solidFill>
                <a:latin typeface="UGent Panno Text SemiLight" panose="02000406040000040003" pitchFamily="2" charset="0"/>
              </a:rPr>
              <a:t>main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dirty="0">
                <a:solidFill>
                  <a:srgbClr val="1E64C8"/>
                </a:solidFill>
                <a:latin typeface="UGent Panno Text SemiBold" panose="02000506040000040003" pitchFamily="2" charset="0"/>
              </a:rPr>
              <a:t>1876-1890</a:t>
            </a:r>
            <a:br>
              <a:rPr lang="nl-BE" sz="1266" b="1" dirty="0">
                <a:solidFill>
                  <a:srgbClr val="FFD200"/>
                </a:solidFill>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Focus on </a:t>
            </a:r>
            <a:r>
              <a:rPr lang="nl-BE" sz="2000" dirty="0" err="1">
                <a:solidFill>
                  <a:schemeClr val="tx1">
                    <a:lumMod val="85000"/>
                    <a:lumOff val="15000"/>
                  </a:schemeClr>
                </a:solidFill>
                <a:latin typeface="UGent Panno Text SemiLight" panose="02000406040000040003" pitchFamily="2" charset="0"/>
              </a:rPr>
              <a:t>education</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1830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French</a:t>
            </a:r>
            <a:r>
              <a:rPr lang="nl-BE" sz="2000" b="1" dirty="0">
                <a:solidFill>
                  <a:schemeClr val="tx1">
                    <a:lumMod val="85000"/>
                    <a:lumOff val="15000"/>
                  </a:schemeClr>
                </a:solidFill>
                <a:latin typeface="UGent Panno Text" panose="02000506040000040003" pitchFamily="2" charset="0"/>
              </a:rPr>
              <a:t>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1930</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Dutch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dirty="0" err="1">
                <a:solidFill>
                  <a:schemeClr val="tx1">
                    <a:lumMod val="85000"/>
                    <a:lumOff val="15000"/>
                  </a:schemeClr>
                </a:solidFill>
                <a:latin typeface="UGent Panno Text SemiLight" panose="02000406040000040003" pitchFamily="2" charset="0"/>
              </a:rPr>
              <a:t>the</a:t>
            </a:r>
            <a:r>
              <a:rPr lang="nl-BE" sz="2000" dirty="0">
                <a:solidFill>
                  <a:schemeClr val="tx1">
                    <a:lumMod val="85000"/>
                    <a:lumOff val="15000"/>
                  </a:schemeClr>
                </a:solidFill>
                <a:latin typeface="UGent Panno Text SemiLight" panose="02000406040000040003" pitchFamily="2" charset="0"/>
              </a:rPr>
              <a:t> official </a:t>
            </a:r>
            <a:r>
              <a:rPr lang="nl-BE" sz="2000" dirty="0" err="1">
                <a:solidFill>
                  <a:schemeClr val="tx1">
                    <a:lumMod val="85000"/>
                    <a:lumOff val="15000"/>
                  </a:schemeClr>
                </a:solidFill>
                <a:latin typeface="UGent Panno Text SemiLight" panose="02000406040000040003" pitchFamily="2" charset="0"/>
              </a:rPr>
              <a:t>language</a:t>
            </a:r>
            <a:endParaRPr lang="nl-BE" sz="2000" dirty="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1991</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RUG </a:t>
            </a:r>
            <a:r>
              <a:rPr lang="nl-BE" sz="2000" dirty="0" err="1">
                <a:solidFill>
                  <a:schemeClr val="tx1">
                    <a:lumMod val="85000"/>
                    <a:lumOff val="15000"/>
                  </a:schemeClr>
                </a:solidFill>
                <a:latin typeface="UGent Panno Text SemiLight" panose="02000406040000040003" pitchFamily="2" charset="0"/>
              </a:rPr>
              <a:t>becomes</a:t>
            </a:r>
            <a:endParaRPr lang="nl-BE" sz="2000" dirty="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2013</a:t>
            </a:r>
          </a:p>
          <a:p>
            <a:pPr marL="60273" indent="0">
              <a:lnSpc>
                <a:spcPct val="100000"/>
              </a:lnSpc>
              <a:buNone/>
            </a:pPr>
            <a:r>
              <a:rPr lang="nl-BE" sz="2000" dirty="0">
                <a:latin typeface="UGent Panno Text SemiLight" panose="02000406040000040003" pitchFamily="2" charset="0"/>
              </a:rPr>
              <a:t>Integration </a:t>
            </a:r>
            <a:r>
              <a:rPr lang="nl-BE" sz="2000" dirty="0" err="1">
                <a:latin typeface="UGent Panno Text SemiLight" panose="02000406040000040003" pitchFamily="2" charset="0"/>
              </a:rPr>
              <a:t>university</a:t>
            </a:r>
            <a:r>
              <a:rPr lang="nl-BE" sz="2000" dirty="0">
                <a:latin typeface="UGent Panno Text SemiLight" panose="02000406040000040003" pitchFamily="2" charset="0"/>
              </a:rPr>
              <a:t> college curriculum</a:t>
            </a:r>
          </a:p>
          <a:p>
            <a:pPr marL="60273" indent="0">
              <a:lnSpc>
                <a:spcPct val="100000"/>
              </a:lnSpc>
              <a:buNone/>
            </a:pPr>
            <a:endParaRPr lang="nl-BE" sz="2400" b="1" dirty="0">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2004</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 University</a:t>
            </a:r>
            <a:br>
              <a:rPr lang="nl-BE" sz="2000" b="1" dirty="0">
                <a:solidFill>
                  <a:schemeClr val="tx1">
                    <a:lumMod val="85000"/>
                    <a:lumOff val="15000"/>
                  </a:schemeClr>
                </a:solidFill>
                <a:latin typeface="UGent Panno Text SemiBold" panose="02000506040000040003" pitchFamily="2" charset="0"/>
              </a:rPr>
            </a:br>
            <a:r>
              <a:rPr lang="nl-BE" sz="2000" b="1" dirty="0">
                <a:solidFill>
                  <a:schemeClr val="tx1">
                    <a:lumMod val="85000"/>
                    <a:lumOff val="15000"/>
                  </a:schemeClr>
                </a:solidFill>
                <a:latin typeface="UGent Panno Text SemiBold" panose="02000506040000040003" pitchFamily="2" charset="0"/>
              </a:rPr>
              <a:t>Association </a:t>
            </a:r>
            <a:r>
              <a:rPr lang="nl-BE" sz="2000" dirty="0">
                <a:solidFill>
                  <a:schemeClr val="tx1">
                    <a:lumMod val="85000"/>
                    <a:lumOff val="15000"/>
                  </a:schemeClr>
                </a:solidFill>
                <a:latin typeface="UGent Panno Text SemiLight" panose="02000406040000040003" pitchFamily="2" charset="0"/>
              </a:rPr>
              <a:t>(</a:t>
            </a:r>
            <a:r>
              <a:rPr lang="nl-BE" sz="2000" dirty="0" err="1">
                <a:solidFill>
                  <a:schemeClr val="tx1">
                    <a:lumMod val="85000"/>
                    <a:lumOff val="15000"/>
                  </a:schemeClr>
                </a:solidFill>
                <a:latin typeface="UGent Panno Text SemiLight" panose="02000406040000040003" pitchFamily="2" charset="0"/>
              </a:rPr>
              <a:t>AUGent</a:t>
            </a:r>
            <a:r>
              <a:rPr lang="nl-BE" sz="2000" dirty="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dirty="0">
                <a:solidFill>
                  <a:srgbClr val="1E64C8"/>
                </a:solidFill>
                <a:latin typeface="UGent Panno Text SemiBold" panose="02000506040000040003" pitchFamily="2" charset="0"/>
              </a:rPr>
              <a:t>2014</a:t>
            </a:r>
          </a:p>
          <a:p>
            <a:pPr marL="60273" indent="0">
              <a:lnSpc>
                <a:spcPct val="110000"/>
              </a:lnSpc>
              <a:buNone/>
            </a:pPr>
            <a:r>
              <a:rPr lang="nl-BE" sz="2000" dirty="0">
                <a:solidFill>
                  <a:schemeClr val="tx1">
                    <a:lumMod val="85000"/>
                    <a:lumOff val="15000"/>
                  </a:schemeClr>
                </a:solidFill>
                <a:latin typeface="UGent Panno Text SemiLight" panose="02000406040000040003" pitchFamily="2" charset="0"/>
              </a:rPr>
              <a:t>1</a:t>
            </a:r>
            <a:r>
              <a:rPr lang="nl-BE" sz="2000" baseline="30000" dirty="0">
                <a:solidFill>
                  <a:schemeClr val="tx1">
                    <a:lumMod val="85000"/>
                    <a:lumOff val="15000"/>
                  </a:schemeClr>
                </a:solidFill>
                <a:latin typeface="UGent Panno Text SemiLight" panose="02000406040000040003" pitchFamily="2" charset="0"/>
              </a:rPr>
              <a:t>st</a:t>
            </a:r>
            <a:r>
              <a:rPr lang="nl-BE" sz="2000" dirty="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dirty="0" err="1">
                <a:solidFill>
                  <a:schemeClr val="tx1">
                    <a:lumMod val="85000"/>
                    <a:lumOff val="15000"/>
                  </a:schemeClr>
                </a:solidFill>
                <a:latin typeface="UGent Panno Text SemiLight" panose="02000406040000040003" pitchFamily="2" charset="0"/>
              </a:rPr>
              <a:t>university</a:t>
            </a:r>
            <a:r>
              <a:rPr lang="nl-BE" sz="2000" dirty="0">
                <a:solidFill>
                  <a:schemeClr val="tx1">
                    <a:lumMod val="85000"/>
                    <a:lumOff val="15000"/>
                  </a:schemeClr>
                </a:solidFill>
                <a:latin typeface="UGent Panno Text SemiLight" panose="02000406040000040003" pitchFamily="2" charset="0"/>
              </a:rPr>
              <a:t> in </a:t>
            </a:r>
            <a:r>
              <a:rPr lang="nl-BE" sz="2000" b="1" dirty="0">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dirty="0">
                <a:solidFill>
                  <a:srgbClr val="1E64C8"/>
                </a:solidFill>
                <a:latin typeface="UGent Panno Text SemiBold" panose="02000506040000040003" pitchFamily="2" charset="0"/>
              </a:rPr>
              <a:t>2017</a:t>
            </a:r>
          </a:p>
          <a:p>
            <a:pPr marL="60273" indent="0">
              <a:lnSpc>
                <a:spcPct val="100000"/>
              </a:lnSpc>
              <a:buNone/>
            </a:pPr>
            <a:r>
              <a:rPr lang="nl-BE" sz="2000" b="1" dirty="0">
                <a:solidFill>
                  <a:schemeClr val="tx1">
                    <a:lumMod val="85000"/>
                    <a:lumOff val="15000"/>
                  </a:schemeClr>
                </a:solidFill>
                <a:latin typeface="UGent Panno Text SemiBold" panose="02000506040000040003" pitchFamily="2" charset="0"/>
              </a:rPr>
              <a:t>200 </a:t>
            </a:r>
            <a:r>
              <a:rPr lang="nl-BE" sz="2000" b="1" dirty="0" err="1">
                <a:solidFill>
                  <a:schemeClr val="tx1">
                    <a:lumMod val="85000"/>
                    <a:lumOff val="15000"/>
                  </a:schemeClr>
                </a:solidFill>
                <a:latin typeface="UGent Panno Text SemiBold" panose="02000506040000040003" pitchFamily="2" charset="0"/>
              </a:rPr>
              <a:t>years</a:t>
            </a:r>
            <a:r>
              <a:rPr lang="nl-BE" sz="2000" b="1" dirty="0">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dirty="0">
                <a:solidFill>
                  <a:schemeClr val="tx1">
                    <a:lumMod val="85000"/>
                    <a:lumOff val="15000"/>
                  </a:schemeClr>
                </a:solidFill>
                <a:latin typeface="UGent Panno Text SemiLight" panose="02000406040000040003" pitchFamily="2" charset="0"/>
              </a:rPr>
              <a:t>Ghent</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dirty="0">
                <a:solidFill>
                  <a:srgbClr val="1E64C8"/>
                </a:solidFill>
                <a:latin typeface="UGent Panno Text" panose="02000506040000040003" pitchFamily="2" charset="0"/>
              </a:rPr>
              <a:t>Logo </a:t>
            </a:r>
            <a:r>
              <a:rPr lang="it-IT" sz="2000" dirty="0">
                <a:solidFill>
                  <a:srgbClr val="1E64C8"/>
                </a:solidFill>
                <a:latin typeface="UGent Panno Text" panose="02000506040000040003" pitchFamily="2" charset="0"/>
              </a:rPr>
              <a:t>on 2 euro coin + postage stamp</a:t>
            </a:r>
            <a:endParaRPr lang="nl-BE" sz="2000" dirty="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dirty="0" err="1">
                <a:solidFill>
                  <a:srgbClr val="1E64C8"/>
                </a:solidFill>
                <a:latin typeface="UGent Panno Text" panose="02000506040000040003" pitchFamily="2" charset="0"/>
              </a:rPr>
              <a:t>Visit</a:t>
            </a:r>
            <a:r>
              <a:rPr lang="nl-BE" sz="2000" dirty="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dirty="0">
                <a:solidFill>
                  <a:srgbClr val="1E64C8"/>
                </a:solidFill>
                <a:latin typeface="UGent Panno Text" panose="02000506040000040003" pitchFamily="2" charset="0"/>
              </a:rPr>
              <a:t>Bike trip 200 km &amp;</a:t>
            </a:r>
          </a:p>
          <a:p>
            <a:r>
              <a:rPr lang="en-GB" sz="2000" dirty="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dirty="0">
                <a:solidFill>
                  <a:srgbClr val="1E64C8"/>
                </a:solidFill>
                <a:latin typeface="UGent Panno Text" panose="02000506040000040003" pitchFamily="2" charset="0"/>
              </a:rPr>
              <a:t>Festival </a:t>
            </a:r>
            <a:br>
              <a:rPr lang="nl-BE" sz="2000" dirty="0">
                <a:solidFill>
                  <a:srgbClr val="1E64C8"/>
                </a:solidFill>
                <a:latin typeface="UGent Panno Text" panose="02000506040000040003" pitchFamily="2" charset="0"/>
              </a:rPr>
            </a:br>
            <a:r>
              <a:rPr lang="nl-BE" sz="2000" dirty="0">
                <a:solidFill>
                  <a:srgbClr val="1E64C8"/>
                </a:solidFill>
                <a:latin typeface="UGent Panno Text" panose="02000506040000040003" pitchFamily="2" charset="0"/>
              </a:rPr>
              <a:t>‘</a:t>
            </a:r>
            <a:r>
              <a:rPr lang="nl-BE" sz="2000" dirty="0" err="1">
                <a:solidFill>
                  <a:srgbClr val="1E64C8"/>
                </a:solidFill>
                <a:latin typeface="UGent Panno Text" panose="02000506040000040003" pitchFamily="2" charset="0"/>
              </a:rPr>
              <a:t>Everyone</a:t>
            </a:r>
            <a:r>
              <a:rPr lang="nl-BE" sz="2000" dirty="0">
                <a:solidFill>
                  <a:srgbClr val="1E64C8"/>
                </a:solidFill>
                <a:latin typeface="UGent Panno Text" panose="02000506040000040003" pitchFamily="2" charset="0"/>
              </a:rPr>
              <a:t> Ghent University’:</a:t>
            </a:r>
          </a:p>
          <a:p>
            <a:r>
              <a:rPr lang="nl-BE" sz="2800" b="1" dirty="0">
                <a:solidFill>
                  <a:srgbClr val="1E64C8"/>
                </a:solidFill>
                <a:latin typeface="UGent Panno Text" panose="02000506040000040003" pitchFamily="2" charset="0"/>
              </a:rPr>
              <a:t>25,000 </a:t>
            </a:r>
            <a:r>
              <a:rPr lang="nl-BE" sz="2800" b="1" dirty="0" err="1">
                <a:solidFill>
                  <a:srgbClr val="1E64C8"/>
                </a:solidFill>
                <a:latin typeface="UGent Panno Text" panose="02000506040000040003" pitchFamily="2" charset="0"/>
              </a:rPr>
              <a:t>visitors</a:t>
            </a:r>
            <a:endParaRPr lang="nl-BE" sz="2800" b="1" dirty="0">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dirty="0"/>
              <a:t>200 </a:t>
            </a:r>
            <a:r>
              <a:rPr lang="nl-BE" dirty="0" err="1"/>
              <a:t>years</a:t>
            </a:r>
            <a:r>
              <a:rPr lang="nl-BE" dirty="0"/>
              <a:t> </a:t>
            </a:r>
            <a:r>
              <a:rPr lang="nl-BE" dirty="0" err="1"/>
              <a:t>ghent</a:t>
            </a:r>
            <a:r>
              <a:rPr lang="nl-BE" dirty="0"/>
              <a:t> </a:t>
            </a:r>
            <a:r>
              <a:rPr lang="nl-BE" dirty="0" err="1"/>
              <a:t>university</a:t>
            </a:r>
            <a:r>
              <a:rPr lang="en-BE" dirty="0"/>
              <a:t> </a:t>
            </a:r>
            <a:r>
              <a:rPr lang="en-BE" sz="2400" b="0" dirty="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Leo </a:t>
            </a:r>
            <a:r>
              <a:rPr lang="nl-BE" sz="2000" b="1" dirty="0" err="1">
                <a:solidFill>
                  <a:srgbClr val="1E64C8"/>
                </a:solidFill>
                <a:latin typeface="UGent Panno Text SemiBold" panose="02000506040000040003" pitchFamily="2" charset="0"/>
              </a:rPr>
              <a:t>Baekeland</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Inventor</a:t>
            </a:r>
            <a:r>
              <a:rPr lang="nl-BE" sz="2000" dirty="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Maurice </a:t>
            </a:r>
            <a:r>
              <a:rPr lang="nl-BE" sz="2000" b="1" dirty="0" err="1">
                <a:solidFill>
                  <a:srgbClr val="1E64C8"/>
                </a:solidFill>
                <a:latin typeface="UGent Panno Text SemiBold" panose="02000506040000040003" pitchFamily="2" charset="0"/>
              </a:rPr>
              <a:t>Maeterlinck</a:t>
            </a:r>
            <a:r>
              <a:rPr lang="nl-BE" sz="2000" b="1" dirty="0">
                <a:solidFill>
                  <a:srgbClr val="1E64C8"/>
                </a:solidFill>
                <a:latin typeface="UGent Panno Text SemiBold" panose="02000506040000040003" pitchFamily="2" charset="0"/>
              </a:rPr>
              <a:t> </a:t>
            </a:r>
            <a:br>
              <a:rPr lang="nl-BE" sz="2000" b="1" dirty="0">
                <a:latin typeface="UGent Panno Text SemiBold" panose="02000506040000040003" pitchFamily="2" charset="0"/>
              </a:rPr>
            </a:br>
            <a:r>
              <a:rPr lang="nl-BE" sz="2000" dirty="0" err="1">
                <a:solidFill>
                  <a:schemeClr val="tx1">
                    <a:lumMod val="85000"/>
                    <a:lumOff val="15000"/>
                  </a:schemeClr>
                </a:solidFill>
                <a:latin typeface="UGent Panno Text SemiLight" panose="02000406040000040003" pitchFamily="2" charset="0"/>
              </a:rPr>
              <a:t>Playwright</a:t>
            </a:r>
            <a:r>
              <a:rPr lang="nl-BE" sz="2000" dirty="0">
                <a:solidFill>
                  <a:schemeClr val="tx1">
                    <a:lumMod val="85000"/>
                    <a:lumOff val="15000"/>
                  </a:schemeClr>
                </a:solidFill>
                <a:latin typeface="UGent Panno Text SemiLight" panose="02000406040000040003" pitchFamily="2" charset="0"/>
              </a:rPr>
              <a:t>, poet, </a:t>
            </a:r>
            <a:br>
              <a:rPr lang="nl-BE" sz="2000" dirty="0">
                <a:solidFill>
                  <a:schemeClr val="tx1">
                    <a:lumMod val="85000"/>
                    <a:lumOff val="15000"/>
                  </a:schemeClr>
                </a:solidFill>
                <a:latin typeface="UGent Panno Text SemiLight" panose="02000406040000040003" pitchFamily="2" charset="0"/>
              </a:rPr>
            </a:br>
            <a:r>
              <a:rPr lang="nl-BE" sz="2000" dirty="0">
                <a:solidFill>
                  <a:schemeClr val="tx1">
                    <a:lumMod val="85000"/>
                    <a:lumOff val="15000"/>
                  </a:schemeClr>
                </a:solidFill>
                <a:latin typeface="UGent Panno Text SemiLight" panose="02000406040000040003" pitchFamily="2" charset="0"/>
              </a:rPr>
              <a:t>essayist</a:t>
            </a:r>
          </a:p>
          <a:p>
            <a:endParaRPr lang="nl-BE" sz="2000" dirty="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dirty="0" err="1">
                <a:solidFill>
                  <a:srgbClr val="1E64C8"/>
                </a:solidFill>
                <a:latin typeface="UGent Panno Text SemiBold" panose="02000506040000040003" pitchFamily="2" charset="0"/>
              </a:rPr>
              <a:t>Adolphe</a:t>
            </a:r>
            <a:r>
              <a:rPr lang="nl-BE" sz="2000" b="1" dirty="0">
                <a:solidFill>
                  <a:srgbClr val="1E64C8"/>
                </a:solidFill>
                <a:latin typeface="UGent Panno Text SemiBold" panose="02000506040000040003" pitchFamily="2" charset="0"/>
              </a:rPr>
              <a:t> </a:t>
            </a:r>
            <a:r>
              <a:rPr lang="nl-BE" sz="2000" b="1" dirty="0" err="1">
                <a:solidFill>
                  <a:srgbClr val="1E64C8"/>
                </a:solidFill>
                <a:latin typeface="UGent Panno Text SemiBold" panose="02000506040000040003" pitchFamily="2" charset="0"/>
              </a:rPr>
              <a:t>Quetelet</a:t>
            </a:r>
            <a:r>
              <a:rPr lang="nl-BE" sz="2000" b="1" dirty="0">
                <a:solidFill>
                  <a:srgbClr val="1E64C8"/>
                </a:solidFill>
                <a:latin typeface="UGent Panno Text SemiBold" panose="02000506040000040003" pitchFamily="2" charset="0"/>
              </a:rPr>
              <a:t> </a:t>
            </a:r>
          </a:p>
          <a:p>
            <a:r>
              <a:rPr lang="nl-BE" sz="2000" dirty="0" err="1">
                <a:solidFill>
                  <a:schemeClr val="tx1">
                    <a:lumMod val="85000"/>
                    <a:lumOff val="15000"/>
                  </a:schemeClr>
                </a:solidFill>
                <a:latin typeface="UGent Panno Text SemiLight" panose="02000406040000040003" pitchFamily="2" charset="0"/>
              </a:rPr>
              <a:t>Statistics</a:t>
            </a:r>
            <a:r>
              <a:rPr lang="nl-BE" sz="2000" dirty="0">
                <a:solidFill>
                  <a:schemeClr val="tx1">
                    <a:lumMod val="85000"/>
                    <a:lumOff val="15000"/>
                  </a:schemeClr>
                </a:solidFill>
                <a:latin typeface="UGent Panno Text SemiLight" panose="02000406040000040003" pitchFamily="2" charset="0"/>
              </a:rPr>
              <a:t> in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social</a:t>
            </a:r>
            <a:r>
              <a:rPr lang="nl-BE" sz="2000" dirty="0">
                <a:solidFill>
                  <a:schemeClr val="tx1">
                    <a:lumMod val="85000"/>
                    <a:lumOff val="15000"/>
                  </a:schemeClr>
                </a:solidFill>
                <a:latin typeface="UGent Panno Text SemiLight" panose="02000406040000040003" pitchFamily="2" charset="0"/>
              </a:rPr>
              <a:t> </a:t>
            </a:r>
            <a:r>
              <a:rPr lang="nl-BE" sz="2000" dirty="0" err="1">
                <a:solidFill>
                  <a:schemeClr val="tx1">
                    <a:lumMod val="85000"/>
                    <a:lumOff val="15000"/>
                  </a:schemeClr>
                </a:solidFill>
                <a:latin typeface="UGent Panno Text SemiLight" panose="02000406040000040003" pitchFamily="2" charset="0"/>
              </a:rPr>
              <a:t>sciences</a:t>
            </a:r>
            <a:endParaRPr lang="nl-BE" sz="2000" dirty="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Lily </a:t>
            </a:r>
            <a:r>
              <a:rPr lang="nl-BE" sz="2000" b="1" dirty="0" err="1">
                <a:solidFill>
                  <a:srgbClr val="1E64C8"/>
                </a:solidFill>
                <a:latin typeface="UGent Panno Text SemiBold" panose="02000506040000040003" pitchFamily="2" charset="0"/>
              </a:rPr>
              <a:t>Boeykens</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Prominent feminist,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chairman of International Council of Women</a:t>
            </a:r>
            <a:endParaRPr lang="nl-BE" sz="2000" dirty="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Marguerite </a:t>
            </a:r>
            <a:br>
              <a:rPr lang="nl-BE" sz="2000" b="1" dirty="0">
                <a:solidFill>
                  <a:srgbClr val="1E64C8"/>
                </a:solidFill>
                <a:latin typeface="UGent Panno Text SemiBold" panose="02000506040000040003" pitchFamily="2" charset="0"/>
              </a:rPr>
            </a:br>
            <a:r>
              <a:rPr lang="nl-BE" sz="2000" b="1" dirty="0">
                <a:solidFill>
                  <a:srgbClr val="1E64C8"/>
                </a:solidFill>
                <a:latin typeface="UGent Panno Text SemiBold" panose="02000506040000040003" pitchFamily="2" charset="0"/>
              </a:rPr>
              <a:t>De </a:t>
            </a:r>
            <a:r>
              <a:rPr lang="nl-BE" sz="2000" b="1" dirty="0" err="1">
                <a:solidFill>
                  <a:srgbClr val="1E64C8"/>
                </a:solidFill>
                <a:latin typeface="UGent Panno Text SemiBold" panose="02000506040000040003" pitchFamily="2" charset="0"/>
              </a:rPr>
              <a:t>Riemaecker-Legot</a:t>
            </a:r>
            <a:r>
              <a:rPr lang="nl-BE" sz="2000" b="1" dirty="0">
                <a:solidFill>
                  <a:srgbClr val="1E64C8"/>
                </a:solidFill>
                <a:latin typeface="UGent Panno Text SemiBold" panose="02000506040000040003" pitchFamily="2" charset="0"/>
              </a:rPr>
              <a:t> </a:t>
            </a:r>
            <a:br>
              <a:rPr lang="nl-BE" sz="2000" b="1" dirty="0">
                <a:solidFill>
                  <a:srgbClr val="1E64C8"/>
                </a:solidFill>
                <a:latin typeface="UGent Panno Text SemiBold" panose="02000506040000040003" pitchFamily="2" charset="0"/>
              </a:rPr>
            </a:br>
            <a:r>
              <a:rPr lang="en-GB" sz="2000" dirty="0">
                <a:solidFill>
                  <a:schemeClr val="tx1">
                    <a:lumMod val="85000"/>
                    <a:lumOff val="15000"/>
                  </a:schemeClr>
                </a:solidFill>
                <a:latin typeface="UGent Panno Text SemiLight" panose="02000406040000040003" pitchFamily="2" charset="0"/>
              </a:rPr>
              <a:t>First female Belgian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Minister of State</a:t>
            </a:r>
            <a:endParaRPr lang="nl-BE" sz="2000" dirty="0">
              <a:solidFill>
                <a:schemeClr val="tx1">
                  <a:lumMod val="85000"/>
                  <a:lumOff val="15000"/>
                </a:schemeClr>
              </a:solidFill>
              <a:latin typeface="UGent Panno Text SemiLight" panose="02000406040000040003" pitchFamily="2" charset="0"/>
            </a:endParaRPr>
          </a:p>
          <a:p>
            <a:endParaRPr lang="nl-BE" sz="2000" dirty="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dirty="0">
                <a:solidFill>
                  <a:srgbClr val="1E64C8"/>
                </a:solidFill>
                <a:latin typeface="UGent Panno Text" panose="02000506040000040003" pitchFamily="2" charset="0"/>
              </a:rPr>
              <a:t>Peter Piot </a:t>
            </a:r>
            <a:br>
              <a:rPr lang="nl-BE" sz="2000" b="1" dirty="0">
                <a:latin typeface="UGent Panno Text" panose="02000506040000040003" pitchFamily="2" charset="0"/>
              </a:rPr>
            </a:br>
            <a:r>
              <a:rPr lang="en-GB" sz="2000" dirty="0">
                <a:solidFill>
                  <a:schemeClr val="tx1">
                    <a:lumMod val="85000"/>
                    <a:lumOff val="15000"/>
                  </a:schemeClr>
                </a:solidFill>
                <a:latin typeface="UGent Panno Text SemiLight" panose="02000406040000040003" pitchFamily="2" charset="0"/>
              </a:rPr>
              <a:t>Research in </a:t>
            </a:r>
            <a:br>
              <a:rPr lang="en-GB" sz="2000" dirty="0">
                <a:solidFill>
                  <a:schemeClr val="tx1">
                    <a:lumMod val="85000"/>
                    <a:lumOff val="15000"/>
                  </a:schemeClr>
                </a:solidFill>
                <a:latin typeface="UGent Panno Text SemiLight" panose="02000406040000040003" pitchFamily="2" charset="0"/>
              </a:rPr>
            </a:br>
            <a:r>
              <a:rPr lang="en-GB" sz="2000" dirty="0">
                <a:solidFill>
                  <a:schemeClr val="tx1">
                    <a:lumMod val="85000"/>
                    <a:lumOff val="15000"/>
                  </a:schemeClr>
                </a:solidFill>
                <a:latin typeface="UGent Panno Text SemiLight" panose="02000406040000040003" pitchFamily="2" charset="0"/>
              </a:rPr>
              <a:t>Ebola and AIDS</a:t>
            </a:r>
            <a:endParaRPr lang="nl-BE" sz="2000" dirty="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Corneel Heymans</a:t>
            </a:r>
          </a:p>
          <a:p>
            <a:r>
              <a:rPr lang="nl-BE" sz="2000" dirty="0" err="1">
                <a:solidFill>
                  <a:schemeClr val="tx1">
                    <a:lumMod val="85000"/>
                    <a:lumOff val="15000"/>
                  </a:schemeClr>
                </a:solidFill>
                <a:latin typeface="UGent Panno Text SemiLight" panose="02000406040000040003" pitchFamily="2" charset="0"/>
              </a:rPr>
              <a:t>Physiologist</a:t>
            </a:r>
            <a:r>
              <a:rPr lang="nl-BE" sz="2000" dirty="0">
                <a:solidFill>
                  <a:schemeClr val="tx1">
                    <a:lumMod val="85000"/>
                    <a:lumOff val="15000"/>
                  </a:schemeClr>
                </a:solidFill>
                <a:latin typeface="UGent Panno Text SemiLight" panose="02000406040000040003" pitchFamily="2" charset="0"/>
              </a:rPr>
              <a:t> </a:t>
            </a:r>
            <a:br>
              <a:rPr lang="nl-BE" sz="2000" dirty="0">
                <a:solidFill>
                  <a:schemeClr val="tx1">
                    <a:lumMod val="85000"/>
                    <a:lumOff val="15000"/>
                  </a:schemeClr>
                </a:solidFill>
                <a:latin typeface="UGent Panno Text SemiLight" panose="02000406040000040003" pitchFamily="2" charset="0"/>
              </a:rPr>
            </a:br>
            <a:r>
              <a:rPr lang="nl-BE" sz="2000" dirty="0" err="1">
                <a:solidFill>
                  <a:schemeClr val="tx1">
                    <a:lumMod val="85000"/>
                    <a:lumOff val="15000"/>
                  </a:schemeClr>
                </a:solidFill>
                <a:latin typeface="UGent Panno Text SemiLight" panose="02000406040000040003" pitchFamily="2" charset="0"/>
              </a:rPr>
              <a:t>and</a:t>
            </a:r>
            <a:r>
              <a:rPr lang="nl-BE" sz="2000" dirty="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dirty="0"/>
              <a:t>ALUMNI and NOBEL </a:t>
            </a:r>
            <a:r>
              <a:rPr lang="en-GB" dirty="0" err="1"/>
              <a:t>PRIze</a:t>
            </a:r>
            <a:r>
              <a:rPr lang="en-GB" dirty="0"/>
              <a:t> winners</a:t>
            </a:r>
            <a:endParaRPr lang="en-BE" dirty="0"/>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schermopname, Lettertype, grafische vormgeving&#10;&#10;Automatisch gegenereerde beschrijving">
            <a:extLst>
              <a:ext uri="{FF2B5EF4-FFF2-40B4-BE49-F238E27FC236}">
                <a16:creationId xmlns:a16="http://schemas.microsoft.com/office/drawing/2014/main" id="{6D84E8A8-B629-0B72-5A02-0E9A1435CA99}"/>
              </a:ext>
            </a:extLst>
          </p:cNvPr>
          <p:cNvPicPr>
            <a:picLocks noChangeAspect="1"/>
          </p:cNvPicPr>
          <p:nvPr/>
        </p:nvPicPr>
        <p:blipFill>
          <a:blip r:embed="rId3"/>
          <a:stretch>
            <a:fillRect/>
          </a:stretch>
        </p:blipFill>
        <p:spPr>
          <a:xfrm>
            <a:off x="336043" y="-79616"/>
            <a:ext cx="11855174" cy="5699874"/>
          </a:xfrm>
          <a:prstGeom prst="rect">
            <a:avLst/>
          </a:prstGeom>
        </p:spPr>
      </p:pic>
    </p:spTree>
    <p:extLst>
      <p:ext uri="{BB962C8B-B14F-4D97-AF65-F5344CB8AC3E}">
        <p14:creationId xmlns:p14="http://schemas.microsoft.com/office/powerpoint/2010/main" val="73279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Dirk </a:t>
            </a:r>
            <a:r>
              <a:rPr lang="nl-BE" sz="2000" b="1" dirty="0" err="1">
                <a:solidFill>
                  <a:srgbClr val="1E64C8"/>
                </a:solidFill>
                <a:latin typeface="UGent Panno Text SemiBold" panose="02000506040000040003" pitchFamily="2" charset="0"/>
              </a:rPr>
              <a:t>Frimout</a:t>
            </a:r>
            <a:r>
              <a:rPr lang="nl-BE" sz="2000" b="1" dirty="0">
                <a:solidFill>
                  <a:srgbClr val="1E64C8"/>
                </a:solidFill>
                <a:latin typeface="UGent Panno Text SemiBold" panose="02000506040000040003" pitchFamily="2" charset="0"/>
              </a:rPr>
              <a:t> </a:t>
            </a:r>
            <a:br>
              <a:rPr lang="nl-BE" sz="2000" b="1" dirty="0">
                <a:solidFill>
                  <a:schemeClr val="tx1">
                    <a:lumMod val="85000"/>
                    <a:lumOff val="15000"/>
                  </a:schemeClr>
                </a:solidFill>
                <a:latin typeface="UGent Panno Text" panose="02000506040000040003" pitchFamily="2" charset="0"/>
              </a:rPr>
            </a:br>
            <a:r>
              <a:rPr lang="nl-BE" sz="2000" dirty="0">
                <a:solidFill>
                  <a:schemeClr val="tx1">
                    <a:lumMod val="85000"/>
                    <a:lumOff val="15000"/>
                  </a:schemeClr>
                </a:solidFill>
                <a:latin typeface="UGent Panno Text SemiLight" panose="02000406040000040003" pitchFamily="2" charset="0"/>
              </a:rPr>
              <a:t>First </a:t>
            </a:r>
            <a:r>
              <a:rPr lang="nl-BE" sz="2000" dirty="0" err="1">
                <a:solidFill>
                  <a:schemeClr val="tx1">
                    <a:lumMod val="85000"/>
                    <a:lumOff val="15000"/>
                  </a:schemeClr>
                </a:solidFill>
                <a:latin typeface="UGent Panno Text SemiLight" panose="02000406040000040003" pitchFamily="2" charset="0"/>
              </a:rPr>
              <a:t>Belgian</a:t>
            </a:r>
            <a:r>
              <a:rPr lang="nl-BE" sz="2000" dirty="0">
                <a:solidFill>
                  <a:schemeClr val="tx1">
                    <a:lumMod val="85000"/>
                    <a:lumOff val="15000"/>
                  </a:schemeClr>
                </a:solidFill>
                <a:latin typeface="UGent Panno Text SemiLight" panose="02000406040000040003" pitchFamily="2" charset="0"/>
              </a:rPr>
              <a:t> in </a:t>
            </a:r>
            <a:r>
              <a:rPr lang="nl-BE" sz="2000" dirty="0" err="1">
                <a:solidFill>
                  <a:schemeClr val="tx1">
                    <a:lumMod val="85000"/>
                    <a:lumOff val="15000"/>
                  </a:schemeClr>
                </a:solidFill>
                <a:latin typeface="UGent Panno Text SemiLight" panose="02000406040000040003" pitchFamily="2" charset="0"/>
              </a:rPr>
              <a:t>space</a:t>
            </a:r>
            <a:endParaRPr lang="nl-BE" sz="2000" dirty="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dirty="0">
                <a:solidFill>
                  <a:srgbClr val="1E64C8"/>
                </a:solidFill>
                <a:latin typeface="UGent Panno Text SemiBold" panose="02000506040000040003" pitchFamily="2" charset="0"/>
              </a:rPr>
              <a:t>Marleen Temmerman </a:t>
            </a:r>
            <a:br>
              <a:rPr lang="nl-BE" sz="2000" b="1" dirty="0">
                <a:latin typeface="UGent Panno Text SemiBold" panose="02000506040000040003" pitchFamily="2" charset="0"/>
              </a:rPr>
            </a:br>
            <a:r>
              <a:rPr lang="nl-BE" sz="2000" dirty="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dirty="0" err="1">
                <a:solidFill>
                  <a:srgbClr val="1E64C8"/>
                </a:solidFill>
                <a:latin typeface="UGent Panno Text SemiBold" panose="02000506040000040003" pitchFamily="2" charset="0"/>
              </a:rPr>
              <a:t>And</a:t>
            </a:r>
            <a:r>
              <a:rPr lang="nl-BE" sz="2320" b="1" dirty="0">
                <a:solidFill>
                  <a:srgbClr val="1E64C8"/>
                </a:solidFill>
                <a:latin typeface="UGent Panno Text SemiBold" panose="02000506040000040003" pitchFamily="2" charset="0"/>
              </a:rPr>
              <a:t> more!</a:t>
            </a:r>
          </a:p>
          <a:p>
            <a:pPr marL="191981" indent="0">
              <a:buNone/>
            </a:pPr>
            <a:r>
              <a:rPr lang="nl-BE" sz="2320" b="1" dirty="0" err="1">
                <a:solidFill>
                  <a:srgbClr val="1E64C8"/>
                </a:solidFill>
                <a:latin typeface="UGent Panno Text SemiBold" panose="02000506040000040003" pitchFamily="2" charset="0"/>
              </a:rPr>
              <a:t>Graduated</a:t>
            </a:r>
            <a:r>
              <a:rPr lang="nl-BE" sz="2320" b="1" dirty="0">
                <a:solidFill>
                  <a:srgbClr val="1E64C8"/>
                </a:solidFill>
                <a:latin typeface="UGent Panno Text SemiBold" panose="02000506040000040003" pitchFamily="2" charset="0"/>
              </a:rPr>
              <a:t> </a:t>
            </a:r>
            <a:r>
              <a:rPr lang="nl-BE" sz="2320" b="1" dirty="0" err="1">
                <a:solidFill>
                  <a:srgbClr val="1E64C8"/>
                </a:solidFill>
                <a:latin typeface="UGent Panno Text SemiBold" panose="02000506040000040003" pitchFamily="2" charset="0"/>
              </a:rPr>
              <a:t>annually</a:t>
            </a:r>
            <a:r>
              <a:rPr lang="nl-BE" sz="2320" b="1" dirty="0">
                <a:solidFill>
                  <a:srgbClr val="1E64C8"/>
                </a:solidFill>
                <a:latin typeface="UGent Panno Text SemiBold" panose="02000506040000040003" pitchFamily="2" charset="0"/>
              </a:rPr>
              <a:t>:</a:t>
            </a:r>
          </a:p>
          <a:p>
            <a:pPr marL="191981" indent="0">
              <a:buNone/>
            </a:pPr>
            <a:r>
              <a:rPr lang="nl-BE" sz="2320" dirty="0">
                <a:solidFill>
                  <a:srgbClr val="1E64C8"/>
                </a:solidFill>
                <a:latin typeface="UGent Panno Text SemiLight" panose="02000406040000040003" pitchFamily="2" charset="0"/>
              </a:rPr>
              <a:t>7,000 </a:t>
            </a:r>
            <a:r>
              <a:rPr lang="nl-BE" sz="2320" dirty="0" err="1">
                <a:solidFill>
                  <a:srgbClr val="1E64C8"/>
                </a:solidFill>
                <a:latin typeface="UGent Panno Text SemiLight" panose="02000406040000040003" pitchFamily="2" charset="0"/>
              </a:rPr>
              <a:t>masterstudents</a:t>
            </a:r>
            <a:endParaRPr lang="nl-BE" sz="2320" dirty="0">
              <a:solidFill>
                <a:srgbClr val="1E64C8"/>
              </a:solidFill>
              <a:latin typeface="UGent Panno Text SemiLight" panose="02000406040000040003" pitchFamily="2" charset="0"/>
            </a:endParaRPr>
          </a:p>
          <a:p>
            <a:pPr marL="191981" indent="0">
              <a:buNone/>
            </a:pPr>
            <a:r>
              <a:rPr lang="nl-BE" sz="2320" dirty="0">
                <a:solidFill>
                  <a:srgbClr val="1E64C8"/>
                </a:solidFill>
                <a:latin typeface="UGent Panno Text SemiLight" panose="02000406040000040003" pitchFamily="2" charset="0"/>
              </a:rPr>
              <a:t>700 PhD-</a:t>
            </a:r>
            <a:r>
              <a:rPr lang="nl-BE" sz="2320" dirty="0" err="1">
                <a:solidFill>
                  <a:srgbClr val="1E64C8"/>
                </a:solidFill>
                <a:latin typeface="UGent Panno Text SemiLight" panose="02000406040000040003" pitchFamily="2" charset="0"/>
              </a:rPr>
              <a:t>students</a:t>
            </a:r>
            <a:endParaRPr lang="nl-BE" sz="2320" dirty="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dirty="0"/>
              <a:t>Ghent </a:t>
            </a:r>
            <a:r>
              <a:rPr lang="nl-BE" dirty="0" err="1"/>
              <a:t>university</a:t>
            </a:r>
            <a:r>
              <a:rPr lang="en-BE" dirty="0"/>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kaart, atlas&#10;&#10;Automatisch gegenereerde beschrijving">
            <a:extLst>
              <a:ext uri="{FF2B5EF4-FFF2-40B4-BE49-F238E27FC236}">
                <a16:creationId xmlns:a16="http://schemas.microsoft.com/office/drawing/2014/main" id="{F2466F23-E7B0-3894-23FA-7FA7B7EC4A0F}"/>
              </a:ext>
            </a:extLst>
          </p:cNvPr>
          <p:cNvPicPr>
            <a:picLocks noChangeAspect="1"/>
          </p:cNvPicPr>
          <p:nvPr/>
        </p:nvPicPr>
        <p:blipFill rotWithShape="1">
          <a:blip r:embed="rId2"/>
          <a:srcRect l="5150"/>
          <a:stretch/>
        </p:blipFill>
        <p:spPr>
          <a:xfrm>
            <a:off x="1257300" y="0"/>
            <a:ext cx="1000740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dirty="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dirty="0"/>
              <a:t>Ghent </a:t>
            </a:r>
            <a:br>
              <a:rPr lang="nl-BE" dirty="0"/>
            </a:br>
            <a:r>
              <a:rPr lang="nl-BE" dirty="0" err="1"/>
              <a:t>university</a:t>
            </a:r>
            <a:br>
              <a:rPr lang="nl-BE" dirty="0"/>
            </a:br>
            <a:r>
              <a:rPr lang="nl-BE" dirty="0"/>
              <a:t>In </a:t>
            </a:r>
            <a:r>
              <a:rPr lang="nl-BE" dirty="0" err="1"/>
              <a:t>ghent</a:t>
            </a:r>
            <a:endParaRPr lang="en-BE" dirty="0"/>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dirty="0">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a:spAutoFit/>
          </a:bodyPr>
          <a:lstStyle/>
          <a:p>
            <a:r>
              <a:rPr lang="nl-BE" sz="3600" dirty="0">
                <a:solidFill>
                  <a:srgbClr val="FFD200"/>
                </a:solidFill>
                <a:latin typeface="UGent Panno Text Medium" panose="02000506040000040003" pitchFamily="2" charset="0"/>
              </a:rPr>
              <a:t>GHENT IN NUMBERS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156 km</a:t>
            </a:r>
            <a:r>
              <a:rPr lang="nl-BE" sz="2400" baseline="30000" dirty="0">
                <a:solidFill>
                  <a:schemeClr val="bg1"/>
                </a:solidFill>
                <a:latin typeface="UGent Panno Text SemiLight" panose="02000406040000040003" pitchFamily="2" charset="0"/>
              </a:rPr>
              <a:t>2</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266,926 </a:t>
            </a:r>
            <a:r>
              <a:rPr lang="nl-BE" sz="2400" dirty="0" err="1">
                <a:solidFill>
                  <a:schemeClr val="bg1"/>
                </a:solidFill>
                <a:latin typeface="UGent Panno Text SemiLight" panose="02000406040000040003" pitchFamily="2" charset="0"/>
              </a:rPr>
              <a:t>inhabitants</a:t>
            </a:r>
            <a:r>
              <a:rPr lang="nl-BE" sz="2400" dirty="0">
                <a:solidFill>
                  <a:schemeClr val="bg1"/>
                </a:solidFill>
                <a:latin typeface="UGent Panno Text SemiLight" panose="02000406040000040003" pitchFamily="2" charset="0"/>
              </a:rPr>
              <a:t> </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161 </a:t>
            </a:r>
            <a:r>
              <a:rPr lang="nl-BE" sz="2400" dirty="0" err="1">
                <a:solidFill>
                  <a:schemeClr val="bg1"/>
                </a:solidFill>
                <a:latin typeface="UGent Panno Text SemiLight" panose="02000406040000040003" pitchFamily="2" charset="0"/>
              </a:rPr>
              <a:t>nationalities</a:t>
            </a:r>
            <a:endParaRPr lang="nl-BE" sz="2400" dirty="0">
              <a:solidFill>
                <a:schemeClr val="bg1"/>
              </a:solidFill>
              <a:latin typeface="UGent Panno Text SemiLight" panose="02000406040000040003" pitchFamily="2" charset="0"/>
            </a:endParaRP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81,676​ students</a:t>
            </a:r>
          </a:p>
          <a:p>
            <a:pPr marL="277813" indent="-277813">
              <a:buClr>
                <a:srgbClr val="FFD200"/>
              </a:buClr>
              <a:buFont typeface="Arial" panose="020B0604020202020204" pitchFamily="34" charset="0"/>
              <a:buChar char="•"/>
            </a:pPr>
            <a:r>
              <a:rPr lang="nl-BE" sz="2400" dirty="0">
                <a:solidFill>
                  <a:schemeClr val="bg1"/>
                </a:solidFill>
                <a:latin typeface="UGent Panno Text SemiLight" panose="02000406040000040003" pitchFamily="2" charset="0"/>
              </a:rPr>
              <a:t>45,510 </a:t>
            </a:r>
            <a:r>
              <a:rPr lang="nl-BE" sz="2400" dirty="0" err="1">
                <a:solidFill>
                  <a:schemeClr val="bg1"/>
                </a:solidFill>
                <a:latin typeface="UGent Panno Text SemiLight" panose="02000406040000040003" pitchFamily="2" charset="0"/>
              </a:rPr>
              <a:t>scolars</a:t>
            </a:r>
            <a:r>
              <a:rPr lang="nl-BE" sz="2400" dirty="0">
                <a:solidFill>
                  <a:schemeClr val="bg1"/>
                </a:solidFill>
                <a:latin typeface="UGent Panno Text SemiLight" panose="02000406040000040003" pitchFamily="2" charset="0"/>
              </a:rPr>
              <a:t> (-18 </a:t>
            </a:r>
            <a:r>
              <a:rPr lang="nl-BE" sz="2400" dirty="0" err="1">
                <a:solidFill>
                  <a:schemeClr val="bg1"/>
                </a:solidFill>
                <a:latin typeface="UGent Panno Text SemiLight" panose="02000406040000040003" pitchFamily="2" charset="0"/>
              </a:rPr>
              <a:t>years</a:t>
            </a:r>
            <a:r>
              <a:rPr lang="nl-BE" sz="2400" dirty="0">
                <a:solidFill>
                  <a:schemeClr val="bg1"/>
                </a:solidFill>
                <a:latin typeface="UGent Panno Text SemiLight" panose="02000406040000040003" pitchFamily="2" charset="0"/>
              </a:rPr>
              <a:t>) </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1531AC-4539-462A-03D2-C6511261FD3C}"/>
              </a:ext>
            </a:extLst>
          </p:cNvPr>
          <p:cNvSpPr/>
          <p:nvPr/>
        </p:nvSpPr>
        <p:spPr>
          <a:xfrm>
            <a:off x="6096000" y="1"/>
            <a:ext cx="5801710" cy="6561138"/>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801862"/>
          </a:xfrm>
          <a:prstGeom prst="rect">
            <a:avLst/>
          </a:prstGeom>
        </p:spPr>
        <p:txBody>
          <a:bodyPr wrap="square">
            <a:spAutoFit/>
          </a:bodyPr>
          <a:lstStyle/>
          <a:p>
            <a:r>
              <a:rPr lang="nl-BE" sz="2800" dirty="0">
                <a:solidFill>
                  <a:srgbClr val="FFD200"/>
                </a:solidFill>
                <a:latin typeface="UGent Panno Text" panose="02000506040000040003" pitchFamily="2" charset="0"/>
              </a:rPr>
              <a:t>GHENT: a rebel with a </a:t>
            </a:r>
            <a:r>
              <a:rPr lang="nl-BE" sz="2800" dirty="0" err="1">
                <a:solidFill>
                  <a:srgbClr val="FFD200"/>
                </a:solidFill>
                <a:latin typeface="UGent Panno Text" panose="02000506040000040003" pitchFamily="2" charset="0"/>
              </a:rPr>
              <a:t>cause</a:t>
            </a:r>
            <a:endParaRPr lang="nl-BE" sz="28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 rebel, because the inhabitants of the Artevelde city simply follow their hearts and do their own thing. With a cause, because Ghent is a city that connects people, regardless of any differences. Changing standards, thinking outside the box, really looking and listening: Ghent is the place to be for open minds. And the city is a breeding ground for art, intellect and fun. </a:t>
            </a:r>
          </a:p>
          <a:p>
            <a:endParaRPr lang="en-US" sz="2400" dirty="0">
              <a:solidFill>
                <a:schemeClr val="bg1"/>
              </a:solidFill>
              <a:latin typeface="UGent Panno Text" panose="02000506040000040003" pitchFamily="2" charset="0"/>
            </a:endParaRPr>
          </a:p>
          <a:p>
            <a:r>
              <a:rPr lang="en-US" sz="2400" dirty="0">
                <a:solidFill>
                  <a:schemeClr val="bg1"/>
                </a:solidFill>
                <a:latin typeface="UGent Panno Text" panose="02000506040000040003" pitchFamily="2" charset="0"/>
              </a:rPr>
              <a:t>After all, Ghent is the city of the Ghent Altarpiece, the country’s best university and the Ghent Festivities. Ghent is alive and a great place to live: a green haven with the vibes of a metropolis.</a:t>
            </a:r>
            <a:br>
              <a:rPr lang="nl-BE" sz="2400" dirty="0">
                <a:solidFill>
                  <a:schemeClr val="bg1"/>
                </a:solidFill>
                <a:latin typeface="UGent Panno Text" panose="02000506040000040003" pitchFamily="2" charset="0"/>
              </a:rPr>
            </a:br>
            <a:r>
              <a:rPr lang="nl-BE" sz="2400" dirty="0">
                <a:solidFill>
                  <a:schemeClr val="bg1"/>
                </a:solidFill>
                <a:latin typeface="UGent Panno Text" panose="02000506040000040003" pitchFamily="2" charset="0"/>
              </a:rPr>
              <a:t>			       </a:t>
            </a:r>
            <a:r>
              <a:rPr lang="nl-BE" sz="1600" dirty="0">
                <a:solidFill>
                  <a:schemeClr val="bg1"/>
                </a:solidFill>
                <a:latin typeface="UGent Panno Text" panose="02000506040000040003" pitchFamily="2" charset="0"/>
              </a:rPr>
              <a:t>More info: www.visitgent.be</a:t>
            </a:r>
          </a:p>
          <a:p>
            <a:endParaRPr lang="nl-BE" sz="2400" dirty="0">
              <a:solidFill>
                <a:schemeClr val="bg1"/>
              </a:solidFill>
              <a:latin typeface="UGent Panno Text" panose="02000506040000040003" pitchFamily="2" charset="0"/>
            </a:endParaRPr>
          </a:p>
          <a:p>
            <a:endParaRPr lang="nl-BE" sz="2400" dirty="0">
              <a:solidFill>
                <a:schemeClr val="bg1"/>
              </a:solidFill>
              <a:latin typeface="UGent Panno Text" panose="02000506040000040003" pitchFamily="2" charset="0"/>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41016"/>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17860"/>
            <a:ext cx="34232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t>19 CAMPUS</a:t>
            </a:r>
            <a:r>
              <a:rPr lang="nl-BE" dirty="0"/>
              <a:t>es</a:t>
            </a:r>
            <a:r>
              <a:rPr lang="en-BE" dirty="0"/>
              <a:t> IN </a:t>
            </a:r>
            <a:r>
              <a:rPr lang="nl-BE" dirty="0" err="1"/>
              <a:t>the</a:t>
            </a:r>
            <a:r>
              <a:rPr lang="nl-BE" dirty="0"/>
              <a:t> </a:t>
            </a:r>
            <a:r>
              <a:rPr lang="nl-BE" dirty="0" err="1"/>
              <a:t>ghent</a:t>
            </a:r>
            <a:r>
              <a:rPr lang="nl-BE" dirty="0"/>
              <a:t> </a:t>
            </a:r>
            <a:r>
              <a:rPr lang="nl-BE" dirty="0" err="1"/>
              <a:t>region</a:t>
            </a:r>
            <a:endParaRPr lang="en-BE" dirty="0"/>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Boekentoren </a:t>
            </a:r>
          </a:p>
          <a:p>
            <a:pPr>
              <a:tabLst>
                <a:tab pos="258763" algn="l"/>
              </a:tabLst>
            </a:pPr>
            <a:r>
              <a:rPr lang="nl-BE" sz="2800" dirty="0">
                <a:solidFill>
                  <a:srgbClr val="FFD200"/>
                </a:solidFill>
                <a:latin typeface="UGent Panno Text Medium" panose="02000506040000040003" pitchFamily="2" charset="0"/>
              </a:rPr>
              <a:t>(</a:t>
            </a:r>
            <a:r>
              <a:rPr lang="nl-BE" sz="2800" dirty="0" err="1">
                <a:solidFill>
                  <a:srgbClr val="FFD200"/>
                </a:solidFill>
                <a:latin typeface="UGent Panno Text Medium" panose="02000506040000040003" pitchFamily="2" charset="0"/>
              </a:rPr>
              <a:t>Book</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Tower</a:t>
            </a:r>
            <a:r>
              <a:rPr lang="nl-BE" sz="2800" dirty="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64 m </a:t>
            </a:r>
            <a:r>
              <a:rPr lang="nl-BE" sz="2000" dirty="0" err="1">
                <a:solidFill>
                  <a:schemeClr val="bg1"/>
                </a:solidFill>
                <a:latin typeface="UGent Panno Text SemiLight" panose="02000406040000040003" pitchFamily="2" charset="0"/>
              </a:rPr>
              <a:t>tall</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 </a:t>
            </a:r>
            <a:r>
              <a:rPr lang="nl-BE" sz="2000" dirty="0" err="1">
                <a:solidFill>
                  <a:schemeClr val="bg1"/>
                </a:solidFill>
                <a:latin typeface="UGent Panno Text SemiLight" panose="02000406040000040003" pitchFamily="2" charset="0"/>
              </a:rPr>
              <a:t>million</a:t>
            </a:r>
            <a:r>
              <a:rPr lang="nl-BE" sz="2000" dirty="0">
                <a:solidFill>
                  <a:schemeClr val="bg1"/>
                </a:solidFill>
                <a:latin typeface="UGent Panno Text SemiLight" panose="02000406040000040003" pitchFamily="2" charset="0"/>
              </a:rPr>
              <a:t> </a:t>
            </a:r>
            <a:r>
              <a:rPr lang="nl-BE" sz="2000" dirty="0" err="1">
                <a:solidFill>
                  <a:schemeClr val="bg1"/>
                </a:solidFill>
                <a:latin typeface="UGent Panno Text SemiLight" panose="02000406040000040003" pitchFamily="2" charset="0"/>
              </a:rPr>
              <a:t>books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a:t>
            </a:r>
            <a:r>
              <a:rPr lang="nl-BE" sz="2000" baseline="30000" dirty="0">
                <a:solidFill>
                  <a:schemeClr val="bg1"/>
                </a:solidFill>
                <a:latin typeface="UGent Panno Text SemiLight" panose="02000406040000040003" pitchFamily="2" charset="0"/>
              </a:rPr>
              <a:t>th </a:t>
            </a:r>
            <a:r>
              <a:rPr lang="nl-BE" sz="2000" dirty="0" err="1">
                <a:solidFill>
                  <a:schemeClr val="bg1"/>
                </a:solidFill>
                <a:latin typeface="UGent Panno Text SemiLight" panose="02000406040000040003" pitchFamily="2" charset="0"/>
              </a:rPr>
              <a:t>tower</a:t>
            </a:r>
            <a:r>
              <a:rPr lang="nl-BE" sz="2000" dirty="0">
                <a:solidFill>
                  <a:schemeClr val="bg1"/>
                </a:solidFill>
                <a:latin typeface="UGent Panno Text SemiLight" panose="02000406040000040003" pitchFamily="2" charset="0"/>
              </a:rPr>
              <a:t>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dirty="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Logo of </a:t>
            </a:r>
            <a:r>
              <a:rPr lang="nl-BE" sz="2000" dirty="0" err="1">
                <a:solidFill>
                  <a:schemeClr val="bg1"/>
                </a:solidFill>
                <a:latin typeface="UGent Panno Text SemiLight" panose="02000406040000040003" pitchFamily="2" charset="0"/>
              </a:rPr>
              <a:t>Ghent</a:t>
            </a:r>
            <a:r>
              <a:rPr lang="nl-BE" sz="2000" dirty="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dirty="0" err="1">
                <a:solidFill>
                  <a:schemeClr val="bg1"/>
                </a:solidFill>
                <a:latin typeface="UGent Panno Text SemiLight" panose="02000406040000040003" pitchFamily="2" charset="0"/>
              </a:rPr>
              <a:t>formal</a:t>
            </a:r>
            <a:r>
              <a:rPr lang="nl-BE" sz="2000" dirty="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dirty="0">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t>famous MONUMENTs</a:t>
            </a:r>
            <a:endParaRPr lang="en-BE" dirty="0"/>
          </a:p>
        </p:txBody>
      </p:sp>
    </p:spTree>
    <p:extLst>
      <p:ext uri="{BB962C8B-B14F-4D97-AF65-F5344CB8AC3E}">
        <p14:creationId xmlns:p14="http://schemas.microsoft.com/office/powerpoint/2010/main" val="37329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Ghent</a:t>
            </a:r>
            <a:r>
              <a:rPr lang="nl-BE" sz="2800" dirty="0">
                <a:solidFill>
                  <a:srgbClr val="FFD200"/>
                </a:solidFill>
                <a:latin typeface="UGent Panno Text Medium" panose="02000506040000040003" pitchFamily="2" charset="0"/>
              </a:rPr>
              <a:t> University </a:t>
            </a:r>
            <a:r>
              <a:rPr lang="nl-BE" sz="2800" dirty="0" err="1">
                <a:solidFill>
                  <a:srgbClr val="FFD200"/>
                </a:solidFill>
                <a:latin typeface="UGent Panno Text Medium" panose="02000506040000040003" pitchFamily="2" charset="0"/>
              </a:rPr>
              <a:t>Hospital</a:t>
            </a:r>
            <a:r>
              <a:rPr lang="nl-BE" sz="2800" dirty="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103,300 </a:t>
            </a:r>
            <a:r>
              <a:rPr lang="nl-BE" sz="2000" dirty="0" err="1">
                <a:solidFill>
                  <a:schemeClr val="bg1"/>
                </a:solidFill>
                <a:latin typeface="UGent Panno Text SemiLight" panose="02000406040000040003" pitchFamily="2" charset="0"/>
              </a:rPr>
              <a:t>admissions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540,000 </a:t>
            </a:r>
            <a:r>
              <a:rPr lang="nl-BE" sz="2000" dirty="0" err="1">
                <a:solidFill>
                  <a:schemeClr val="bg1"/>
                </a:solidFill>
                <a:latin typeface="UGent Panno Text SemiLight" panose="02000406040000040003" pitchFamily="2" charset="0"/>
              </a:rPr>
              <a:t>consultations</a:t>
            </a:r>
            <a:endParaRPr lang="nl-BE" sz="2000" dirty="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35,000 </a:t>
            </a:r>
            <a:r>
              <a:rPr lang="nl-BE" sz="2000" dirty="0" err="1">
                <a:solidFill>
                  <a:schemeClr val="bg1"/>
                </a:solidFill>
                <a:latin typeface="UGent Panno Text SemiLight" panose="02000406040000040003" pitchFamily="2" charset="0"/>
              </a:rPr>
              <a:t>surgeries</a:t>
            </a:r>
            <a:endParaRPr lang="nl-BE" sz="1600" dirty="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dirty="0" err="1">
                <a:solidFill>
                  <a:srgbClr val="1E64C8"/>
                </a:solidFill>
                <a:latin typeface="UGent Panno Text Medium" panose="02000506040000040003" pitchFamily="2" charset="0"/>
              </a:rPr>
              <a:t>Think</a:t>
            </a:r>
            <a:r>
              <a:rPr lang="nl-BE" dirty="0">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dirty="0" err="1">
                <a:solidFill>
                  <a:srgbClr val="1E64C8"/>
                </a:solidFill>
                <a:latin typeface="UGent Panno Text SemiLight" panose="02000406040000040003" pitchFamily="2" charset="0"/>
              </a:rPr>
              <a:t>Innovation</a:t>
            </a:r>
            <a:endParaRPr lang="nl-BE" sz="1800" dirty="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dirty="0">
                <a:solidFill>
                  <a:srgbClr val="1E64C8"/>
                </a:solidFill>
                <a:latin typeface="UGent Panno Text SemiLight" panose="02000406040000040003" pitchFamily="2" charset="0"/>
              </a:rPr>
              <a:t>Top </a:t>
            </a:r>
            <a:r>
              <a:rPr lang="nl-BE" sz="1800" dirty="0" err="1">
                <a:solidFill>
                  <a:srgbClr val="1E64C8"/>
                </a:solidFill>
                <a:latin typeface="UGent Panno Text SemiLight" panose="02000406040000040003" pitchFamily="2" charset="0"/>
              </a:rPr>
              <a:t>employer</a:t>
            </a:r>
            <a:endParaRPr lang="nl-BE" sz="1800" dirty="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t>Hospitals</a:t>
            </a:r>
            <a:endParaRPr lang="en-BE" dirty="0"/>
          </a:p>
        </p:txBody>
      </p:sp>
      <p:sp>
        <p:nvSpPr>
          <p:cNvPr id="4"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err="1">
                <a:solidFill>
                  <a:srgbClr val="FFD200"/>
                </a:solidFill>
                <a:latin typeface="UGent Panno Text Medium"/>
              </a:rPr>
              <a:t>Veterinary</a:t>
            </a:r>
            <a:r>
              <a:rPr lang="nl-BE" sz="2800">
                <a:solidFill>
                  <a:srgbClr val="FFD200"/>
                </a:solidFill>
                <a:latin typeface="UGent Panno Text Medium"/>
              </a:rPr>
              <a:t> </a:t>
            </a:r>
            <a:r>
              <a:rPr lang="nl-BE" sz="2800" err="1">
                <a:solidFill>
                  <a:srgbClr val="FFD200"/>
                </a:solidFill>
                <a:latin typeface="UGent Panno Text Medium"/>
              </a:rPr>
              <a:t>clinic</a:t>
            </a:r>
            <a:endParaRPr lang="nl-NL" err="1"/>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1,465 </a:t>
            </a:r>
            <a:r>
              <a:rPr lang="nl-BE" sz="2000" dirty="0" err="1">
                <a:solidFill>
                  <a:schemeClr val="bg1"/>
                </a:solidFill>
                <a:latin typeface="UGent Panno Text SemiLight"/>
              </a:rPr>
              <a:t>students</a:t>
            </a:r>
            <a:endParaRPr lang="nl-BE" sz="2000" dirty="0">
              <a:solidFill>
                <a:schemeClr val="bg1"/>
              </a:solidFill>
              <a:latin typeface="UGent Panno Text SemiLight"/>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a:ea typeface="+mn-lt"/>
                <a:cs typeface="+mn-lt"/>
              </a:rPr>
              <a:t>62 </a:t>
            </a:r>
            <a:r>
              <a:rPr lang="nl-BE" sz="2000" err="1">
                <a:solidFill>
                  <a:schemeClr val="bg1"/>
                </a:solidFill>
                <a:latin typeface="UGent Panno Text SemiLight"/>
                <a:ea typeface="+mn-lt"/>
                <a:cs typeface="+mn-lt"/>
              </a:rPr>
              <a:t>interns</a:t>
            </a:r>
            <a:r>
              <a:rPr lang="nl-BE" sz="2000">
                <a:solidFill>
                  <a:schemeClr val="bg1"/>
                </a:solidFill>
                <a:latin typeface="UGent Panno Text SemiLight"/>
                <a:ea typeface="+mn-lt"/>
                <a:cs typeface="+mn-lt"/>
              </a:rPr>
              <a:t> </a:t>
            </a:r>
            <a:r>
              <a:rPr lang="nl-BE" sz="2000" err="1">
                <a:solidFill>
                  <a:schemeClr val="bg1"/>
                </a:solidFill>
                <a:latin typeface="UGent Panno Text SemiLight"/>
                <a:ea typeface="+mn-lt"/>
                <a:cs typeface="+mn-lt"/>
              </a:rPr>
              <a:t>and</a:t>
            </a:r>
            <a:r>
              <a:rPr lang="nl-BE" sz="2000">
                <a:solidFill>
                  <a:schemeClr val="bg1"/>
                </a:solidFill>
                <a:latin typeface="UGent Panno Text SemiLight"/>
                <a:ea typeface="+mn-lt"/>
                <a:cs typeface="+mn-lt"/>
              </a:rPr>
              <a:t> specialists in training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More </a:t>
            </a:r>
            <a:r>
              <a:rPr lang="nl-BE" sz="2000" dirty="0" err="1">
                <a:solidFill>
                  <a:schemeClr val="bg1"/>
                </a:solidFill>
                <a:latin typeface="UGent Panno Text SemiLight"/>
                <a:ea typeface="+mn-lt"/>
                <a:cs typeface="+mn-lt"/>
              </a:rPr>
              <a:t>than</a:t>
            </a:r>
            <a:r>
              <a:rPr lang="nl-BE" sz="2000" dirty="0">
                <a:solidFill>
                  <a:schemeClr val="bg1"/>
                </a:solidFill>
                <a:latin typeface="UGent Panno Text SemiLight"/>
                <a:ea typeface="+mn-lt"/>
                <a:cs typeface="+mn-lt"/>
              </a:rPr>
              <a:t> 21,000 </a:t>
            </a:r>
            <a:r>
              <a:rPr lang="nl-BE" sz="2000" dirty="0" err="1">
                <a:solidFill>
                  <a:schemeClr val="bg1"/>
                </a:solidFill>
                <a:latin typeface="UGent Panno Text SemiLight"/>
                <a:ea typeface="+mn-lt"/>
                <a:cs typeface="+mn-lt"/>
              </a:rPr>
              <a:t>patients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annually</a:t>
            </a:r>
            <a:endParaRPr lang="nl-BE" dirty="0" err="1">
              <a:solidFill>
                <a:schemeClr val="bg1"/>
              </a:solidFill>
            </a:endParaRPr>
          </a:p>
        </p:txBody>
      </p:sp>
    </p:spTree>
    <p:extLst>
      <p:ext uri="{BB962C8B-B14F-4D97-AF65-F5344CB8AC3E}">
        <p14:creationId xmlns:p14="http://schemas.microsoft.com/office/powerpoint/2010/main" val="62302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jdelijke aanduiding voor afbeelding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11532755" cy="4464050"/>
          </a:xfrm>
          <a:prstGeom prst="rect">
            <a:avLst/>
          </a:prstGeom>
        </p:spPr>
      </p:pic>
      <p:pic>
        <p:nvPicPr>
          <p:cNvPr id="27" name="Afbeelding 26">
            <a:hlinkClick r:id="rId4"/>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3399" y="2840937"/>
            <a:ext cx="1134386" cy="790633"/>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5640F97-F6FE-62EA-7758-5EE413BAC8AD}"/>
              </a:ext>
            </a:extLst>
          </p:cNvPr>
          <p:cNvSpPr/>
          <p:nvPr/>
        </p:nvSpPr>
        <p:spPr>
          <a:xfrm>
            <a:off x="334961" y="3037490"/>
            <a:ext cx="3511825" cy="259472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Title 11">
            <a:extLst>
              <a:ext uri="{FF2B5EF4-FFF2-40B4-BE49-F238E27FC236}">
                <a16:creationId xmlns:a16="http://schemas.microsoft.com/office/drawing/2014/main" id="{A5C2D1A2-C9CC-EC69-CF95-C17F1F311380}"/>
              </a:ext>
            </a:extLst>
          </p:cNvPr>
          <p:cNvSpPr>
            <a:spLocks noGrp="1"/>
          </p:cNvSpPr>
          <p:nvPr>
            <p:ph type="title"/>
          </p:nvPr>
        </p:nvSpPr>
        <p:spPr/>
        <p:txBody>
          <a:bodyPr>
            <a:normAutofit/>
          </a:bodyPr>
          <a:lstStyle/>
          <a:p>
            <a:r>
              <a:rPr lang="nl-BE" dirty="0" err="1"/>
              <a:t>Science</a:t>
            </a:r>
            <a:r>
              <a:rPr lang="nl-BE" dirty="0"/>
              <a:t> park</a:t>
            </a:r>
            <a:endParaRPr lang="en-BE" dirty="0"/>
          </a:p>
        </p:txBody>
      </p:sp>
      <p:sp>
        <p:nvSpPr>
          <p:cNvPr id="4" name="Tekstvak 22">
            <a:extLst>
              <a:ext uri="{FF2B5EF4-FFF2-40B4-BE49-F238E27FC236}">
                <a16:creationId xmlns:a16="http://schemas.microsoft.com/office/drawing/2014/main" id="{4D0172AA-50FC-C101-45ED-EC0B65C4F3DE}"/>
              </a:ext>
            </a:extLst>
          </p:cNvPr>
          <p:cNvSpPr txBox="1"/>
          <p:nvPr/>
        </p:nvSpPr>
        <p:spPr>
          <a:xfrm>
            <a:off x="623888" y="3175448"/>
            <a:ext cx="4606789" cy="2278637"/>
          </a:xfrm>
          <a:prstGeom prst="rect">
            <a:avLst/>
          </a:prstGeom>
          <a:noFill/>
        </p:spPr>
        <p:txBody>
          <a:bodyPr wrap="square" lIns="0" rtlCol="0">
            <a:spAutoFit/>
          </a:bodyPr>
          <a:lstStyle/>
          <a:p>
            <a:pPr>
              <a:tabLst>
                <a:tab pos="258763" algn="l"/>
              </a:tabLst>
            </a:pPr>
            <a:r>
              <a:rPr lang="nl-BE" sz="2800" dirty="0">
                <a:solidFill>
                  <a:srgbClr val="FFD200"/>
                </a:solidFill>
                <a:latin typeface="UGent Panno Text Medium" panose="02000506040000040003" pitchFamily="2" charset="0"/>
              </a:rPr>
              <a:t>Tech Lane </a:t>
            </a:r>
            <a:r>
              <a:rPr lang="nl-BE" sz="2800" dirty="0" err="1">
                <a:solidFill>
                  <a:srgbClr val="FFD200"/>
                </a:solidFill>
                <a:latin typeface="UGent Panno Text Medium" panose="02000506040000040003" pitchFamily="2" charset="0"/>
              </a:rPr>
              <a:t>Ghent</a:t>
            </a:r>
            <a:endParaRPr lang="nl-BE" sz="2800" dirty="0">
              <a:solidFill>
                <a:srgbClr val="FFD200"/>
              </a:solidFill>
              <a:latin typeface="UGent Panno Text Medium" panose="02000506040000040003" pitchFamily="2" charset="0"/>
            </a:endParaRPr>
          </a:p>
          <a:p>
            <a:pPr>
              <a:tabLst>
                <a:tab pos="258763" algn="l"/>
              </a:tabLst>
            </a:pPr>
            <a:r>
              <a:rPr lang="nl-BE" sz="2000" dirty="0">
                <a:solidFill>
                  <a:srgbClr val="FFD200"/>
                </a:solidFill>
                <a:latin typeface="UGent Panno Text Medium" panose="02000506040000040003" pitchFamily="2" charset="0"/>
              </a:rPr>
              <a:t>Campus </a:t>
            </a:r>
            <a:r>
              <a:rPr lang="nl-BE" sz="2000" dirty="0" err="1">
                <a:solidFill>
                  <a:srgbClr val="FFD200"/>
                </a:solidFill>
                <a:latin typeface="UGent Panno Text Medium" panose="02000506040000040003" pitchFamily="2" charset="0"/>
              </a:rPr>
              <a:t>Ardoyen</a:t>
            </a:r>
            <a:r>
              <a:rPr lang="nl-BE" sz="2000" dirty="0">
                <a:solidFill>
                  <a:srgbClr val="FFD200"/>
                </a:solidFill>
                <a:latin typeface="UGent Panno Text Medium" panose="02000506040000040003" pitchFamily="2" charset="0"/>
              </a:rPr>
              <a:t>, </a:t>
            </a:r>
            <a:r>
              <a:rPr lang="nl-BE" sz="2000" dirty="0" err="1">
                <a:solidFill>
                  <a:srgbClr val="FFD200"/>
                </a:solidFill>
                <a:latin typeface="UGent Panno Text Medium" panose="02000506040000040003" pitchFamily="2" charset="0"/>
              </a:rPr>
              <a:t>Zwijnaarde</a:t>
            </a:r>
            <a:endParaRPr lang="nl-BE" sz="2000" dirty="0">
              <a:solidFill>
                <a:srgbClr val="FFD200"/>
              </a:solidFill>
              <a:latin typeface="UGent Panno Text Medium" panose="02000506040000040003" pitchFamily="2" charset="0"/>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Focus: Deep Tech</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4,200 R&amp;D </a:t>
            </a:r>
            <a:r>
              <a:rPr lang="nl-BE" sz="2000" dirty="0" err="1">
                <a:solidFill>
                  <a:schemeClr val="bg1"/>
                </a:solidFill>
                <a:latin typeface="UGent Panno Text SemiLight" panose="02000406040000040003" pitchFamily="2" charset="0"/>
              </a:rPr>
              <a:t>staff</a:t>
            </a:r>
            <a:r>
              <a:rPr lang="nl-BE" sz="2000" dirty="0">
                <a:solidFill>
                  <a:schemeClr val="bg1"/>
                </a:solidFill>
                <a:latin typeface="UGent Panno Text SemiLight" panose="02000406040000040003" pitchFamily="2" charset="0"/>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panose="02000406040000040003" pitchFamily="2" charset="0"/>
              </a:rPr>
              <a:t>2021: extra 130,000 m²</a:t>
            </a:r>
          </a:p>
          <a:p>
            <a:pPr>
              <a:lnSpc>
                <a:spcPct val="120000"/>
              </a:lnSpc>
              <a:tabLst>
                <a:tab pos="169863" algn="l"/>
              </a:tabLst>
            </a:pPr>
            <a:r>
              <a:rPr lang="nl-BE" sz="2000" u="sng" dirty="0">
                <a:solidFill>
                  <a:schemeClr val="bg1"/>
                </a:solidFill>
                <a:latin typeface="UGent Panno Text SemiLight" panose="02000406040000040003" pitchFamily="2" charset="0"/>
              </a:rPr>
              <a:t>techlane.be</a:t>
            </a:r>
          </a:p>
        </p:txBody>
      </p:sp>
    </p:spTree>
    <p:extLst>
      <p:ext uri="{BB962C8B-B14F-4D97-AF65-F5344CB8AC3E}">
        <p14:creationId xmlns:p14="http://schemas.microsoft.com/office/powerpoint/2010/main" val="363866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dirty="0" err="1">
                <a:solidFill>
                  <a:srgbClr val="FFD200"/>
                </a:solidFill>
                <a:latin typeface="UGent Panno Text Medium" panose="02000506040000040003" pitchFamily="2" charset="0"/>
              </a:rPr>
              <a:t>Science</a:t>
            </a:r>
            <a:r>
              <a:rPr lang="nl-BE" sz="2800" dirty="0">
                <a:solidFill>
                  <a:srgbClr val="FFD200"/>
                </a:solidFill>
                <a:latin typeface="UGent Panno Text Medium" panose="02000506040000040003" pitchFamily="2" charset="0"/>
              </a:rPr>
              <a:t> museum</a:t>
            </a:r>
            <a:br>
              <a:rPr lang="nl-BE" sz="2800" dirty="0">
                <a:solidFill>
                  <a:srgbClr val="FFD200"/>
                </a:solidFill>
                <a:latin typeface="UGent Panno Text Medium" panose="02000506040000040003" pitchFamily="2" charset="0"/>
              </a:rPr>
            </a:br>
            <a:r>
              <a:rPr lang="nl-BE" sz="2800" dirty="0" err="1">
                <a:solidFill>
                  <a:srgbClr val="FFD200"/>
                </a:solidFill>
                <a:latin typeface="UGent Panno Text Medium" panose="02000506040000040003" pitchFamily="2" charset="0"/>
              </a:rPr>
              <a:t>and</a:t>
            </a:r>
            <a:r>
              <a:rPr lang="nl-BE" sz="2800" dirty="0">
                <a:solidFill>
                  <a:srgbClr val="FFD200"/>
                </a:solidFill>
                <a:latin typeface="UGent Panno Text Medium" panose="02000506040000040003" pitchFamily="2" charset="0"/>
              </a:rPr>
              <a:t> </a:t>
            </a:r>
            <a:r>
              <a:rPr lang="nl-BE" sz="2800" dirty="0" err="1">
                <a:solidFill>
                  <a:srgbClr val="FFD200"/>
                </a:solidFill>
                <a:latin typeface="UGent Panno Text Medium" panose="02000506040000040003" pitchFamily="2" charset="0"/>
              </a:rPr>
              <a:t>botanical</a:t>
            </a:r>
            <a:r>
              <a:rPr lang="nl-BE" sz="2800" dirty="0">
                <a:solidFill>
                  <a:srgbClr val="FFD200"/>
                </a:solidFill>
                <a:latin typeface="UGent Panno Text Medium" panose="02000506040000040003" pitchFamily="2" charset="0"/>
              </a:rPr>
              <a:t> garden</a:t>
            </a:r>
            <a:endParaRPr lang="nl-BE" dirty="0">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dirty="0"/>
              <a:t>GUM  </a:t>
            </a:r>
            <a:r>
              <a:rPr lang="en-GB" sz="2800" b="0" dirty="0"/>
              <a:t>-   GHENT UNIVERSITY museum</a:t>
            </a:r>
            <a:endParaRPr lang="en-BE" dirty="0"/>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dirty="0"/>
              <a:t>IN BELGI</a:t>
            </a:r>
            <a:r>
              <a:rPr lang="nl-BE" dirty="0"/>
              <a:t>UM</a:t>
            </a:r>
            <a:endParaRPr lang="en-BE" dirty="0"/>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dirty="0"/>
              <a:t>In </a:t>
            </a:r>
            <a:r>
              <a:rPr lang="nl-BE" dirty="0" err="1"/>
              <a:t>the</a:t>
            </a:r>
            <a:r>
              <a:rPr lang="nl-BE" dirty="0"/>
              <a:t> </a:t>
            </a:r>
            <a:r>
              <a:rPr lang="nl-BE" dirty="0" err="1"/>
              <a:t>heart</a:t>
            </a:r>
            <a:r>
              <a:rPr lang="nl-BE" dirty="0"/>
              <a:t> of Europe</a:t>
            </a:r>
            <a:endParaRPr lang="en-BE" dirty="0"/>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dirty="0">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dirty="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err="1"/>
              <a:t>Province</a:t>
            </a:r>
            <a:endParaRPr lang="nl-BE" dirty="0"/>
          </a:p>
          <a:p>
            <a:r>
              <a:rPr lang="nl-BE" dirty="0"/>
              <a:t>West-</a:t>
            </a:r>
            <a:r>
              <a:rPr lang="nl-BE" dirty="0" err="1"/>
              <a:t>flanders</a:t>
            </a:r>
            <a:endParaRPr lang="en-BE" dirty="0"/>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57397" y="1797946"/>
            <a:ext cx="4034185" cy="3644336"/>
          </a:xfrm>
          <a:prstGeom prst="rect">
            <a:avLst/>
          </a:prstGeom>
        </p:spPr>
      </p:pic>
      <p:pic>
        <p:nvPicPr>
          <p:cNvPr id="4" name="Afbeelding 6">
            <a:extLst>
              <a:ext uri="{FF2B5EF4-FFF2-40B4-BE49-F238E27FC236}">
                <a16:creationId xmlns:a16="http://schemas.microsoft.com/office/drawing/2014/main" id="{57E880AB-A5AB-C16B-8842-926B7EC040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97950"/>
            <a:ext cx="4030457"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94119" y="1797950"/>
            <a:ext cx="3999616" cy="3644336"/>
          </a:xfrm>
          <a:prstGeom prst="rect">
            <a:avLst/>
          </a:prstGeom>
        </p:spPr>
      </p:pic>
      <p:sp>
        <p:nvSpPr>
          <p:cNvPr id="7" name="Tijdelijke aanduiding voor tekst 4">
            <a:extLst>
              <a:ext uri="{FF2B5EF4-FFF2-40B4-BE49-F238E27FC236}">
                <a16:creationId xmlns:a16="http://schemas.microsoft.com/office/drawing/2014/main" id="{EBDAB943-7BEF-B24B-1D2A-99D9FBEFA12C}"/>
              </a:ext>
            </a:extLst>
          </p:cNvPr>
          <p:cNvSpPr txBox="1">
            <a:spLocks/>
          </p:cNvSpPr>
          <p:nvPr/>
        </p:nvSpPr>
        <p:spPr>
          <a:xfrm>
            <a:off x="1" y="4486202"/>
            <a:ext cx="2929054"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4094120" y="4486202"/>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8157397" y="4486201"/>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7" name="Tijdelijke aanduiding voor inhoud 8">
            <a:extLst>
              <a:ext uri="{FF2B5EF4-FFF2-40B4-BE49-F238E27FC236}">
                <a16:creationId xmlns:a16="http://schemas.microsoft.com/office/drawing/2014/main" id="{7AB2E173-E248-CB77-799C-0F58CA9A86DE}"/>
              </a:ext>
            </a:extLst>
          </p:cNvPr>
          <p:cNvSpPr txBox="1">
            <a:spLocks/>
          </p:cNvSpPr>
          <p:nvPr/>
        </p:nvSpPr>
        <p:spPr>
          <a:xfrm>
            <a:off x="623888" y="4604922"/>
            <a:ext cx="3267177"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sz="2400" dirty="0" err="1">
                <a:solidFill>
                  <a:schemeClr val="bg1"/>
                </a:solidFill>
                <a:latin typeface="UGent Panno Text SemiLight" panose="02000406040000040003" pitchFamily="2" charset="0"/>
              </a:rPr>
              <a:t>Circular</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Bioprocess</a:t>
            </a:r>
            <a:r>
              <a:rPr lang="nl-BE" sz="2400" dirty="0">
                <a:solidFill>
                  <a:schemeClr val="bg1"/>
                </a:solidFill>
                <a:latin typeface="UGent Panno Text SemiLight" panose="02000406040000040003" pitchFamily="2" charset="0"/>
              </a:rPr>
              <a:t> </a:t>
            </a:r>
            <a:br>
              <a:rPr lang="nl-BE" sz="2400" dirty="0">
                <a:solidFill>
                  <a:schemeClr val="bg1"/>
                </a:solidFill>
                <a:latin typeface="UGent Panno Text SemiLight" panose="02000406040000040003" pitchFamily="2" charset="0"/>
              </a:rPr>
            </a:br>
            <a:r>
              <a:rPr lang="nl-BE" sz="2400" dirty="0">
                <a:solidFill>
                  <a:schemeClr val="bg1"/>
                </a:solidFill>
                <a:latin typeface="UGent Panno Text SemiLight" panose="02000406040000040003" pitchFamily="2" charset="0"/>
              </a:rPr>
              <a:t>Technology</a:t>
            </a: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4245921" y="4604922"/>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Machine </a:t>
            </a:r>
            <a:r>
              <a:rPr lang="nl-BE" sz="2400" dirty="0" err="1">
                <a:solidFill>
                  <a:schemeClr val="bg1"/>
                </a:solidFill>
                <a:latin typeface="UGent Panno Text SemiLight" panose="02000406040000040003" pitchFamily="2" charset="0"/>
              </a:rPr>
              <a:t>and</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Production</a:t>
            </a:r>
            <a:r>
              <a:rPr lang="nl-BE" sz="2400" dirty="0">
                <a:solidFill>
                  <a:schemeClr val="bg1"/>
                </a:solidFill>
                <a:latin typeface="UGent Panno Text SemiLight" panose="02000406040000040003" pitchFamily="2" charset="0"/>
              </a:rPr>
              <a:t> </a:t>
            </a:r>
            <a:r>
              <a:rPr lang="nl-BE" sz="2400" dirty="0" err="1">
                <a:solidFill>
                  <a:schemeClr val="bg1"/>
                </a:solidFill>
                <a:latin typeface="UGent Panno Text SemiLight" panose="02000406040000040003" pitchFamily="2" charset="0"/>
              </a:rPr>
              <a:t>Automisation</a:t>
            </a:r>
            <a:endParaRPr lang="nl-BE" sz="2400" dirty="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8576619" y="4604921"/>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dirty="0">
                <a:solidFill>
                  <a:schemeClr val="bg1"/>
                </a:solidFill>
                <a:latin typeface="UGent Panno Text SemiLight" panose="02000406040000040003" pitchFamily="2" charset="0"/>
              </a:rPr>
              <a:t>Industrial Design</a:t>
            </a:r>
          </a:p>
        </p:txBody>
      </p:sp>
      <p:pic>
        <p:nvPicPr>
          <p:cNvPr id="23" name="Afbeelding 19">
            <a:hlinkClick r:id="rId6"/>
            <a:extLst>
              <a:ext uri="{FF2B5EF4-FFF2-40B4-BE49-F238E27FC236}">
                <a16:creationId xmlns:a16="http://schemas.microsoft.com/office/drawing/2014/main" id="{42EF7520-5EFB-9A0A-1226-6F133AEF96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9867" y="713556"/>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dirty="0">
                <a:solidFill>
                  <a:schemeClr val="tx1"/>
                </a:solidFill>
              </a:rPr>
              <a:t>3 </a:t>
            </a:r>
            <a:r>
              <a:rPr lang="nl-BE" dirty="0" err="1">
                <a:solidFill>
                  <a:schemeClr val="tx1"/>
                </a:solidFill>
              </a:rPr>
              <a:t>unique</a:t>
            </a:r>
            <a:r>
              <a:rPr lang="nl-BE" dirty="0">
                <a:solidFill>
                  <a:schemeClr val="tx1"/>
                </a:solidFill>
              </a:rPr>
              <a:t>, </a:t>
            </a:r>
            <a:r>
              <a:rPr lang="nl-BE" dirty="0" err="1">
                <a:solidFill>
                  <a:schemeClr val="tx1"/>
                </a:solidFill>
              </a:rPr>
              <a:t>practice-oriented</a:t>
            </a:r>
            <a:r>
              <a:rPr lang="nl-BE" dirty="0">
                <a:solidFill>
                  <a:schemeClr val="tx1"/>
                </a:solidFill>
              </a:rPr>
              <a:t> engineering </a:t>
            </a:r>
            <a:r>
              <a:rPr lang="nl-BE" dirty="0" err="1">
                <a:solidFill>
                  <a:schemeClr val="tx1"/>
                </a:solidFill>
              </a:rPr>
              <a:t>technology</a:t>
            </a:r>
            <a:r>
              <a:rPr lang="nl-BE" dirty="0">
                <a:solidFill>
                  <a:schemeClr val="tx1"/>
                </a:solidFill>
              </a:rPr>
              <a:t> </a:t>
            </a:r>
            <a:r>
              <a:rPr lang="nl-BE" dirty="0" err="1">
                <a:solidFill>
                  <a:schemeClr val="tx1"/>
                </a:solidFill>
              </a:rPr>
              <a:t>programmes</a:t>
            </a:r>
            <a:r>
              <a:rPr lang="nl-BE" dirty="0">
                <a:solidFill>
                  <a:schemeClr val="tx1"/>
                </a:solidFill>
              </a:rPr>
              <a:t>:</a:t>
            </a:r>
            <a:endParaRPr lang="en-BE" dirty="0">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dirty="0"/>
              <a:t>CAMPUS KORTRIJK</a:t>
            </a:r>
            <a:endParaRPr lang="en-BE" dirty="0"/>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dirty="0"/>
              <a:t>CAMPUS </a:t>
            </a:r>
            <a:r>
              <a:rPr lang="nl-BE" dirty="0" err="1"/>
              <a:t>BRUGEs</a:t>
            </a:r>
            <a:endParaRPr lang="nl-BE" dirty="0"/>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dirty="0"/>
              <a:t>United Nations University </a:t>
            </a:r>
            <a:r>
              <a:rPr lang="en-US" dirty="0"/>
              <a:t>on</a:t>
            </a:r>
            <a:br>
              <a:rPr lang="en-US" dirty="0"/>
            </a:br>
            <a:r>
              <a:rPr lang="en-US" dirty="0"/>
              <a:t>Comparative Regional Integration</a:t>
            </a:r>
            <a:br>
              <a:rPr lang="en-US" dirty="0"/>
            </a:br>
            <a:r>
              <a:rPr lang="en-US" dirty="0"/>
              <a:t>Studies </a:t>
            </a:r>
            <a:r>
              <a:rPr lang="nl-BE" dirty="0"/>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4963" y="1160463"/>
            <a:ext cx="5701237" cy="4464050"/>
          </a:xfrm>
          <a:prstGeom prst="rect">
            <a:avLst/>
          </a:prstGeom>
        </p:spPr>
      </p:pic>
      <p:pic>
        <p:nvPicPr>
          <p:cNvPr id="9" name="Afbeelding 5">
            <a:extLst>
              <a:ext uri="{FF2B5EF4-FFF2-40B4-BE49-F238E27FC236}">
                <a16:creationId xmlns:a16="http://schemas.microsoft.com/office/drawing/2014/main" id="{13FDEB67-64FE-F764-B1FF-716EDC0551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7436" y="1160463"/>
            <a:ext cx="5689602" cy="4471751"/>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0" y="3715564"/>
            <a:ext cx="4399599" cy="191665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rtlCol="0">
            <a:spAutoFit/>
          </a:bodyPr>
          <a:lstStyle/>
          <a:p>
            <a:pPr>
              <a:lnSpc>
                <a:spcPct val="120000"/>
              </a:lnSpc>
              <a:tabLst>
                <a:tab pos="258763" algn="l"/>
              </a:tabLst>
            </a:pPr>
            <a:r>
              <a:rPr lang="nl-BE" sz="3200" dirty="0" err="1">
                <a:solidFill>
                  <a:srgbClr val="FFD200"/>
                </a:solidFill>
                <a:latin typeface="UGent Panno Text Medium" panose="02000506040000040003" pitchFamily="2" charset="0"/>
              </a:rPr>
              <a:t>Boosting</a:t>
            </a:r>
            <a:r>
              <a:rPr lang="nl-BE" sz="3200" dirty="0">
                <a:solidFill>
                  <a:srgbClr val="FFD200"/>
                </a:solidFill>
                <a:latin typeface="UGent Panno Text Medium" panose="02000506040000040003" pitchFamily="2" charset="0"/>
              </a:rPr>
              <a:t> Blue </a:t>
            </a:r>
            <a:r>
              <a:rPr lang="nl-BE" sz="3200" dirty="0" err="1">
                <a:solidFill>
                  <a:srgbClr val="FFD200"/>
                </a:solidFill>
                <a:latin typeface="UGent Panno Text Medium" panose="02000506040000040003" pitchFamily="2" charset="0"/>
              </a:rPr>
              <a:t>Growth</a:t>
            </a:r>
            <a:r>
              <a:rPr lang="nl-BE" sz="3200" dirty="0">
                <a:solidFill>
                  <a:srgbClr val="FFD200"/>
                </a:solidFill>
                <a:latin typeface="UGent Panno Text Medium" panose="02000506040000040003" pitchFamily="2" charset="0"/>
              </a:rPr>
              <a:t>:</a:t>
            </a:r>
          </a:p>
          <a:p>
            <a:pPr>
              <a:tabLst>
                <a:tab pos="169863" algn="l"/>
              </a:tabLst>
            </a:pPr>
            <a:r>
              <a:rPr lang="en-GB" sz="2000" dirty="0">
                <a:solidFill>
                  <a:schemeClr val="bg1"/>
                </a:solidFill>
                <a:latin typeface="UGent Panno Text SemiLight" panose="02000406040000040003" pitchFamily="2" charset="0"/>
              </a:rPr>
              <a:t>Research into durable exploitation of seas and oceans</a:t>
            </a:r>
          </a:p>
          <a:p>
            <a:pPr>
              <a:spcBef>
                <a:spcPts val="600"/>
              </a:spcBef>
              <a:tabLst>
                <a:tab pos="169863" algn="l"/>
              </a:tabLst>
            </a:pPr>
            <a:r>
              <a:rPr lang="nl-BE" sz="2000" u="sng" dirty="0">
                <a:solidFill>
                  <a:schemeClr val="bg1"/>
                </a:solidFill>
                <a:latin typeface="UGent Panno Text SemiBold" panose="02000506040000040003" pitchFamily="2" charset="0"/>
              </a:rPr>
              <a:t>ostendsciencepark.be</a:t>
            </a:r>
          </a:p>
          <a:p>
            <a:pPr marL="444500" indent="-133350">
              <a:buFont typeface="Arial" panose="020B0604020202020204" pitchFamily="34" charset="0"/>
              <a:buChar char="•"/>
              <a:tabLst>
                <a:tab pos="482600" algn="l"/>
              </a:tabLst>
            </a:pPr>
            <a:endParaRPr lang="nl-BE" sz="1400" dirty="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dirty="0" err="1"/>
              <a:t>Ostend</a:t>
            </a:r>
            <a:r>
              <a:rPr lang="nl-BE" dirty="0"/>
              <a:t> </a:t>
            </a:r>
            <a:r>
              <a:rPr lang="nl-BE" dirty="0" err="1"/>
              <a:t>science</a:t>
            </a:r>
            <a:r>
              <a:rPr lang="nl-BE" dirty="0"/>
              <a:t> park</a:t>
            </a:r>
            <a:endParaRPr lang="en-BE" dirty="0"/>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dirty="0"/>
              <a:t>South </a:t>
            </a:r>
            <a:r>
              <a:rPr lang="nl-BE" dirty="0" err="1"/>
              <a:t>korea</a:t>
            </a:r>
            <a:endParaRPr lang="en-BE" dirty="0"/>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dirty="0"/>
              <a:t>The first European university in Songdo, South Korea</a:t>
            </a:r>
          </a:p>
          <a:p>
            <a:pPr marL="274638" indent="-215900">
              <a:lnSpc>
                <a:spcPct val="100000"/>
              </a:lnSpc>
              <a:buClr>
                <a:srgbClr val="1E64C8"/>
              </a:buClr>
              <a:buFont typeface="Arial" panose="020B0604020202020204" pitchFamily="34" charset="0"/>
              <a:buChar char="•"/>
            </a:pPr>
            <a:r>
              <a:rPr lang="en-GB" dirty="0"/>
              <a:t>Ghent University Asian hub since 2014:</a:t>
            </a:r>
            <a:br>
              <a:rPr lang="en-GB" dirty="0"/>
            </a:br>
            <a:r>
              <a:rPr lang="en-GB" dirty="0"/>
              <a:t>+500 students in bio, food and environmental technology</a:t>
            </a:r>
            <a:r>
              <a:rPr lang="nl-BE" dirty="0"/>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dirty="0"/>
              <a:t>Professor Rik Van de Walle</a:t>
            </a:r>
          </a:p>
        </p:txBody>
      </p:sp>
      <p:sp>
        <p:nvSpPr>
          <p:cNvPr id="4" name="Picture Placeholder 3">
            <a:extLst>
              <a:ext uri="{FF2B5EF4-FFF2-40B4-BE49-F238E27FC236}">
                <a16:creationId xmlns:a16="http://schemas.microsoft.com/office/drawing/2014/main" id="{BD99C3C3-8639-94F4-1B15-C95A0DB13F39}"/>
              </a:ext>
            </a:extLst>
          </p:cNvPr>
          <p:cNvSpPr>
            <a:spLocks noGrp="1"/>
          </p:cNvSpPr>
          <p:nvPr>
            <p:ph type="pic" sz="quarter" idx="10"/>
          </p:nvPr>
        </p:nvSpPr>
        <p:spPr/>
        <p:txBody>
          <a:bodyPr/>
          <a:lstStyle/>
          <a:p>
            <a:endParaRPr lang="en-BE"/>
          </a:p>
        </p:txBody>
      </p:sp>
      <p:sp>
        <p:nvSpPr>
          <p:cNvPr id="2" name="Titel 1"/>
          <p:cNvSpPr>
            <a:spLocks noGrp="1"/>
          </p:cNvSpPr>
          <p:nvPr>
            <p:ph type="title"/>
          </p:nvPr>
        </p:nvSpPr>
        <p:spPr/>
        <p:txBody>
          <a:bodyPr/>
          <a:lstStyle/>
          <a:p>
            <a:r>
              <a:rPr lang="nl-NL" dirty="0"/>
              <a:t>Rector</a:t>
            </a:r>
            <a:endParaRPr lang="nl-BE" dirty="0"/>
          </a:p>
        </p:txBody>
      </p:sp>
      <p:pic>
        <p:nvPicPr>
          <p:cNvPr id="5" name="Picture 4" descr="A person wearing a blue shirt&#10;&#10;Description automatically generated">
            <a:extLst>
              <a:ext uri="{FF2B5EF4-FFF2-40B4-BE49-F238E27FC236}">
                <a16:creationId xmlns:a16="http://schemas.microsoft.com/office/drawing/2014/main" id="{4FEA5702-3F23-E3EC-B7F5-935A2466BC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5761038" cy="6561138"/>
          </a:xfrm>
          <a:prstGeom prst="rect">
            <a:avLst/>
          </a:prstGeom>
        </p:spPr>
      </p:pic>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544260"/>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62404"/>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3 </a:t>
            </a:r>
            <a:r>
              <a:rPr lang="nl-BE" sz="2400" dirty="0" err="1">
                <a:latin typeface="UGent Panno Text Medium" panose="02000506040000040003" pitchFamily="2" charset="0"/>
              </a:rPr>
              <a:t>university</a:t>
            </a:r>
            <a:r>
              <a:rPr lang="nl-BE" sz="2400" dirty="0">
                <a:latin typeface="UGent Panno Text Medium" panose="02000506040000040003" pitchFamily="2" charset="0"/>
              </a:rPr>
              <a:t> services</a:t>
            </a:r>
            <a:endParaRPr lang="nl-BE" sz="2400" dirty="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000" dirty="0">
                <a:latin typeface="UGent Panno Text SemiLight" panose="02000406040000040003" pitchFamily="2" charset="0"/>
              </a:rPr>
              <a:t>in different service clusters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teams</a:t>
            </a:r>
          </a:p>
        </p:txBody>
      </p:sp>
      <p:sp>
        <p:nvSpPr>
          <p:cNvPr id="19" name="Rechthoek 18"/>
          <p:cNvSpPr/>
          <p:nvPr/>
        </p:nvSpPr>
        <p:spPr>
          <a:xfrm>
            <a:off x="3619871" y="4195535"/>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84323"/>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dirty="0">
                <a:latin typeface="UGent Panno Text Medium" panose="02000506040000040003" pitchFamily="2" charset="0"/>
              </a:rPr>
              <a:t>11 </a:t>
            </a:r>
            <a:r>
              <a:rPr lang="nl-BE" sz="2400" dirty="0" err="1">
                <a:latin typeface="UGent Panno Text Medium" panose="02000506040000040003" pitchFamily="2" charset="0"/>
              </a:rPr>
              <a:t>faculties</a:t>
            </a:r>
            <a:endParaRPr lang="nl-BE" sz="2400" dirty="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led </a:t>
            </a:r>
            <a:r>
              <a:rPr lang="nl-BE" sz="2000" dirty="0" err="1">
                <a:latin typeface="UGent Panno Text SemiLight" panose="02000406040000040003" pitchFamily="2" charset="0"/>
              </a:rPr>
              <a:t>by</a:t>
            </a:r>
            <a:r>
              <a:rPr lang="nl-BE" sz="2000" dirty="0">
                <a:latin typeface="UGent Panno Text SemiLight" panose="02000406040000040003" pitchFamily="2" charset="0"/>
              </a:rPr>
              <a:t> </a:t>
            </a:r>
            <a:r>
              <a:rPr lang="nl-BE" sz="2000" dirty="0" err="1">
                <a:latin typeface="UGent Panno Text SemiLight" panose="02000406040000040003" pitchFamily="2" charset="0"/>
              </a:rPr>
              <a:t>deans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a:t>
            </a:r>
            <a:r>
              <a:rPr lang="nl-BE" sz="2000" dirty="0" err="1">
                <a:latin typeface="UGent Panno Text SemiLight" panose="02000406040000040003" pitchFamily="2" charset="0"/>
              </a:rPr>
              <a:t>Faculty</a:t>
            </a:r>
            <a:r>
              <a:rPr lang="nl-BE" sz="2000" dirty="0">
                <a:latin typeface="UGent Panno Text SemiLight" panose="02000406040000040003" pitchFamily="2" charset="0"/>
              </a:rPr>
              <a:t> </a:t>
            </a:r>
            <a:r>
              <a:rPr lang="nl-BE" sz="2000" dirty="0" err="1">
                <a:latin typeface="UGent Panno Text SemiLight" panose="02000406040000040003" pitchFamily="2" charset="0"/>
              </a:rPr>
              <a:t>Councils</a:t>
            </a:r>
            <a:endParaRPr lang="nl-BE" sz="2000" dirty="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dirty="0">
                <a:latin typeface="UGent Panno Text SemiLight" panose="02000406040000040003" pitchFamily="2" charset="0"/>
              </a:rPr>
              <a:t>in different </a:t>
            </a:r>
            <a:r>
              <a:rPr lang="nl-BE" sz="2000" dirty="0" err="1">
                <a:latin typeface="UGent Panno Text SemiLight" panose="02000406040000040003" pitchFamily="2" charset="0"/>
              </a:rPr>
              <a:t>Departments</a:t>
            </a:r>
            <a:r>
              <a:rPr lang="nl-BE" sz="2000" dirty="0">
                <a:latin typeface="UGent Panno Text SemiLight" panose="02000406040000040003" pitchFamily="2" charset="0"/>
              </a:rPr>
              <a:t> </a:t>
            </a:r>
            <a:r>
              <a:rPr lang="nl-BE" sz="2000" dirty="0" err="1">
                <a:latin typeface="UGent Panno Text SemiLight" panose="02000406040000040003" pitchFamily="2" charset="0"/>
              </a:rPr>
              <a:t>and</a:t>
            </a:r>
            <a:r>
              <a:rPr lang="nl-BE" sz="2000" dirty="0">
                <a:latin typeface="UGent Panno Text SemiLight" panose="02000406040000040003" pitchFamily="2" charset="0"/>
              </a:rPr>
              <a:t> Research </a:t>
            </a:r>
            <a:r>
              <a:rPr lang="nl-BE" sz="2000" dirty="0" err="1">
                <a:latin typeface="UGent Panno Text SemiLight" panose="02000406040000040003" pitchFamily="2" charset="0"/>
              </a:rPr>
              <a:t>Groups</a:t>
            </a:r>
            <a:endParaRPr lang="nl-BE" sz="2000" dirty="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academic</a:t>
            </a:r>
            <a:r>
              <a:rPr lang="nl-BE" sz="2000" dirty="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Chief </a:t>
            </a:r>
            <a:r>
              <a:rPr lang="nl-BE" sz="2000" dirty="0" err="1">
                <a:latin typeface="UGent Panno Text" panose="02000506040000040003" pitchFamily="2" charset="0"/>
              </a:rPr>
              <a:t>logistics</a:t>
            </a:r>
            <a:r>
              <a:rPr lang="nl-BE" sz="2000" dirty="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latin typeface="UGent Panno Text" panose="02000506040000040003" pitchFamily="2" charset="0"/>
              </a:rPr>
              <a:t>Rector </a:t>
            </a:r>
            <a:r>
              <a:rPr lang="nl-BE" sz="2800" dirty="0" err="1">
                <a:latin typeface="UGent Panno Text" panose="02000506040000040003" pitchFamily="2" charset="0"/>
              </a:rPr>
              <a:t>and</a:t>
            </a:r>
            <a:r>
              <a:rPr lang="nl-BE" sz="2800" dirty="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Management </a:t>
            </a:r>
            <a:r>
              <a:rPr lang="nl-BE" sz="2800" dirty="0" err="1">
                <a:solidFill>
                  <a:schemeClr val="bg1"/>
                </a:solidFill>
                <a:latin typeface="UGent Panno Text" panose="02000506040000040003" pitchFamily="2" charset="0"/>
              </a:rPr>
              <a:t>Committee</a:t>
            </a:r>
            <a:endParaRPr lang="nl-BE" sz="2800" dirty="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dirty="0">
                <a:solidFill>
                  <a:schemeClr val="bg1"/>
                </a:solidFill>
                <a:latin typeface="UGent Panno Text" panose="02000506040000040003" pitchFamily="2" charset="0"/>
              </a:rPr>
              <a:t>Board of </a:t>
            </a:r>
            <a:r>
              <a:rPr lang="nl-BE" sz="2800" dirty="0" err="1">
                <a:solidFill>
                  <a:schemeClr val="bg1"/>
                </a:solidFill>
                <a:latin typeface="UGent Panno Text" panose="02000506040000040003" pitchFamily="2" charset="0"/>
              </a:rPr>
              <a:t>Governors</a:t>
            </a:r>
            <a:endParaRPr lang="nl-BE" sz="2800" dirty="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dirty="0"/>
              <a:t>ORGANI</a:t>
            </a:r>
            <a:r>
              <a:rPr lang="nl-BE" dirty="0" err="1"/>
              <a:t>sation</a:t>
            </a:r>
            <a:endParaRPr lang="en-BE" dirty="0"/>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dirty="0" err="1"/>
              <a:t>education</a:t>
            </a:r>
            <a:endParaRPr lang="en-BE" dirty="0"/>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dirty="0" err="1"/>
              <a:t>organisation</a:t>
            </a:r>
            <a:endParaRPr lang="en-BE" dirty="0"/>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panose="02000506040000040003" pitchFamily="2" charset="0"/>
              </a:rPr>
              <a:t>University service</a:t>
            </a:r>
            <a:endParaRPr lang="nl-NL"/>
          </a:p>
          <a:p>
            <a:pPr marL="59690" indent="0" algn="ctr">
              <a:buNone/>
            </a:pPr>
            <a:r>
              <a:rPr lang="nl-BE" sz="2000" dirty="0" err="1">
                <a:solidFill>
                  <a:schemeClr val="bg1"/>
                </a:solidFill>
                <a:latin typeface="UGent Panno Text"/>
              </a:rPr>
              <a:t>Education</a:t>
            </a:r>
            <a:r>
              <a:rPr lang="nl-BE" sz="2000" dirty="0">
                <a:solidFill>
                  <a:schemeClr val="bg1"/>
                </a:solidFill>
                <a:latin typeface="UGent Panno Text"/>
              </a:rPr>
              <a:t> </a:t>
            </a:r>
            <a:r>
              <a:rPr lang="nl-BE" sz="2000" dirty="0" err="1">
                <a:solidFill>
                  <a:schemeClr val="bg1"/>
                </a:solidFill>
                <a:latin typeface="UGent Panno Text"/>
              </a:rPr>
              <a:t>and</a:t>
            </a:r>
            <a:r>
              <a:rPr lang="nl-BE" sz="2000" dirty="0">
                <a:solidFill>
                  <a:schemeClr val="bg1"/>
                </a:solidFill>
                <a:latin typeface="UGent Panno Text"/>
              </a:rPr>
              <a:t> Research</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panose="02000506040000040003" pitchFamily="2" charset="0"/>
              </a:rPr>
              <a:t>University service</a:t>
            </a:r>
            <a:endParaRPr lang="nl-NL"/>
          </a:p>
          <a:p>
            <a:pPr marL="59690" indent="0" algn="ctr">
              <a:buNone/>
            </a:pPr>
            <a:r>
              <a:rPr lang="nl-BE" sz="2000" dirty="0">
                <a:solidFill>
                  <a:schemeClr val="bg1"/>
                </a:solidFill>
                <a:latin typeface="UGent Panno Text"/>
              </a:rPr>
              <a:t>People </a:t>
            </a:r>
            <a:r>
              <a:rPr lang="nl-BE" sz="2000" dirty="0" err="1">
                <a:solidFill>
                  <a:schemeClr val="bg1"/>
                </a:solidFill>
                <a:latin typeface="UGent Panno Text"/>
              </a:rPr>
              <a:t>and</a:t>
            </a:r>
            <a:r>
              <a:rPr lang="nl-BE" sz="2000" dirty="0">
                <a:solidFill>
                  <a:schemeClr val="bg1"/>
                </a:solidFill>
                <a:latin typeface="UGent Panno Text"/>
              </a:rPr>
              <a:t> </a:t>
            </a:r>
            <a:r>
              <a:rPr lang="nl-BE" sz="2000" dirty="0" err="1">
                <a:solidFill>
                  <a:schemeClr val="bg1"/>
                </a:solidFill>
                <a:latin typeface="UGent Panno Text"/>
              </a:rPr>
              <a:t>Organisation</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dirty="0">
                <a:solidFill>
                  <a:schemeClr val="bg1"/>
                </a:solidFill>
                <a:latin typeface="UGent Panno Text"/>
              </a:rPr>
              <a:t>University service</a:t>
            </a:r>
          </a:p>
          <a:p>
            <a:pPr marL="59690" indent="0" algn="ctr">
              <a:buNone/>
            </a:pPr>
            <a:r>
              <a:rPr lang="nl-BE" sz="2000" dirty="0">
                <a:solidFill>
                  <a:schemeClr val="bg1"/>
                </a:solidFill>
                <a:latin typeface="UGent Panno Text"/>
              </a:rPr>
              <a:t>Real </a:t>
            </a:r>
            <a:r>
              <a:rPr lang="nl-BE" sz="2000" dirty="0" err="1">
                <a:solidFill>
                  <a:schemeClr val="bg1"/>
                </a:solidFill>
                <a:latin typeface="UGent Panno Text"/>
              </a:rPr>
              <a:t>Estate</a:t>
            </a:r>
            <a:r>
              <a:rPr lang="nl-BE" sz="2000" dirty="0">
                <a:solidFill>
                  <a:schemeClr val="bg1"/>
                </a:solidFill>
                <a:latin typeface="UGent Panno Text"/>
              </a:rPr>
              <a:t> </a:t>
            </a:r>
            <a:r>
              <a:rPr lang="nl-BE" sz="2000" dirty="0" err="1">
                <a:solidFill>
                  <a:schemeClr val="bg1"/>
                </a:solidFill>
                <a:latin typeface="UGent Panno Text"/>
              </a:rPr>
              <a:t>and</a:t>
            </a:r>
            <a:r>
              <a:rPr lang="nl-BE" sz="2000" dirty="0">
                <a:solidFill>
                  <a:schemeClr val="bg1"/>
                </a:solidFill>
                <a:latin typeface="UGent Panno Text"/>
              </a:rPr>
              <a:t> Campus </a:t>
            </a:r>
            <a:r>
              <a:rPr lang="nl-BE" sz="2000" dirty="0" err="1">
                <a:solidFill>
                  <a:schemeClr val="bg1"/>
                </a:solidFill>
                <a:latin typeface="UGent Panno Text"/>
              </a:rPr>
              <a:t>Facilities</a:t>
            </a:r>
            <a:r>
              <a:rPr lang="nl-BE" sz="2000" dirty="0">
                <a:solidFill>
                  <a:schemeClr val="bg1"/>
                </a:solidFill>
                <a:latin typeface="UGent Panno Text"/>
              </a:rPr>
              <a:t>, </a:t>
            </a:r>
            <a:br>
              <a:rPr lang="nl-BE" sz="2000" dirty="0">
                <a:latin typeface="UGent Panno Text" panose="02000506040000040003" pitchFamily="2" charset="0"/>
              </a:rPr>
            </a:br>
            <a:r>
              <a:rPr lang="nl-BE" sz="2000" dirty="0">
                <a:solidFill>
                  <a:schemeClr val="bg1"/>
                </a:solidFill>
                <a:latin typeface="UGent Panno Text"/>
              </a:rPr>
              <a:t>ICT </a:t>
            </a:r>
            <a:r>
              <a:rPr lang="nl-BE" sz="2000" dirty="0" err="1">
                <a:solidFill>
                  <a:schemeClr val="bg1"/>
                </a:solidFill>
                <a:latin typeface="UGent Panno Text"/>
              </a:rPr>
              <a:t>and</a:t>
            </a:r>
            <a:r>
              <a:rPr lang="nl-BE" sz="2000" dirty="0">
                <a:solidFill>
                  <a:schemeClr val="bg1"/>
                </a:solidFill>
                <a:latin typeface="UGent Panno Text"/>
              </a:rPr>
              <a:t> Student </a:t>
            </a:r>
            <a:r>
              <a:rPr lang="nl-BE" sz="2000" dirty="0" err="1">
                <a:solidFill>
                  <a:schemeClr val="bg1"/>
                </a:solidFill>
                <a:latin typeface="UGent Panno Text"/>
              </a:rPr>
              <a:t>Facilities</a:t>
            </a:r>
            <a:endParaRPr lang="nl-BE" sz="2000" dirty="0">
              <a:solidFill>
                <a:schemeClr val="bg1"/>
              </a:solidFill>
              <a:latin typeface="UGent Panno Text"/>
            </a:endParaRP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err="1">
                <a:latin typeface="UGent Panno Text" panose="02000506040000040003" pitchFamily="2" charset="0"/>
              </a:rPr>
              <a:t>Education</a:t>
            </a:r>
            <a:endParaRPr lang="nl-BE" sz="2000" dirty="0">
              <a:latin typeface="UGent Panno Text" panose="02000506040000040003" pitchFamily="2" charset="0"/>
            </a:endParaRP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Research</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a:latin typeface="UGent Panno Text"/>
              </a:rPr>
              <a:t>Communication </a:t>
            </a:r>
            <a:r>
              <a:rPr lang="nl-BE" sz="2000" dirty="0" err="1">
                <a:latin typeface="UGent Panno Text"/>
              </a:rPr>
              <a:t>and</a:t>
            </a:r>
            <a:r>
              <a:rPr lang="nl-BE" sz="2000" dirty="0">
                <a:latin typeface="UGent Panno Text"/>
              </a:rPr>
              <a:t> Marketing</a:t>
            </a:r>
            <a:endParaRPr lang="nl-NL" dirty="0">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err="1">
                <a:latin typeface="UGent Panno Text" panose="02000506040000040003" pitchFamily="2" charset="0"/>
              </a:rPr>
              <a:t>Internationalisation</a:t>
            </a:r>
            <a:endParaRPr lang="nl-BE" sz="2000" dirty="0">
              <a:latin typeface="UGent Panno Text" panose="02000506040000040003" pitchFamily="2" charset="0"/>
            </a:endParaRP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Finance</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err="1">
                <a:latin typeface="UGent Panno Text"/>
              </a:rPr>
              <a:t>Governance</a:t>
            </a:r>
            <a:r>
              <a:rPr lang="nl-BE" sz="2000" dirty="0">
                <a:latin typeface="UGent Panno Text"/>
              </a:rPr>
              <a:t>, Legal </a:t>
            </a:r>
            <a:r>
              <a:rPr lang="nl-BE" sz="2000" dirty="0" err="1">
                <a:latin typeface="UGent Panno Text"/>
              </a:rPr>
              <a:t>Affairs</a:t>
            </a:r>
            <a:r>
              <a:rPr lang="nl-BE" sz="2000" dirty="0">
                <a:latin typeface="UGent Panno Text"/>
              </a:rPr>
              <a:t> </a:t>
            </a:r>
            <a:r>
              <a:rPr lang="nl-BE" sz="2000" dirty="0" err="1">
                <a:latin typeface="UGent Panno Text"/>
              </a:rPr>
              <a:t>and</a:t>
            </a:r>
            <a:r>
              <a:rPr lang="nl-BE" sz="2000" dirty="0">
                <a:latin typeface="UGent Panno Text"/>
              </a:rPr>
              <a:t> Compliance</a:t>
            </a:r>
            <a:endParaRPr lang="nl-NL" dirty="0">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dirty="0">
                <a:latin typeface="UGent Panno Text"/>
              </a:rPr>
              <a:t>Real </a:t>
            </a:r>
            <a:r>
              <a:rPr lang="nl-BE" sz="2000" dirty="0" err="1">
                <a:latin typeface="UGent Panno Text"/>
              </a:rPr>
              <a:t>Estate</a:t>
            </a:r>
            <a:r>
              <a:rPr lang="nl-BE" sz="2000" dirty="0">
                <a:latin typeface="UGent Panno Text"/>
              </a:rPr>
              <a:t> </a:t>
            </a:r>
            <a:r>
              <a:rPr lang="nl-BE" sz="2000" dirty="0" err="1">
                <a:latin typeface="UGent Panno Text"/>
              </a:rPr>
              <a:t>and</a:t>
            </a:r>
            <a:r>
              <a:rPr lang="nl-BE" sz="2000" dirty="0">
                <a:latin typeface="UGent Panno Text"/>
              </a:rPr>
              <a:t> Campus </a:t>
            </a:r>
            <a:r>
              <a:rPr lang="nl-BE" sz="2000" dirty="0" err="1">
                <a:latin typeface="UGent Panno Text"/>
              </a:rPr>
              <a:t>Facilities</a:t>
            </a:r>
            <a:endParaRPr lang="nl-BE" sz="2000" dirty="0">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dirty="0">
                <a:latin typeface="UGent Panno Text" panose="02000506040000040003" pitchFamily="2" charset="0"/>
              </a:rPr>
              <a:t>Student </a:t>
            </a:r>
            <a:r>
              <a:rPr lang="nl-BE" sz="2000" dirty="0" err="1">
                <a:latin typeface="UGent Panno Text" panose="02000506040000040003" pitchFamily="2" charset="0"/>
              </a:rPr>
              <a:t>Facilities</a:t>
            </a:r>
            <a:endParaRPr lang="nl-BE" sz="2000" dirty="0">
              <a:latin typeface="UGent Panno Text" panose="02000506040000040003" pitchFamily="2" charset="0"/>
            </a:endParaRPr>
          </a:p>
        </p:txBody>
      </p:sp>
    </p:spTree>
    <p:extLst>
      <p:ext uri="{BB962C8B-B14F-4D97-AF65-F5344CB8AC3E}">
        <p14:creationId xmlns:p14="http://schemas.microsoft.com/office/powerpoint/2010/main" val="1529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ACBFD2-B2B7-F0C9-AA90-30CB5266C53F}"/>
              </a:ext>
            </a:extLst>
          </p:cNvPr>
          <p:cNvSpPr>
            <a:spLocks noGrp="1"/>
          </p:cNvSpPr>
          <p:nvPr>
            <p:ph type="title"/>
          </p:nvPr>
        </p:nvSpPr>
        <p:spPr/>
        <p:txBody>
          <a:bodyPr>
            <a:normAutofit/>
          </a:bodyPr>
          <a:lstStyle/>
          <a:p>
            <a:r>
              <a:rPr lang="nl-NL" dirty="0"/>
              <a:t>11 </a:t>
            </a:r>
            <a:r>
              <a:rPr lang="nl-NL" dirty="0" err="1"/>
              <a:t>faculties</a:t>
            </a:r>
            <a:endParaRPr lang="en-BE" dirty="0"/>
          </a:p>
        </p:txBody>
      </p:sp>
      <p:sp>
        <p:nvSpPr>
          <p:cNvPr id="3" name="Tijdelijke aanduiding voor inhoud 2"/>
          <p:cNvSpPr>
            <a:spLocks noGrp="1"/>
          </p:cNvSpPr>
          <p:nvPr>
            <p:ph idx="4294967295"/>
          </p:nvPr>
        </p:nvSpPr>
        <p:spPr>
          <a:xfrm>
            <a:off x="542609" y="1165225"/>
            <a:ext cx="10350816" cy="3789363"/>
          </a:xfrm>
        </p:spPr>
        <p:txBody>
          <a:bodyPr>
            <a:normAutofit/>
          </a:bodyPr>
          <a:lstStyle/>
          <a:p>
            <a:pPr marL="543600" indent="-457200">
              <a:buFont typeface="Arial" panose="020B0604020202020204" pitchFamily="34" charset="0"/>
              <a:buChar char="•"/>
            </a:pPr>
            <a:r>
              <a:rPr lang="en-US" dirty="0"/>
              <a:t>Managed by the dean and the faculty board.</a:t>
            </a:r>
          </a:p>
          <a:p>
            <a:pPr marL="543600" indent="-457200">
              <a:buFont typeface="Arial" panose="020B0604020202020204" pitchFamily="34" charset="0"/>
              <a:buChar char="•"/>
            </a:pPr>
            <a:r>
              <a:rPr lang="en-GB" dirty="0"/>
              <a:t>Each faculty consisting of a number of departments </a:t>
            </a:r>
            <a:br>
              <a:rPr lang="en-GB" dirty="0"/>
            </a:br>
            <a:r>
              <a:rPr lang="en-GB" dirty="0"/>
              <a:t>(adding up to about 80 departments).</a:t>
            </a:r>
            <a:endParaRPr lang="en-US"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l="150" t="2402" r="-150" b="11802"/>
          <a:stretch/>
        </p:blipFill>
        <p:spPr>
          <a:xfrm>
            <a:off x="2247394" y="2775284"/>
            <a:ext cx="5347096" cy="2953502"/>
          </a:xfrm>
          <a:prstGeom prst="rect">
            <a:avLst/>
          </a:prstGeom>
        </p:spPr>
      </p:pic>
      <p:pic>
        <p:nvPicPr>
          <p:cNvPr id="7" name="Afbeelding 6"/>
          <p:cNvPicPr>
            <a:picLocks noChangeAspect="1"/>
          </p:cNvPicPr>
          <p:nvPr/>
        </p:nvPicPr>
        <p:blipFill rotWithShape="1">
          <a:blip r:embed="rId4" cstate="screen">
            <a:extLst>
              <a:ext uri="{28A0092B-C50C-407E-A947-70E740481C1C}">
                <a14:useLocalDpi xmlns:a14="http://schemas.microsoft.com/office/drawing/2010/main"/>
              </a:ext>
            </a:extLst>
          </a:blip>
          <a:srcRect l="7840"/>
          <a:stretch/>
        </p:blipFill>
        <p:spPr>
          <a:xfrm>
            <a:off x="7860631" y="0"/>
            <a:ext cx="4727475" cy="3424048"/>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53827" y="3614987"/>
            <a:ext cx="4507407" cy="3258772"/>
          </a:xfrm>
          <a:prstGeom prst="rect">
            <a:avLst/>
          </a:prstGeom>
          <a:ln w="254000" cap="sq">
            <a:solidFill>
              <a:schemeClr val="bg1"/>
            </a:solidFill>
            <a:miter lim="800000"/>
          </a:ln>
        </p:spPr>
      </p:pic>
      <p:pic>
        <p:nvPicPr>
          <p:cNvPr id="12" name="Afbeelding 11"/>
          <p:cNvPicPr>
            <a:picLocks noChangeAspect="1"/>
          </p:cNvPicPr>
          <p:nvPr/>
        </p:nvPicPr>
        <p:blipFill>
          <a:blip r:embed="rId6"/>
          <a:srcRect/>
          <a:stretch/>
        </p:blipFill>
        <p:spPr>
          <a:xfrm>
            <a:off x="9330567" y="5547912"/>
            <a:ext cx="1931554" cy="965777"/>
          </a:xfrm>
          <a:prstGeom prst="rect">
            <a:avLst/>
          </a:prstGeom>
        </p:spPr>
      </p:pic>
      <p:pic>
        <p:nvPicPr>
          <p:cNvPr id="13" name="Picture 2"/>
          <p:cNvPicPr>
            <a:picLocks noChangeAspect="1" noChangeArrowheads="1"/>
          </p:cNvPicPr>
          <p:nvPr/>
        </p:nvPicPr>
        <p:blipFill>
          <a:blip r:embed="rId7"/>
          <a:srcRect/>
          <a:stretch/>
        </p:blipFill>
        <p:spPr bwMode="auto">
          <a:xfrm>
            <a:off x="9612864" y="2456339"/>
            <a:ext cx="2579136" cy="96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a:extLst>
              <a:ext uri="{FF2B5EF4-FFF2-40B4-BE49-F238E27FC236}">
                <a16:creationId xmlns:a16="http://schemas.microsoft.com/office/drawing/2014/main" id="{3C53825B-9A9E-D2F4-83BA-B37538AE7EEA}"/>
              </a:ext>
            </a:extLst>
          </p:cNvPr>
          <p:cNvPicPr>
            <a:picLocks noChangeAspect="1"/>
          </p:cNvPicPr>
          <p:nvPr/>
        </p:nvPicPr>
        <p:blipFill>
          <a:blip r:embed="rId8"/>
          <a:stretch>
            <a:fillRect/>
          </a:stretch>
        </p:blipFill>
        <p:spPr>
          <a:xfrm>
            <a:off x="4314802" y="3355513"/>
            <a:ext cx="2248815" cy="964372"/>
          </a:xfrm>
          <a:prstGeom prst="rect">
            <a:avLst/>
          </a:prstGeom>
        </p:spPr>
      </p:pic>
    </p:spTree>
    <p:extLst>
      <p:ext uri="{BB962C8B-B14F-4D97-AF65-F5344CB8AC3E}">
        <p14:creationId xmlns:p14="http://schemas.microsoft.com/office/powerpoint/2010/main" val="3047445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screen">
            <a:extLst>
              <a:ext uri="{28A0092B-C50C-407E-A947-70E740481C1C}">
                <a14:useLocalDpi xmlns:a14="http://schemas.microsoft.com/office/drawing/2010/main"/>
              </a:ext>
            </a:extLst>
          </a:blip>
          <a:srcRect l="-183"/>
          <a:stretch/>
        </p:blipFill>
        <p:spPr>
          <a:xfrm>
            <a:off x="6444296" y="178750"/>
            <a:ext cx="5839549" cy="2693038"/>
          </a:xfrm>
          <a:prstGeom prst="rect">
            <a:avLst/>
          </a:prstGeom>
        </p:spPr>
      </p:pic>
      <p:pic>
        <p:nvPicPr>
          <p:cNvPr id="18" name="Afbeelding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47355" y="3037940"/>
            <a:ext cx="5836490" cy="3627809"/>
          </a:xfrm>
          <a:prstGeom prst="rect">
            <a:avLst/>
          </a:prstGeom>
        </p:spPr>
      </p:pic>
      <p:pic>
        <p:nvPicPr>
          <p:cNvPr id="6" name="Afbeelding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4963" y="178749"/>
            <a:ext cx="5846120" cy="3527699"/>
          </a:xfrm>
          <a:prstGeom prst="rect">
            <a:avLst/>
          </a:prstGeom>
        </p:spPr>
      </p:pic>
      <p:pic>
        <p:nvPicPr>
          <p:cNvPr id="5" name="Afbeelding 4"/>
          <p:cNvPicPr>
            <a:picLocks noChangeAspect="1"/>
          </p:cNvPicPr>
          <p:nvPr/>
        </p:nvPicPr>
        <p:blipFill>
          <a:blip r:embed="rId5"/>
          <a:srcRect/>
          <a:stretch/>
        </p:blipFill>
        <p:spPr>
          <a:xfrm>
            <a:off x="335296" y="1462860"/>
            <a:ext cx="2557199" cy="959478"/>
          </a:xfrm>
          <a:prstGeom prst="rect">
            <a:avLst/>
          </a:prstGeom>
        </p:spPr>
      </p:pic>
      <p:pic>
        <p:nvPicPr>
          <p:cNvPr id="14" name="Afbeelding 13"/>
          <p:cNvPicPr>
            <a:picLocks noChangeAspect="1"/>
          </p:cNvPicPr>
          <p:nvPr/>
        </p:nvPicPr>
        <p:blipFill>
          <a:blip r:embed="rId6"/>
          <a:srcRect/>
          <a:stretch/>
        </p:blipFill>
        <p:spPr>
          <a:xfrm>
            <a:off x="6444296" y="5224998"/>
            <a:ext cx="2415309" cy="905259"/>
          </a:xfrm>
          <a:prstGeom prst="rect">
            <a:avLst/>
          </a:prstGeom>
        </p:spPr>
      </p:pic>
      <p:pic>
        <p:nvPicPr>
          <p:cNvPr id="12" name="Afbeelding 11"/>
          <p:cNvPicPr>
            <a:picLocks noChangeAspect="1"/>
          </p:cNvPicPr>
          <p:nvPr/>
        </p:nvPicPr>
        <p:blipFill>
          <a:blip r:embed="rId7"/>
          <a:srcRect/>
          <a:stretch/>
        </p:blipFill>
        <p:spPr>
          <a:xfrm>
            <a:off x="6441267" y="1462859"/>
            <a:ext cx="2878434" cy="959478"/>
          </a:xfrm>
          <a:prstGeom prst="rect">
            <a:avLst/>
          </a:prstGeom>
        </p:spPr>
      </p:pic>
      <p:pic>
        <p:nvPicPr>
          <p:cNvPr id="15" name="Afbeelding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41779" y="3037940"/>
            <a:ext cx="3820061" cy="3627809"/>
          </a:xfrm>
          <a:prstGeom prst="rect">
            <a:avLst/>
          </a:prstGeom>
          <a:ln w="254000" cap="sq">
            <a:solidFill>
              <a:schemeClr val="bg1"/>
            </a:solidFill>
            <a:miter lim="800000"/>
          </a:ln>
        </p:spPr>
      </p:pic>
      <p:pic>
        <p:nvPicPr>
          <p:cNvPr id="16" name="Afbeelding 15"/>
          <p:cNvPicPr>
            <a:picLocks noChangeAspect="1"/>
          </p:cNvPicPr>
          <p:nvPr/>
        </p:nvPicPr>
        <p:blipFill>
          <a:blip r:embed="rId9"/>
          <a:srcRect/>
          <a:stretch/>
        </p:blipFill>
        <p:spPr>
          <a:xfrm>
            <a:off x="3616961" y="5224998"/>
            <a:ext cx="2558456" cy="851610"/>
          </a:xfrm>
          <a:prstGeom prst="rect">
            <a:avLst/>
          </a:prstGeom>
        </p:spPr>
      </p:pic>
    </p:spTree>
    <p:extLst>
      <p:ext uri="{BB962C8B-B14F-4D97-AF65-F5344CB8AC3E}">
        <p14:creationId xmlns:p14="http://schemas.microsoft.com/office/powerpoint/2010/main" val="2799500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0867" y="2195460"/>
            <a:ext cx="4564884" cy="4872458"/>
          </a:xfrm>
          <a:prstGeom prst="rect">
            <a:avLst/>
          </a:prstGeom>
        </p:spPr>
      </p:pic>
      <p:sp>
        <p:nvSpPr>
          <p:cNvPr id="4" name="Tijdelijke aanduiding voor dianummer 3"/>
          <p:cNvSpPr>
            <a:spLocks noGrp="1"/>
          </p:cNvSpPr>
          <p:nvPr>
            <p:ph type="sldNum" sz="quarter" idx="4294967295"/>
          </p:nvPr>
        </p:nvSpPr>
        <p:spPr>
          <a:xfrm>
            <a:off x="8610600" y="6356350"/>
            <a:ext cx="2743200" cy="365125"/>
          </a:xfrm>
          <a:prstGeom prst="rect">
            <a:avLst/>
          </a:prstGeom>
        </p:spPr>
        <p:txBody>
          <a:bodyPr/>
          <a:lstStyle/>
          <a:p>
            <a:fld id="{7AE184E0-0BD4-4705-A12B-9B71DDE63301}" type="slidenum">
              <a:rPr lang="nl-BE" noProof="0" smtClean="0"/>
              <a:t>43</a:t>
            </a:fld>
            <a:endParaRPr lang="nl-BE" noProof="0" dirty="0"/>
          </a:p>
        </p:txBody>
      </p:sp>
      <p:pic>
        <p:nvPicPr>
          <p:cNvPr id="5" name="Afbeelding 4"/>
          <p:cNvPicPr>
            <a:picLocks noChangeAspect="1"/>
          </p:cNvPicPr>
          <p:nvPr/>
        </p:nvPicPr>
        <p:blipFill rotWithShape="1">
          <a:blip r:embed="rId3" cstate="screen">
            <a:extLst>
              <a:ext uri="{28A0092B-C50C-407E-A947-70E740481C1C}">
                <a14:useLocalDpi xmlns:a14="http://schemas.microsoft.com/office/drawing/2010/main"/>
              </a:ext>
            </a:extLst>
          </a:blip>
          <a:srcRect r="-175"/>
          <a:stretch/>
        </p:blipFill>
        <p:spPr>
          <a:xfrm>
            <a:off x="373" y="0"/>
            <a:ext cx="5398784" cy="3205233"/>
          </a:xfrm>
          <a:prstGeom prst="rect">
            <a:avLst/>
          </a:prstGeom>
        </p:spPr>
      </p:pic>
      <p:pic>
        <p:nvPicPr>
          <p:cNvPr id="6" name="Afbeelding 5"/>
          <p:cNvPicPr>
            <a:picLocks noChangeAspect="1"/>
          </p:cNvPicPr>
          <p:nvPr/>
        </p:nvPicPr>
        <p:blipFill>
          <a:blip r:embed="rId4"/>
          <a:srcRect/>
          <a:stretch/>
        </p:blipFill>
        <p:spPr>
          <a:xfrm>
            <a:off x="2511775" y="2036689"/>
            <a:ext cx="2882721" cy="959479"/>
          </a:xfrm>
          <a:prstGeom prst="rect">
            <a:avLst/>
          </a:prstGeom>
        </p:spPr>
      </p:pic>
      <p:pic>
        <p:nvPicPr>
          <p:cNvPr id="7" name="Afbeelding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8223" y="0"/>
            <a:ext cx="6665759" cy="3223338"/>
          </a:xfrm>
          <a:prstGeom prst="rect">
            <a:avLst/>
          </a:prstGeom>
          <a:ln w="254000" cap="sq">
            <a:solidFill>
              <a:schemeClr val="bg1"/>
            </a:solidFill>
            <a:miter lim="800000"/>
          </a:ln>
        </p:spPr>
      </p:pic>
      <p:pic>
        <p:nvPicPr>
          <p:cNvPr id="8" name="Afbeelding 7"/>
          <p:cNvPicPr>
            <a:picLocks noChangeAspect="1"/>
          </p:cNvPicPr>
          <p:nvPr/>
        </p:nvPicPr>
        <p:blipFill>
          <a:blip r:embed="rId6"/>
          <a:srcRect/>
          <a:stretch/>
        </p:blipFill>
        <p:spPr>
          <a:xfrm>
            <a:off x="9451664" y="387654"/>
            <a:ext cx="2874402" cy="959478"/>
          </a:xfrm>
          <a:prstGeom prst="rect">
            <a:avLst/>
          </a:prstGeom>
        </p:spPr>
      </p:pic>
      <p:pic>
        <p:nvPicPr>
          <p:cNvPr id="9" name="Afbeelding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90379" y="3479095"/>
            <a:ext cx="5308693" cy="3445812"/>
          </a:xfrm>
          <a:prstGeom prst="rect">
            <a:avLst/>
          </a:prstGeom>
          <a:ln w="254000" cap="sq">
            <a:solidFill>
              <a:schemeClr val="bg1"/>
            </a:solidFill>
            <a:miter lim="800000"/>
          </a:ln>
        </p:spPr>
      </p:pic>
      <p:pic>
        <p:nvPicPr>
          <p:cNvPr id="10" name="Afbeelding 9"/>
          <p:cNvPicPr>
            <a:picLocks noChangeAspect="1"/>
          </p:cNvPicPr>
          <p:nvPr/>
        </p:nvPicPr>
        <p:blipFill>
          <a:blip r:embed="rId8"/>
          <a:srcRect/>
          <a:stretch/>
        </p:blipFill>
        <p:spPr>
          <a:xfrm>
            <a:off x="2190379" y="4433135"/>
            <a:ext cx="2963696" cy="987898"/>
          </a:xfrm>
          <a:prstGeom prst="rect">
            <a:avLst/>
          </a:prstGeom>
        </p:spPr>
      </p:pic>
      <p:pic>
        <p:nvPicPr>
          <p:cNvPr id="12" name="Afbeelding 11"/>
          <p:cNvPicPr>
            <a:picLocks noChangeAspect="1"/>
          </p:cNvPicPr>
          <p:nvPr/>
        </p:nvPicPr>
        <p:blipFill>
          <a:blip r:embed="rId9"/>
          <a:srcRect/>
          <a:stretch/>
        </p:blipFill>
        <p:spPr>
          <a:xfrm>
            <a:off x="7747079" y="5586509"/>
            <a:ext cx="2554557" cy="959477"/>
          </a:xfrm>
          <a:prstGeom prst="rect">
            <a:avLst/>
          </a:prstGeom>
        </p:spPr>
      </p:pic>
    </p:spTree>
    <p:extLst>
      <p:ext uri="{BB962C8B-B14F-4D97-AF65-F5344CB8AC3E}">
        <p14:creationId xmlns:p14="http://schemas.microsoft.com/office/powerpoint/2010/main" val="20817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nl-BE" err="1">
                <a:latin typeface="UGent Panno Text"/>
              </a:rPr>
              <a:t>Ghent</a:t>
            </a:r>
            <a:r>
              <a:rPr lang="nl-BE" dirty="0">
                <a:latin typeface="UGent Panno Text"/>
              </a:rPr>
              <a:t> University</a:t>
            </a:r>
            <a:r>
              <a:rPr lang="en-BE" dirty="0">
                <a:latin typeface="UGent Panno Text"/>
              </a:rPr>
              <a:t>: </a:t>
            </a:r>
            <a:r>
              <a:rPr lang="nl-BE" dirty="0">
                <a:latin typeface="UGent Panno Text"/>
              </a:rPr>
              <a:t>		</a:t>
            </a:r>
            <a:r>
              <a:rPr lang="en-BE" dirty="0">
                <a:latin typeface="UGent Panno Text"/>
              </a:rPr>
              <a:t>9</a:t>
            </a:r>
            <a:r>
              <a:rPr lang="nl-BE" dirty="0">
                <a:latin typeface="UGent Panno Text"/>
              </a:rPr>
              <a:t>,5</a:t>
            </a:r>
            <a:r>
              <a:rPr lang="en-BE" dirty="0">
                <a:latin typeface="UGent Panno Text"/>
              </a:rPr>
              <a:t>00 </a:t>
            </a:r>
            <a:r>
              <a:rPr lang="nl-BE" dirty="0">
                <a:latin typeface="UGent Panno Text"/>
              </a:rPr>
              <a:t>employees</a:t>
            </a:r>
            <a:br>
              <a:rPr lang="nl-BE" dirty="0">
                <a:latin typeface="UGent Panno Text"/>
              </a:rPr>
            </a:br>
            <a:r>
              <a:rPr lang="nl-BE" dirty="0">
                <a:latin typeface="UGent Panno Text"/>
              </a:rPr>
              <a:t>        </a:t>
            </a:r>
            <a:r>
              <a:rPr lang="nl-BE">
                <a:latin typeface="UGent Panno Text"/>
              </a:rPr>
              <a:t> </a:t>
            </a:r>
            <a:r>
              <a:rPr lang="nl-BE" dirty="0">
                <a:latin typeface="UGent Panno Text"/>
              </a:rPr>
              <a:t>(20% </a:t>
            </a:r>
            <a:r>
              <a:rPr lang="nl-BE" err="1">
                <a:latin typeface="UGent Panno Text"/>
              </a:rPr>
              <a:t>international</a:t>
            </a:r>
            <a:r>
              <a:rPr lang="nl-BE" dirty="0">
                <a:latin typeface="UGent Panno Text"/>
              </a:rPr>
              <a:t>)</a:t>
            </a:r>
          </a:p>
          <a:p>
            <a:pPr marL="318770" indent="-318770">
              <a:buClr>
                <a:srgbClr val="1E64C8"/>
              </a:buClr>
              <a:buFont typeface="Arial" panose="020B0604020202020204" pitchFamily="34" charset="0"/>
              <a:buChar char="•"/>
            </a:pPr>
            <a:r>
              <a:rPr lang="nl-BE" dirty="0">
                <a:latin typeface="UGent Panno Text"/>
              </a:rPr>
              <a:t>Ghent University </a:t>
            </a:r>
            <a:r>
              <a:rPr lang="nl-BE" err="1">
                <a:latin typeface="UGent Panno Text"/>
              </a:rPr>
              <a:t>Hospital</a:t>
            </a:r>
            <a:r>
              <a:rPr lang="en-BE" dirty="0">
                <a:latin typeface="UGent Panno Text"/>
              </a:rPr>
              <a:t>: </a:t>
            </a:r>
            <a:r>
              <a:rPr lang="nl-BE" dirty="0">
                <a:latin typeface="UGent Panno Text"/>
              </a:rPr>
              <a:t>	</a:t>
            </a:r>
            <a:r>
              <a:rPr lang="en-BE" dirty="0">
                <a:latin typeface="UGent Panno Text"/>
              </a:rPr>
              <a:t>6</a:t>
            </a:r>
            <a:r>
              <a:rPr lang="nl-BE" dirty="0">
                <a:latin typeface="UGent Panno Text"/>
              </a:rPr>
              <a:t>,</a:t>
            </a:r>
            <a:r>
              <a:rPr lang="en-BE" dirty="0">
                <a:latin typeface="UGent Panno Text"/>
              </a:rPr>
              <a:t>000 </a:t>
            </a:r>
            <a:r>
              <a:rPr lang="nl-BE" dirty="0">
                <a:latin typeface="UGent Panno Text"/>
              </a:rPr>
              <a:t>employees</a:t>
            </a: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PERSON</a:t>
            </a:r>
            <a:r>
              <a:rPr lang="nl-BE" dirty="0"/>
              <a:t>nel</a:t>
            </a:r>
            <a:endParaRPr lang="en-BE" dirty="0"/>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DIVERSITy</a:t>
            </a:r>
            <a:endParaRPr lang="nl-BE" sz="2000" cap="all" dirty="0">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dirty="0">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Competence-based</a:t>
            </a:r>
            <a:endParaRPr lang="nl-BE" sz="2000" cap="all" dirty="0">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participation</a:t>
            </a:r>
            <a:endParaRPr lang="nl-BE" sz="2000" cap="all" dirty="0">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dirty="0" err="1">
                <a:solidFill>
                  <a:srgbClr val="1E64C8"/>
                </a:solidFill>
                <a:latin typeface="UGent Panno Text" panose="02000506040000040003" pitchFamily="2" charset="0"/>
              </a:rPr>
              <a:t>EVALUATIon</a:t>
            </a:r>
            <a:r>
              <a:rPr lang="nl-BE" sz="2000" cap="all" dirty="0">
                <a:solidFill>
                  <a:srgbClr val="1E64C8"/>
                </a:solidFill>
                <a:latin typeface="UGent Panno Text" panose="02000506040000040003" pitchFamily="2" charset="0"/>
              </a:rPr>
              <a:t> &amp; </a:t>
            </a:r>
            <a:r>
              <a:rPr lang="nl-BE" sz="2000" cap="all" dirty="0" err="1">
                <a:solidFill>
                  <a:srgbClr val="1E64C8"/>
                </a:solidFill>
                <a:latin typeface="UGent Panno Text" panose="02000506040000040003" pitchFamily="2" charset="0"/>
              </a:rPr>
              <a:t>guidance</a:t>
            </a:r>
            <a:endParaRPr lang="nl-BE" sz="2000" cap="all" dirty="0">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dirty="0"/>
              <a:t>INTERNATIONAL</a:t>
            </a:r>
          </a:p>
        </p:txBody>
      </p:sp>
    </p:spTree>
    <p:extLst>
      <p:ext uri="{BB962C8B-B14F-4D97-AF65-F5344CB8AC3E}">
        <p14:creationId xmlns:p14="http://schemas.microsoft.com/office/powerpoint/2010/main" val="1375510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dirty="0"/>
              <a:t>Prestigious initiative European Commission</a:t>
            </a:r>
          </a:p>
          <a:p>
            <a:pPr marL="319088" indent="-319088">
              <a:buClr>
                <a:srgbClr val="1E64C8"/>
              </a:buClr>
              <a:buFont typeface="Arial" panose="020B0604020202020204" pitchFamily="34" charset="0"/>
              <a:buChar char="•"/>
            </a:pPr>
            <a:r>
              <a:rPr lang="en-GB" dirty="0"/>
              <a:t>Duration 2021-2027</a:t>
            </a:r>
          </a:p>
          <a:p>
            <a:pPr marL="319088" indent="-319088">
              <a:buClr>
                <a:srgbClr val="1E64C8"/>
              </a:buClr>
              <a:buFont typeface="Arial" panose="020B0604020202020204" pitchFamily="34" charset="0"/>
              <a:buChar char="•"/>
            </a:pPr>
            <a:r>
              <a:rPr lang="en-GB" dirty="0"/>
              <a:t>9 full members + 1 associated member</a:t>
            </a:r>
          </a:p>
          <a:p>
            <a:pPr marL="319088" indent="-319088">
              <a:buClr>
                <a:srgbClr val="1E64C8"/>
              </a:buClr>
              <a:buFont typeface="Arial" panose="020B0604020202020204" pitchFamily="34" charset="0"/>
              <a:buChar char="•"/>
            </a:pPr>
            <a:r>
              <a:rPr lang="en-GB" dirty="0"/>
              <a:t>Motor for educational innovation at </a:t>
            </a:r>
            <a:br>
              <a:rPr lang="en-GB" dirty="0"/>
            </a:br>
            <a:r>
              <a:rPr lang="en-GB" dirty="0"/>
              <a:t>Ghent University</a:t>
            </a:r>
          </a:p>
          <a:p>
            <a:endParaRPr lang="en-BE" dirty="0"/>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dirty="0"/>
              <a:t>EUROPEAN UNIVERSITIES</a:t>
            </a:r>
            <a:r>
              <a:rPr lang="nl-BE" dirty="0"/>
              <a:t> </a:t>
            </a:r>
            <a:r>
              <a:rPr lang="en-BE" dirty="0"/>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dirty="0" err="1"/>
              <a:t>Enlight</a:t>
            </a:r>
            <a:endParaRPr lang="en-BE" dirty="0"/>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orking in a plant&#10;&#10;Description automatically generated with low confidence">
            <a:extLst>
              <a:ext uri="{FF2B5EF4-FFF2-40B4-BE49-F238E27FC236}">
                <a16:creationId xmlns:a16="http://schemas.microsoft.com/office/drawing/2014/main" id="{FA142800-3BB8-0438-3A35-759A04A202C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447" r="6861"/>
          <a:stretch/>
        </p:blipFill>
        <p:spPr>
          <a:xfrm>
            <a:off x="6517006" y="0"/>
            <a:ext cx="5340031" cy="6561138"/>
          </a:xfrm>
        </p:spPr>
      </p:pic>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dirty="0" err="1"/>
              <a:t>foreign</a:t>
            </a:r>
            <a:r>
              <a:rPr lang="en-BE" dirty="0"/>
              <a:t> STUDENT</a:t>
            </a:r>
            <a:r>
              <a:rPr lang="nl-BE" dirty="0"/>
              <a:t>s</a:t>
            </a:r>
            <a:endParaRPr lang="en-BE" dirty="0"/>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210362877"/>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 students</a:t>
                      </a:r>
                      <a:endParaRPr lang="en-BE" sz="2400" b="0" i="0" dirty="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49,753</a:t>
                      </a:r>
                      <a:endParaRPr lang="en-BE" sz="2400" dirty="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dirty="0">
                          <a:solidFill>
                            <a:srgbClr val="1E64C8"/>
                          </a:solidFill>
                          <a:latin typeface="UGent Panno Text" panose="02000506040000040003" pitchFamily="2" charset="0"/>
                        </a:rPr>
                        <a:t>International students</a:t>
                      </a:r>
                      <a:endParaRPr lang="en-BE" sz="2400" dirty="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dirty="0">
                          <a:solidFill>
                            <a:srgbClr val="1E64C8"/>
                          </a:solidFill>
                          <a:latin typeface="UGent Panno Text"/>
                        </a:rPr>
                        <a:t>7,417* </a:t>
                      </a:r>
                      <a:br>
                        <a:rPr lang="nl-BE" sz="2400" dirty="0">
                          <a:solidFill>
                            <a:srgbClr val="1E64C8"/>
                          </a:solidFill>
                          <a:latin typeface="UGent Panno Text"/>
                        </a:rPr>
                      </a:br>
                      <a:r>
                        <a:rPr lang="nl-BE" sz="2400" dirty="0">
                          <a:solidFill>
                            <a:srgbClr val="1E64C8"/>
                          </a:solidFill>
                          <a:latin typeface="UGent Panno Text"/>
                        </a:rPr>
                        <a:t>(15%)</a:t>
                      </a:r>
                      <a:endParaRPr lang="en-BE" sz="2400" dirty="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488632003"/>
              </p:ext>
            </p:extLst>
          </p:nvPr>
        </p:nvGraphicFramePr>
        <p:xfrm>
          <a:off x="334961" y="3127142"/>
          <a:ext cx="5761037" cy="2055110"/>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dirty="0">
                          <a:solidFill>
                            <a:schemeClr val="bg1"/>
                          </a:solidFill>
                          <a:latin typeface="UGent Panno Text Medium" panose="02000506040000040003" pitchFamily="2" charset="0"/>
                        </a:rPr>
                        <a:t>Top 3 </a:t>
                      </a:r>
                      <a:r>
                        <a:rPr lang="nl-BE" sz="2400" b="0" i="0" dirty="0" err="1">
                          <a:solidFill>
                            <a:schemeClr val="bg1"/>
                          </a:solidFill>
                          <a:latin typeface="UGent Panno Text Medium" panose="02000506040000040003" pitchFamily="2" charset="0"/>
                        </a:rPr>
                        <a:t>faculties</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with</a:t>
                      </a:r>
                      <a:r>
                        <a:rPr lang="nl-BE" sz="2400" b="0" i="0" dirty="0">
                          <a:solidFill>
                            <a:schemeClr val="bg1"/>
                          </a:solidFill>
                          <a:latin typeface="UGent Panno Text Medium" panose="02000506040000040003" pitchFamily="2" charset="0"/>
                        </a:rPr>
                        <a:t> </a:t>
                      </a:r>
                      <a:r>
                        <a:rPr lang="nl-BE" sz="2400" b="0" i="0" dirty="0" err="1">
                          <a:solidFill>
                            <a:schemeClr val="bg1"/>
                          </a:solidFill>
                          <a:latin typeface="UGent Panno Text Medium" panose="02000506040000040003" pitchFamily="2" charset="0"/>
                        </a:rPr>
                        <a:t>international</a:t>
                      </a:r>
                      <a:r>
                        <a:rPr lang="nl-BE" sz="2400" b="0" i="0" dirty="0">
                          <a:solidFill>
                            <a:schemeClr val="bg1"/>
                          </a:solidFill>
                          <a:latin typeface="UGent Panno Text Medium" panose="02000506040000040003" pitchFamily="2" charset="0"/>
                        </a:rPr>
                        <a:t> students</a:t>
                      </a:r>
                      <a:endParaRPr lang="en-BE" sz="2400" b="0" i="0" dirty="0">
                        <a:latin typeface="UGent Panno Text Medium" panose="02000506040000040003" pitchFamily="2" charset="0"/>
                      </a:endParaRPr>
                    </a:p>
                  </a:txBody>
                  <a:tcPr marL="324000" anchor="ctr">
                    <a:solidFill>
                      <a:srgbClr val="1E64C8"/>
                    </a:solidFill>
                  </a:tcPr>
                </a:tc>
                <a:tc hMerge="1">
                  <a:txBody>
                    <a:bodyPr/>
                    <a:lstStyle/>
                    <a:p>
                      <a:endParaRPr lang="en-BE" sz="20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Science</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1,055</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Faculty</a:t>
                      </a:r>
                      <a:r>
                        <a:rPr lang="nl-BE" sz="2000" dirty="0">
                          <a:solidFill>
                            <a:srgbClr val="1E64C8"/>
                          </a:solidFill>
                          <a:latin typeface="UGent Panno Text" panose="020005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1,012</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E64C8"/>
                          </a:solidFill>
                          <a:latin typeface="UGent Panno Text" panose="02000506040000040003" pitchFamily="2" charset="0"/>
                        </a:rPr>
                        <a:t>Faculty of Engineering and Architecture</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982</a:t>
                      </a:r>
                      <a:endParaRPr lang="en-BE" sz="2000" dirty="0"/>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a:t>
            </a:r>
            <a:r>
              <a:rPr lang="nl-BE" sz="1200" dirty="0" err="1">
                <a:latin typeface="UGent Panno Text SemiLight"/>
              </a:rPr>
              <a:t>period</a:t>
            </a:r>
            <a:r>
              <a:rPr lang="nl-BE" sz="1200" dirty="0">
                <a:latin typeface="UGent Panno Text SemiLight"/>
              </a:rPr>
              <a:t>: 15 </a:t>
            </a:r>
            <a:r>
              <a:rPr lang="nl-BE" sz="1200" dirty="0" err="1">
                <a:latin typeface="UGent Panno Text SemiLight"/>
              </a:rPr>
              <a:t>October</a:t>
            </a:r>
            <a:r>
              <a:rPr lang="nl-BE" sz="1200" dirty="0">
                <a:latin typeface="UGent Panno Text SemiLight"/>
              </a:rPr>
              <a:t> 2024)</a:t>
            </a:r>
            <a:br>
              <a:rPr lang="nl-BE" sz="1200" dirty="0">
                <a:latin typeface="UGent Panno Text SemiLight" panose="02000406040000040003" pitchFamily="2" charset="0"/>
              </a:rPr>
            </a:br>
            <a:r>
              <a:rPr lang="nl-BE" sz="1200" dirty="0">
                <a:latin typeface="UGent Panno Text SemiLight"/>
              </a:rPr>
              <a:t>* Global Campus in South-Korea </a:t>
            </a:r>
            <a:r>
              <a:rPr lang="nl-BE" sz="1200" dirty="0" err="1">
                <a:latin typeface="UGent Panno Text SemiLight"/>
              </a:rPr>
              <a:t>included</a:t>
            </a:r>
            <a:endParaRPr lang="nl-BE" sz="1200" dirty="0">
              <a:latin typeface="UGent Panno Text SemiLight"/>
            </a:endParaRPr>
          </a:p>
        </p:txBody>
      </p:sp>
    </p:spTree>
    <p:extLst>
      <p:ext uri="{BB962C8B-B14F-4D97-AF65-F5344CB8AC3E}">
        <p14:creationId xmlns:p14="http://schemas.microsoft.com/office/powerpoint/2010/main" val="1255376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dirty="0">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100% of study programmes have </a:t>
            </a:r>
            <a:r>
              <a:rPr lang="en-GB" b="1" dirty="0">
                <a:latin typeface="UGent Panno Text SemiLight" panose="02000406040000040003" pitchFamily="2" charset="0"/>
              </a:rPr>
              <a:t>international and intercultural competencies</a:t>
            </a:r>
            <a:r>
              <a:rPr lang="en-GB" dirty="0">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dirty="0"/>
          </a:p>
        </p:txBody>
      </p:sp>
      <p:sp>
        <p:nvSpPr>
          <p:cNvPr id="6" name="Picture Placeholder 5">
            <a:extLst>
              <a:ext uri="{FF2B5EF4-FFF2-40B4-BE49-F238E27FC236}">
                <a16:creationId xmlns:a16="http://schemas.microsoft.com/office/drawing/2014/main" id="{50E39951-C098-73E1-2019-36E9A7F73747}"/>
              </a:ext>
            </a:extLst>
          </p:cNvPr>
          <p:cNvSpPr>
            <a:spLocks noGrp="1"/>
          </p:cNvSpPr>
          <p:nvPr>
            <p:ph type="pic" sz="quarter" idx="10"/>
          </p:nvPr>
        </p:nvSpPr>
        <p:spPr/>
        <p:txBody>
          <a:bodyPr/>
          <a:lstStyle/>
          <a:p>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dirty="0" err="1"/>
              <a:t>Current</a:t>
            </a:r>
            <a:r>
              <a:rPr lang="nl-BE" dirty="0"/>
              <a:t> focus of </a:t>
            </a:r>
            <a:r>
              <a:rPr lang="en-BE" dirty="0"/>
              <a:t>INTERNATIONALI</a:t>
            </a:r>
            <a:r>
              <a:rPr lang="nl-BE" dirty="0" err="1"/>
              <a:t>sation</a:t>
            </a:r>
            <a:endParaRPr lang="en-BE" dirty="0"/>
          </a:p>
        </p:txBody>
      </p:sp>
      <p:pic>
        <p:nvPicPr>
          <p:cNvPr id="5" name="Picture 4" descr="Proclamatie 2017/2018 Engelstalige master en manama faculteit Bio-ingenieurswetenschappen">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42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dirty="0"/>
              <a:t>STUDENT</a:t>
            </a:r>
            <a:r>
              <a:rPr lang="nl-BE" dirty="0"/>
              <a:t> </a:t>
            </a:r>
            <a:r>
              <a:rPr lang="en-BE" dirty="0"/>
              <a:t>MOBILIT</a:t>
            </a:r>
            <a:r>
              <a:rPr lang="nl-BE" dirty="0"/>
              <a:t>y</a:t>
            </a:r>
            <a:endParaRPr lang="en-BE" dirty="0"/>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dirty="0">
                <a:solidFill>
                  <a:srgbClr val="1E64C8"/>
                </a:solidFill>
              </a:rPr>
              <a:t>2,337</a:t>
            </a:r>
          </a:p>
          <a:p>
            <a:pPr>
              <a:lnSpc>
                <a:spcPct val="100000"/>
              </a:lnSpc>
              <a:spcBef>
                <a:spcPts val="0"/>
              </a:spcBef>
              <a:buClr>
                <a:srgbClr val="1E64C8"/>
              </a:buClr>
            </a:pPr>
            <a:r>
              <a:rPr lang="nl-BE" dirty="0" err="1"/>
              <a:t>Ghent</a:t>
            </a:r>
            <a:r>
              <a:rPr lang="nl-BE" dirty="0"/>
              <a:t> University </a:t>
            </a:r>
          </a:p>
          <a:p>
            <a:pPr>
              <a:lnSpc>
                <a:spcPct val="100000"/>
              </a:lnSpc>
              <a:spcBef>
                <a:spcPts val="0"/>
              </a:spcBef>
              <a:buClr>
                <a:srgbClr val="1E64C8"/>
              </a:buClr>
            </a:pPr>
            <a:r>
              <a:rPr lang="nl-BE" dirty="0"/>
              <a:t>students </a:t>
            </a:r>
            <a:r>
              <a:rPr lang="nl-BE" dirty="0" err="1"/>
              <a:t>abroad</a:t>
            </a:r>
            <a:endParaRPr lang="nl-BE" dirty="0"/>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dirty="0">
                <a:solidFill>
                  <a:srgbClr val="1E64C8"/>
                </a:solidFill>
              </a:rPr>
              <a:t>1,744</a:t>
            </a:r>
          </a:p>
          <a:p>
            <a:pPr>
              <a:lnSpc>
                <a:spcPct val="100000"/>
              </a:lnSpc>
              <a:spcBef>
                <a:spcPts val="0"/>
              </a:spcBef>
              <a:buClr>
                <a:srgbClr val="1E64C8"/>
              </a:buClr>
            </a:pPr>
            <a:r>
              <a:rPr lang="nl-BE" dirty="0" err="1"/>
              <a:t>Foreign</a:t>
            </a:r>
            <a:r>
              <a:rPr lang="nl-BE" dirty="0"/>
              <a:t> exchange students </a:t>
            </a:r>
          </a:p>
          <a:p>
            <a:pPr>
              <a:lnSpc>
                <a:spcPct val="100000"/>
              </a:lnSpc>
              <a:spcBef>
                <a:spcPts val="0"/>
              </a:spcBef>
              <a:buClr>
                <a:srgbClr val="1E64C8"/>
              </a:buClr>
            </a:pPr>
            <a:r>
              <a:rPr lang="nl-BE" dirty="0"/>
              <a:t>at </a:t>
            </a:r>
            <a:r>
              <a:rPr lang="nl-BE" dirty="0" err="1"/>
              <a:t>Ghent</a:t>
            </a:r>
            <a:r>
              <a:rPr lang="nl-BE" dirty="0"/>
              <a:t> University</a:t>
            </a:r>
            <a:endParaRPr lang="nl-BE" sz="1600" dirty="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dirty="0">
                <a:latin typeface="UGent Panno Text SemiLight" panose="02000406040000040003" pitchFamily="2" charset="0"/>
              </a:rPr>
              <a:t>(For the past </a:t>
            </a:r>
            <a:r>
              <a:rPr lang="nl-BE" sz="1800" dirty="0" err="1">
                <a:latin typeface="UGent Panno Text SemiLight" panose="02000406040000040003" pitchFamily="2" charset="0"/>
              </a:rPr>
              <a:t>academic</a:t>
            </a:r>
            <a:r>
              <a:rPr lang="nl-BE" sz="1800" dirty="0">
                <a:latin typeface="UGent Panno Text SemiLight" panose="02000406040000040003" pitchFamily="2" charset="0"/>
              </a:rPr>
              <a:t> </a:t>
            </a:r>
            <a:r>
              <a:rPr lang="nl-BE" sz="1800" dirty="0" err="1">
                <a:latin typeface="UGent Panno Text SemiLight" panose="02000406040000040003" pitchFamily="2" charset="0"/>
              </a:rPr>
              <a:t>year</a:t>
            </a:r>
            <a:r>
              <a:rPr lang="nl-BE" sz="1800" dirty="0">
                <a:latin typeface="UGent Panno Text SemiLight" panose="02000406040000040003" pitchFamily="2" charset="0"/>
              </a:rPr>
              <a:t> 2032-2024)</a:t>
            </a:r>
            <a:endParaRPr lang="en-BE" dirty="0"/>
          </a:p>
        </p:txBody>
      </p:sp>
    </p:spTree>
    <p:extLst>
      <p:ext uri="{BB962C8B-B14F-4D97-AF65-F5344CB8AC3E}">
        <p14:creationId xmlns:p14="http://schemas.microsoft.com/office/powerpoint/2010/main" val="549904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dirty="0"/>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dirty="0">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dirty="0">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dirty="0"/>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dirty="0"/>
              <a:t>Development cooperation</a:t>
            </a:r>
            <a:endParaRPr lang="en-BE" dirty="0"/>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676513"/>
            <a:ext cx="2455772" cy="58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regional</a:t>
            </a:r>
            <a:r>
              <a:rPr lang="nl-BE" dirty="0"/>
              <a:t> </a:t>
            </a:r>
            <a:r>
              <a:rPr lang="nl-BE" dirty="0" err="1"/>
              <a:t>PLATFORms</a:t>
            </a:r>
            <a:endParaRPr lang="nl-BE" dirty="0"/>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endParaRPr lang="en-US"/>
          </a:p>
          <a:p>
            <a:pPr marL="318770" indent="-318770">
              <a:buClr>
                <a:srgbClr val="1E64C8"/>
              </a:buClr>
              <a:buFont typeface="Arial" panose="020B0604020202020204" pitchFamily="34" charset="0"/>
              <a:buChar char="•"/>
            </a:pPr>
            <a:r>
              <a:rPr lang="en-GB" dirty="0">
                <a:latin typeface="UGent Panno Text SemiLight"/>
              </a:rPr>
              <a:t>2023: 43 active E+-projects in all Actions (KA2/KA3)</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16 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dirty="0"/>
              <a:t>ERASMUS+ </a:t>
            </a:r>
            <a:br>
              <a:rPr lang="en-GB" dirty="0"/>
            </a:br>
            <a:r>
              <a:rPr lang="nl-BE" dirty="0" err="1"/>
              <a:t>educational</a:t>
            </a:r>
            <a:r>
              <a:rPr lang="nl-BE" dirty="0"/>
              <a:t> </a:t>
            </a:r>
            <a:r>
              <a:rPr lang="nl-BE" dirty="0" err="1"/>
              <a:t>projects</a:t>
            </a:r>
            <a:endParaRPr lang="en-BE" dirty="0"/>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dirty="0"/>
              <a:t>International </a:t>
            </a:r>
            <a:r>
              <a:rPr lang="nl-BE" dirty="0" err="1"/>
              <a:t>networking</a:t>
            </a:r>
            <a:r>
              <a:rPr lang="nl-BE" dirty="0"/>
              <a:t> </a:t>
            </a:r>
            <a:r>
              <a:rPr lang="nl-BE" dirty="0" err="1"/>
              <a:t>organisations</a:t>
            </a:r>
            <a:endParaRPr lang="en-BE" dirty="0"/>
          </a:p>
        </p:txBody>
      </p:sp>
    </p:spTree>
    <p:extLst>
      <p:ext uri="{BB962C8B-B14F-4D97-AF65-F5344CB8AC3E}">
        <p14:creationId xmlns:p14="http://schemas.microsoft.com/office/powerpoint/2010/main" val="178397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Universiteit Gent</a:t>
            </a:r>
            <a:br>
              <a:rPr lang="nl-NL" sz="2000" dirty="0">
                <a:solidFill>
                  <a:schemeClr val="bg1"/>
                </a:solidFill>
                <a:latin typeface="UGent Panno Text SemiLight" panose="02000406040000040003" pitchFamily="2" charset="0"/>
              </a:rPr>
            </a:br>
            <a:r>
              <a:rPr lang="nl-NL" sz="2000" dirty="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@ugent</a:t>
            </a:r>
            <a:br>
              <a:rPr lang="nl-NL" sz="2000" dirty="0">
                <a:solidFill>
                  <a:schemeClr val="bg1"/>
                </a:solidFill>
                <a:latin typeface="UGent Panno Text SemiLight" panose="02000406040000040003" pitchFamily="2" charset="0"/>
              </a:rPr>
            </a:br>
            <a:r>
              <a:rPr lang="nl-NL" sz="2000" dirty="0" err="1">
                <a:solidFill>
                  <a:schemeClr val="bg1"/>
                </a:solidFill>
                <a:latin typeface="UGent Panno Text SemiLight" panose="02000406040000040003" pitchFamily="2" charset="0"/>
              </a:rPr>
              <a:t>Ghent</a:t>
            </a:r>
            <a:r>
              <a:rPr lang="nl-NL" sz="2000" dirty="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dirty="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dirty="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A KNOWLEDGE LOVE STORY</a:t>
            </a:r>
          </a:p>
          <a:p>
            <a:pPr>
              <a:spcBef>
                <a:spcPts val="600"/>
              </a:spcBef>
            </a:pPr>
            <a:r>
              <a:rPr lang="en-GB" dirty="0">
                <a:solidFill>
                  <a:srgbClr val="1E64C8"/>
                </a:solidFill>
                <a:latin typeface="UGent Panno Text SemiLight" panose="02000406040000040003" pitchFamily="2" charset="0"/>
              </a:rPr>
              <a:t>Image film </a:t>
            </a:r>
            <a:br>
              <a:rPr lang="en-GB" dirty="0">
                <a:solidFill>
                  <a:srgbClr val="1E64C8"/>
                </a:solidFill>
                <a:latin typeface="UGent Panno Text SemiLight" panose="02000406040000040003" pitchFamily="2" charset="0"/>
              </a:rPr>
            </a:br>
            <a:r>
              <a:rPr lang="en-GB" dirty="0">
                <a:solidFill>
                  <a:srgbClr val="1E64C8"/>
                </a:solidFill>
                <a:latin typeface="UGent Panno Text SemiLight" panose="02000406040000040003" pitchFamily="2" charset="0"/>
              </a:rPr>
              <a:t>about Ghent University</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dirty="0">
                <a:solidFill>
                  <a:srgbClr val="1E64C8"/>
                </a:solidFill>
              </a:rPr>
              <a:t>D</a:t>
            </a:r>
            <a:r>
              <a:rPr lang="nl-BE" b="1" dirty="0">
                <a:solidFill>
                  <a:srgbClr val="1E64C8"/>
                </a:solidFill>
              </a:rPr>
              <a:t>ARE TO THINK</a:t>
            </a:r>
            <a:endParaRPr lang="en-BE" b="1" dirty="0">
              <a:solidFill>
                <a:srgbClr val="1E64C8"/>
              </a:solidFill>
            </a:endParaRPr>
          </a:p>
          <a:p>
            <a:pPr>
              <a:spcBef>
                <a:spcPts val="600"/>
              </a:spcBef>
            </a:pPr>
            <a:r>
              <a:rPr lang="en-BE" dirty="0">
                <a:solidFill>
                  <a:srgbClr val="1E64C8"/>
                </a:solidFill>
                <a:latin typeface="UGent Panno Text SemiLight" panose="02000406040000040003" pitchFamily="2" charset="0"/>
              </a:rPr>
              <a:t>Our DNA:</a:t>
            </a:r>
            <a:br>
              <a:rPr lang="nl-BE" dirty="0">
                <a:solidFill>
                  <a:srgbClr val="1E64C8"/>
                </a:solidFill>
                <a:latin typeface="UGent Panno Text SemiLight" panose="02000406040000040003" pitchFamily="2" charset="0"/>
              </a:rPr>
            </a:br>
            <a:r>
              <a:rPr lang="en-BE" dirty="0">
                <a:solidFill>
                  <a:srgbClr val="1E64C8"/>
                </a:solidFill>
                <a:latin typeface="UGent Panno Text SemiLight" panose="02000406040000040003" pitchFamily="2" charset="0"/>
              </a:rPr>
              <a:t>critical thinking</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dirty="0">
                <a:solidFill>
                  <a:schemeClr val="bg1">
                    <a:lumMod val="50000"/>
                  </a:schemeClr>
                </a:solidFill>
                <a:latin typeface="UGent Panno Text SemiLight" panose="02000406040000040003" pitchFamily="2" charset="0"/>
              </a:rPr>
              <a:t>Copyright images © Universiteit Gent</a:t>
            </a:r>
            <a:br>
              <a:rPr lang="nl-BE" sz="700" dirty="0">
                <a:solidFill>
                  <a:schemeClr val="bg1">
                    <a:lumMod val="50000"/>
                  </a:schemeClr>
                </a:solidFill>
                <a:latin typeface="UGent Panno Text SemiLight" panose="02000406040000040003" pitchFamily="2" charset="0"/>
              </a:rPr>
            </a:br>
            <a:r>
              <a:rPr lang="nl-BE" sz="700" cap="none" dirty="0" err="1">
                <a:solidFill>
                  <a:schemeClr val="bg1">
                    <a:lumMod val="50000"/>
                  </a:schemeClr>
                </a:solidFill>
                <a:latin typeface="UGent Panno Text SemiLight" panose="02000406040000040003" pitchFamily="2" charset="0"/>
              </a:rPr>
              <a:t>By</a:t>
            </a:r>
            <a:r>
              <a:rPr lang="nl-BE" sz="700" cap="none" dirty="0">
                <a:solidFill>
                  <a:schemeClr val="bg1">
                    <a:lumMod val="50000"/>
                  </a:schemeClr>
                </a:solidFill>
                <a:latin typeface="UGent Panno Text SemiLight" panose="02000406040000040003" pitchFamily="2" charset="0"/>
              </a:rPr>
              <a:t> </a:t>
            </a:r>
            <a:r>
              <a:rPr lang="nl-BE" sz="700" cap="none" dirty="0" err="1">
                <a:solidFill>
                  <a:schemeClr val="bg1">
                    <a:lumMod val="50000"/>
                  </a:schemeClr>
                </a:solidFill>
                <a:latin typeface="UGent Panno Text SemiLight" panose="02000406040000040003" pitchFamily="2" charset="0"/>
              </a:rPr>
              <a:t>photographers</a:t>
            </a:r>
            <a:r>
              <a:rPr lang="nl-BE" sz="700" cap="none" dirty="0">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dirty="0">
                <a:solidFill>
                  <a:schemeClr val="bg1">
                    <a:lumMod val="50000"/>
                  </a:schemeClr>
                </a:solidFill>
                <a:latin typeface="UGent Panno Text SemiLight" panose="02000406040000040003" pitchFamily="2" charset="0"/>
              </a:rPr>
            </a:br>
            <a:r>
              <a:rPr lang="nl-BE" sz="700" cap="none" dirty="0">
                <a:solidFill>
                  <a:schemeClr val="bg1">
                    <a:lumMod val="50000"/>
                  </a:schemeClr>
                </a:solidFill>
                <a:latin typeface="UGent Panno Text SemiLight" panose="02000406040000040003" pitchFamily="2" charset="0"/>
              </a:rPr>
              <a:t>Nic Vermeulen, Layla Aerts, Anneke D’Hollander, Kattoo, Martin </a:t>
            </a:r>
            <a:r>
              <a:rPr lang="nl-BE" sz="700" cap="none" dirty="0" err="1">
                <a:solidFill>
                  <a:schemeClr val="bg1">
                    <a:lumMod val="50000"/>
                  </a:schemeClr>
                </a:solidFill>
                <a:latin typeface="UGent Panno Text SemiLight" panose="02000406040000040003" pitchFamily="2" charset="0"/>
              </a:rPr>
              <a:t>Corlazzoli</a:t>
            </a:r>
            <a:r>
              <a:rPr lang="nl-BE" sz="700" cap="none" dirty="0">
                <a:solidFill>
                  <a:schemeClr val="bg1">
                    <a:lumMod val="50000"/>
                  </a:schemeClr>
                </a:solidFill>
                <a:latin typeface="UGent Panno Text SemiLight" panose="02000406040000040003" pitchFamily="2" charset="0"/>
              </a:rPr>
              <a:t>, Stad Gent - Dienst Toerisme &amp; Bas Bogaerts</a:t>
            </a:r>
          </a:p>
        </p:txBody>
      </p:sp>
      <p:grpSp>
        <p:nvGrpSpPr>
          <p:cNvPr id="14" name="Groep 13">
            <a:extLst>
              <a:ext uri="{FF2B5EF4-FFF2-40B4-BE49-F238E27FC236}">
                <a16:creationId xmlns:a16="http://schemas.microsoft.com/office/drawing/2014/main" id="{45A228F1-9727-B040-59D6-5A84735AA6DD}"/>
              </a:ext>
            </a:extLst>
          </p:cNvPr>
          <p:cNvGrpSpPr/>
          <p:nvPr/>
        </p:nvGrpSpPr>
        <p:grpSpPr>
          <a:xfrm>
            <a:off x="1275603" y="1721200"/>
            <a:ext cx="326317" cy="329893"/>
            <a:chOff x="1275602" y="1725654"/>
            <a:chExt cx="326317" cy="329893"/>
          </a:xfrm>
        </p:grpSpPr>
        <p:sp>
          <p:nvSpPr>
            <p:cNvPr id="15" name="Rechthoek 14">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pic>
          <p:nvPicPr>
            <p:cNvPr id="16" name="Afbeelding 15"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dirty="0" err="1"/>
              <a:t>programmes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2671751657"/>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panose="02000506040000040003" pitchFamily="2" charset="0"/>
                        </a:rPr>
                        <a:t>50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UGent Panno Text"/>
                        </a:rPr>
                        <a:t>140</a:t>
                      </a:r>
                      <a:endParaRPr lang="en-BE" sz="2000" dirty="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dirty="0">
                          <a:solidFill>
                            <a:schemeClr val="bg1"/>
                          </a:solidFill>
                          <a:latin typeface="UGent Panno Text"/>
                        </a:rPr>
                        <a:t>57</a:t>
                      </a: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dirty="0">
                <a:latin typeface="UGent Panno Text SemiLight"/>
              </a:rPr>
              <a:t>(</a:t>
            </a:r>
            <a:r>
              <a:rPr lang="nl-BE" sz="1200" dirty="0" err="1">
                <a:latin typeface="UGent Panno Text SemiLight"/>
              </a:rPr>
              <a:t>reference</a:t>
            </a:r>
            <a:r>
              <a:rPr lang="nl-BE" sz="1200" dirty="0">
                <a:latin typeface="UGent Panno Text SemiLight"/>
              </a:rPr>
              <a:t> date: </a:t>
            </a:r>
            <a:r>
              <a:rPr lang="nl-BE" sz="1200" dirty="0" err="1">
                <a:latin typeface="UGent Panno Text SemiLight"/>
              </a:rPr>
              <a:t>October</a:t>
            </a:r>
            <a:r>
              <a:rPr lang="nl-BE" sz="1200" dirty="0">
                <a:latin typeface="UGent Panno Text SemiLight"/>
              </a:rPr>
              <a:t> 2024)</a:t>
            </a:r>
          </a:p>
          <a:p>
            <a:pPr marL="9525">
              <a:buClr>
                <a:srgbClr val="1E64C8"/>
              </a:buClr>
            </a:pPr>
            <a:endParaRPr lang="nl-BE" sz="1200" dirty="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1707390694"/>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dirty="0">
                          <a:solidFill>
                            <a:schemeClr val="bg1"/>
                          </a:solidFill>
                          <a:latin typeface="UGent Panno Text Medium"/>
                        </a:rPr>
                        <a:t>Total </a:t>
                      </a:r>
                      <a:r>
                        <a:rPr lang="nl-BE" sz="2800" b="0" i="0" dirty="0" err="1">
                          <a:solidFill>
                            <a:schemeClr val="bg1"/>
                          </a:solidFill>
                          <a:latin typeface="UGent Panno Text Medium"/>
                        </a:rPr>
                        <a:t>number</a:t>
                      </a:r>
                      <a:r>
                        <a:rPr lang="nl-BE" sz="2800" b="0" i="0" dirty="0">
                          <a:solidFill>
                            <a:schemeClr val="bg1"/>
                          </a:solidFill>
                          <a:latin typeface="UGent Panno Text Medium"/>
                        </a:rPr>
                        <a:t> of students                                                                                                     49,753</a:t>
                      </a:r>
                      <a:endParaRPr lang="en-BE" sz="2800" dirty="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dirty="0">
                          <a:solidFill>
                            <a:schemeClr val="bg1"/>
                          </a:solidFill>
                          <a:latin typeface="UGent Panno Text Medium" panose="02000506040000040003" pitchFamily="2" charset="0"/>
                        </a:rPr>
                        <a:t>49,921</a:t>
                      </a:r>
                      <a:endParaRPr lang="en-BE" sz="2800" dirty="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dirty="0" err="1">
                          <a:solidFill>
                            <a:srgbClr val="1E64C8"/>
                          </a:solidFill>
                          <a:latin typeface="UGent Panno Text SemiLight" panose="02000406040000040003" pitchFamily="2" charset="0"/>
                        </a:rPr>
                        <a:t>Faculty</a:t>
                      </a:r>
                      <a:r>
                        <a:rPr lang="nl-BE" sz="2000" b="0" dirty="0">
                          <a:solidFill>
                            <a:srgbClr val="1E64C8"/>
                          </a:solidFill>
                          <a:latin typeface="UGent Panno Text SemiLight" panose="02000406040000040003" pitchFamily="2" charset="0"/>
                        </a:rPr>
                        <a:t> of </a:t>
                      </a:r>
                      <a:r>
                        <a:rPr lang="nl-BE" sz="2000" b="0" dirty="0" err="1">
                          <a:solidFill>
                            <a:srgbClr val="1E64C8"/>
                          </a:solidFill>
                          <a:latin typeface="UGent Panno Text" panose="02000506040000040003" pitchFamily="2" charset="0"/>
                        </a:rPr>
                        <a:t>Medicine</a:t>
                      </a:r>
                      <a:r>
                        <a:rPr lang="nl-BE" sz="2000" b="0" dirty="0">
                          <a:solidFill>
                            <a:srgbClr val="1E64C8"/>
                          </a:solidFill>
                          <a:latin typeface="UGent Panno Text" panose="02000506040000040003" pitchFamily="2" charset="0"/>
                        </a:rPr>
                        <a:t> </a:t>
                      </a:r>
                      <a:r>
                        <a:rPr lang="nl-BE" sz="2000" b="0" dirty="0" err="1">
                          <a:solidFill>
                            <a:srgbClr val="1E64C8"/>
                          </a:solidFill>
                          <a:latin typeface="UGent Panno Text" panose="02000506040000040003" pitchFamily="2" charset="0"/>
                        </a:rPr>
                        <a:t>and</a:t>
                      </a:r>
                      <a:r>
                        <a:rPr lang="nl-BE" sz="2000" b="0" dirty="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9,922</a:t>
                      </a:r>
                      <a:endParaRPr lang="nl-NL" dirty="0"/>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Sciences	</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3,709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dirty="0" err="1">
                          <a:solidFill>
                            <a:srgbClr val="1E64C8"/>
                          </a:solidFill>
                          <a:latin typeface="UGent Panno Text SemiLight"/>
                        </a:rPr>
                        <a:t>Faculty</a:t>
                      </a:r>
                      <a:r>
                        <a:rPr lang="nl-BE" sz="2000" dirty="0">
                          <a:solidFill>
                            <a:srgbClr val="1E64C8"/>
                          </a:solidFill>
                          <a:latin typeface="UGent Panno Text SemiLight"/>
                        </a:rPr>
                        <a:t> of </a:t>
                      </a:r>
                      <a:r>
                        <a:rPr lang="nl-BE" sz="2000" dirty="0" err="1">
                          <a:solidFill>
                            <a:srgbClr val="1E64C8"/>
                          </a:solidFill>
                          <a:latin typeface="UGent Panno Text"/>
                        </a:rPr>
                        <a:t>Economy</a:t>
                      </a:r>
                      <a:r>
                        <a:rPr lang="nl-BE" sz="2000" dirty="0">
                          <a:solidFill>
                            <a:srgbClr val="1E64C8"/>
                          </a:solidFill>
                          <a:latin typeface="UGent Panno Text"/>
                        </a:rPr>
                        <a:t> </a:t>
                      </a:r>
                      <a:r>
                        <a:rPr lang="nl-BE" sz="2000" dirty="0" err="1">
                          <a:solidFill>
                            <a:srgbClr val="1E64C8"/>
                          </a:solidFill>
                          <a:latin typeface="UGent Panno Text"/>
                        </a:rPr>
                        <a:t>and</a:t>
                      </a:r>
                      <a:r>
                        <a:rPr lang="nl-BE" sz="2000" dirty="0">
                          <a:solidFill>
                            <a:srgbClr val="1E64C8"/>
                          </a:solidFill>
                          <a:latin typeface="UGent Panno Text"/>
                        </a:rPr>
                        <a:t> Business Administration</a:t>
                      </a: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6,335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Political</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Social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3,381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rtl="0" eaLnBrk="1" fontAlgn="auto" latinLnBrk="0" hangingPunct="1">
                        <a:lnSpc>
                          <a:spcPct val="100000"/>
                        </a:lnSpc>
                        <a:spcBef>
                          <a:spcPts val="0"/>
                        </a:spcBef>
                        <a:spcAft>
                          <a:spcPts val="0"/>
                        </a:spcAft>
                        <a:buClrTx/>
                        <a:buSzTx/>
                        <a:buFontTx/>
                        <a:buNone/>
                      </a:pPr>
                      <a:r>
                        <a:rPr lang="nl-BE" sz="2000" dirty="0" err="1">
                          <a:solidFill>
                            <a:srgbClr val="1E64C8"/>
                          </a:solidFill>
                          <a:latin typeface="UGent Panno Text SemiLight"/>
                        </a:rPr>
                        <a:t>Faculty</a:t>
                      </a:r>
                      <a:r>
                        <a:rPr lang="nl-BE" sz="2000" dirty="0">
                          <a:solidFill>
                            <a:srgbClr val="1E64C8"/>
                          </a:solidFill>
                          <a:latin typeface="UGent Panno Text SemiLight"/>
                        </a:rPr>
                        <a:t> of </a:t>
                      </a:r>
                      <a:r>
                        <a:rPr lang="nl-BE" sz="2000" dirty="0" err="1">
                          <a:solidFill>
                            <a:srgbClr val="1E64C8"/>
                          </a:solidFill>
                          <a:latin typeface="UGent Panno Text SemiLight"/>
                        </a:rPr>
                        <a:t>Psychology</a:t>
                      </a:r>
                      <a:r>
                        <a:rPr lang="nl-BE" sz="2000" dirty="0">
                          <a:solidFill>
                            <a:srgbClr val="1E64C8"/>
                          </a:solidFill>
                          <a:latin typeface="UGent Panno Text SemiLight"/>
                        </a:rPr>
                        <a:t> </a:t>
                      </a:r>
                      <a:r>
                        <a:rPr lang="nl-BE" sz="2000" dirty="0" err="1">
                          <a:solidFill>
                            <a:srgbClr val="1E64C8"/>
                          </a:solidFill>
                          <a:latin typeface="UGent Panno Text SemiLight"/>
                        </a:rPr>
                        <a:t>and</a:t>
                      </a:r>
                      <a:r>
                        <a:rPr lang="nl-BE" sz="2000" dirty="0">
                          <a:solidFill>
                            <a:srgbClr val="1E64C8"/>
                          </a:solidFill>
                          <a:latin typeface="UGent Panno Text SemiLight"/>
                        </a:rPr>
                        <a:t> </a:t>
                      </a:r>
                      <a:r>
                        <a:rPr lang="nl-BE" sz="2000" dirty="0" err="1">
                          <a:solidFill>
                            <a:srgbClr val="1E64C8"/>
                          </a:solidFill>
                          <a:latin typeface="UGent Panno Text SemiLight"/>
                        </a:rPr>
                        <a:t>Educational</a:t>
                      </a:r>
                      <a:r>
                        <a:rPr lang="nl-BE" sz="2000" dirty="0">
                          <a:solidFill>
                            <a:srgbClr val="1E64C8"/>
                          </a:solidFill>
                          <a:latin typeface="UGent Panno Text SemiLight"/>
                        </a:rPr>
                        <a:t> Sciences</a:t>
                      </a:r>
                      <a:endParaRPr lang="nl-BE" sz="2000" dirty="0">
                        <a:solidFill>
                          <a:srgbClr val="1E64C8"/>
                        </a:solidFill>
                        <a:latin typeface="UGent Panno Text"/>
                      </a:endParaRPr>
                    </a:p>
                  </a:txBody>
                  <a:tcPr marL="900000" marR="90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6,143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Bioscience</a:t>
                      </a:r>
                      <a:r>
                        <a:rPr lang="nl-BE" sz="2000" dirty="0">
                          <a:solidFill>
                            <a:srgbClr val="1E64C8"/>
                          </a:solidFill>
                          <a:latin typeface="UGent Panno Text" panose="02000506040000040003" pitchFamily="2" charset="0"/>
                        </a:rPr>
                        <a:t> Engineering</a:t>
                      </a:r>
                      <a:endParaRPr lang="en-BE" sz="2000" dirty="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dirty="0">
                          <a:solidFill>
                            <a:srgbClr val="1E64C8"/>
                          </a:solidFill>
                          <a:effectLst/>
                          <a:latin typeface="UGent Panno Text"/>
                        </a:rPr>
                        <a:t>2,813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Engineering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Architecture</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5,639</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Veterinary</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Medicine</a:t>
                      </a:r>
                      <a:endParaRPr lang="en-BE" sz="200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1,807</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a:solidFill>
                            <a:srgbClr val="1E64C8"/>
                          </a:solidFill>
                          <a:latin typeface="UGent Panno Text" panose="02000506040000040003" pitchFamily="2" charset="0"/>
                        </a:rPr>
                        <a:t>Arts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Philosophy</a:t>
                      </a:r>
                      <a:endParaRPr lang="en-BE" sz="2000" dirty="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a:rPr>
                        <a:t>4,625</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Pharmaceutical</a:t>
                      </a:r>
                      <a:r>
                        <a:rPr lang="nl-BE" sz="2000" dirty="0">
                          <a:solidFill>
                            <a:srgbClr val="1E64C8"/>
                          </a:solidFill>
                          <a:latin typeface="UGent Panno Text" panose="02000506040000040003" pitchFamily="2" charset="0"/>
                        </a:rPr>
                        <a:t> Sciences</a:t>
                      </a:r>
                      <a:endParaRPr lang="en-BE" sz="2000" dirty="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dirty="0">
                          <a:solidFill>
                            <a:srgbClr val="1E64C8"/>
                          </a:solidFill>
                          <a:effectLst/>
                          <a:latin typeface="UGent Panno Text"/>
                        </a:rPr>
                        <a:t>1,463</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SemiLight" panose="02000406040000040003" pitchFamily="2" charset="0"/>
                        </a:rPr>
                        <a:t>Faculty</a:t>
                      </a:r>
                      <a:r>
                        <a:rPr lang="nl-BE" sz="2000" dirty="0">
                          <a:solidFill>
                            <a:srgbClr val="1E64C8"/>
                          </a:solidFill>
                          <a:latin typeface="UGent Panno Text SemiLight" panose="02000406040000040003" pitchFamily="2" charset="0"/>
                        </a:rPr>
                        <a:t> of </a:t>
                      </a:r>
                      <a:r>
                        <a:rPr lang="nl-BE" sz="2000" dirty="0" err="1">
                          <a:solidFill>
                            <a:srgbClr val="1E64C8"/>
                          </a:solidFill>
                          <a:latin typeface="UGent Panno Text" panose="02000506040000040003" pitchFamily="2" charset="0"/>
                        </a:rPr>
                        <a:t>Law</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and</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Criminology</a:t>
                      </a:r>
                      <a:r>
                        <a:rPr lang="nl-BE" sz="2000" dirty="0">
                          <a:solidFill>
                            <a:srgbClr val="1E64C8"/>
                          </a:solidFill>
                          <a:latin typeface="UGent Panno Text" panose="02000506040000040003" pitchFamily="2" charset="0"/>
                        </a:rPr>
                        <a:t>	</a:t>
                      </a:r>
                      <a:endParaRPr lang="en-BE" sz="2000" dirty="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4,061</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dirty="0">
                          <a:solidFill>
                            <a:srgbClr val="1E64C8"/>
                          </a:solidFill>
                          <a:latin typeface="UGent Panno Text" panose="02000506040000040003" pitchFamily="2" charset="0"/>
                        </a:rPr>
                        <a:t>Ghent University Global Campus</a:t>
                      </a:r>
                      <a:endParaRPr lang="en-BE" sz="2000" b="0" i="0" dirty="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dirty="0">
                          <a:solidFill>
                            <a:srgbClr val="1E64C8"/>
                          </a:solidFill>
                          <a:effectLst/>
                          <a:latin typeface="UGent Panno Text"/>
                        </a:rPr>
                        <a:t>552</a:t>
                      </a:r>
                      <a:endParaRPr lang="nl-BE" sz="2000" b="0" i="0" u="none" strike="noStrike" dirty="0">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dirty="0"/>
              <a:t>STUDENT</a:t>
            </a:r>
            <a:r>
              <a:rPr lang="nl-BE" dirty="0"/>
              <a:t>s</a:t>
            </a:r>
            <a:endParaRPr lang="en-BE" dirty="0"/>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lIns="91440" tIns="45720" rIns="91440" bIns="45720" anchor="t">
            <a:spAutoFit/>
          </a:bodyPr>
          <a:lstStyle/>
          <a:p>
            <a:pPr>
              <a:spcBef>
                <a:spcPct val="0"/>
              </a:spcBef>
            </a:pPr>
            <a:r>
              <a:rPr lang="nl-BE" altLang="nl-BE" sz="1200" cap="all" dirty="0">
                <a:solidFill>
                  <a:schemeClr val="tx1">
                    <a:lumMod val="65000"/>
                    <a:lumOff val="35000"/>
                  </a:schemeClr>
                </a:solidFill>
                <a:latin typeface="UGent Panno Text SemiLight"/>
              </a:rPr>
              <a:t>Data </a:t>
            </a:r>
            <a:r>
              <a:rPr lang="nl-BE" altLang="nl-BE" sz="1200" cap="all" dirty="0" err="1">
                <a:solidFill>
                  <a:schemeClr val="tx1">
                    <a:lumMod val="65000"/>
                    <a:lumOff val="35000"/>
                  </a:schemeClr>
                </a:solidFill>
                <a:latin typeface="UGent Panno Text SemiLight"/>
              </a:rPr>
              <a:t>reference</a:t>
            </a:r>
            <a:r>
              <a:rPr lang="nl-BE" altLang="nl-BE" sz="1200" cap="all" dirty="0">
                <a:solidFill>
                  <a:schemeClr val="tx1">
                    <a:lumMod val="65000"/>
                    <a:lumOff val="35000"/>
                  </a:schemeClr>
                </a:solidFill>
                <a:latin typeface="UGent Panno Text SemiLight"/>
              </a:rPr>
              <a:t> date: 15 </a:t>
            </a:r>
            <a:r>
              <a:rPr lang="nl-BE" altLang="nl-BE" sz="1200" cap="all" dirty="0" err="1">
                <a:solidFill>
                  <a:schemeClr val="tx1">
                    <a:lumMod val="65000"/>
                    <a:lumOff val="35000"/>
                  </a:schemeClr>
                </a:solidFill>
                <a:latin typeface="UGent Panno Text SemiLight"/>
              </a:rPr>
              <a:t>october</a:t>
            </a:r>
            <a:r>
              <a:rPr lang="nl-BE" altLang="nl-BE" sz="1200" cap="all" dirty="0">
                <a:solidFill>
                  <a:schemeClr val="tx1">
                    <a:lumMod val="65000"/>
                    <a:lumOff val="35000"/>
                  </a:schemeClr>
                </a:solidFill>
                <a:latin typeface="UGent Panno Text SemiLight"/>
              </a:rPr>
              <a:t> 2024</a:t>
            </a:r>
            <a:endParaRPr lang="nl-BE" altLang="nl-BE" sz="1200" cap="all" dirty="0">
              <a:solidFill>
                <a:schemeClr val="tx1">
                  <a:lumMod val="65000"/>
                  <a:lumOff val="35000"/>
                </a:schemeClr>
              </a:solidFill>
              <a:latin typeface="UGent Panno Text SemiLight" panose="02000406040000040003" pitchFamily="2" charset="0"/>
            </a:endParaRPr>
          </a:p>
          <a:p>
            <a:pPr>
              <a:spcBef>
                <a:spcPct val="0"/>
              </a:spcBef>
            </a:pPr>
            <a:r>
              <a:rPr lang="en-GB" altLang="nl-BE" sz="1000" dirty="0">
                <a:solidFill>
                  <a:schemeClr val="tx1">
                    <a:lumMod val="65000"/>
                    <a:lumOff val="35000"/>
                  </a:schemeClr>
                </a:solidFill>
                <a:latin typeface="UGent Panno Text SemiLight"/>
                <a:cs typeface="Arial"/>
              </a:rPr>
              <a:t>Students participating in all of our study programmes, from every possible type of study programme, are included above.</a:t>
            </a:r>
          </a:p>
          <a:p>
            <a:pPr>
              <a:spcBef>
                <a:spcPct val="0"/>
              </a:spcBef>
            </a:pPr>
            <a:r>
              <a:rPr lang="en-GB" altLang="nl-BE" sz="1000" dirty="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vert="horz" lIns="91440" tIns="45720" rIns="91440" bIns="45720" rtlCol="0" anchor="t">
            <a:normAutofit/>
          </a:bodyPr>
          <a:lstStyle/>
          <a:p>
            <a:pPr>
              <a:spcBef>
                <a:spcPct val="0"/>
              </a:spcBef>
            </a:pPr>
            <a:r>
              <a:rPr lang="en-GB" altLang="nl-BE" sz="1200" cap="all" dirty="0">
                <a:solidFill>
                  <a:schemeClr val="tx1">
                    <a:lumMod val="65000"/>
                    <a:lumOff val="35000"/>
                  </a:schemeClr>
                </a:solidFill>
                <a:latin typeface="UGent Panno Text SemiLight"/>
              </a:rPr>
              <a:t>(reference date: 15 </a:t>
            </a:r>
            <a:r>
              <a:rPr lang="en-GB" altLang="nl-BE" sz="1200" cap="all" dirty="0" err="1">
                <a:solidFill>
                  <a:schemeClr val="tx1">
                    <a:lumMod val="65000"/>
                    <a:lumOff val="35000"/>
                  </a:schemeClr>
                </a:solidFill>
                <a:latin typeface="UGent Panno Text SemiLight"/>
              </a:rPr>
              <a:t>october</a:t>
            </a:r>
            <a:r>
              <a:rPr lang="en-GB" altLang="nl-BE" sz="1200" cap="all" dirty="0">
                <a:solidFill>
                  <a:schemeClr val="tx1">
                    <a:lumMod val="65000"/>
                    <a:lumOff val="35000"/>
                  </a:schemeClr>
                </a:solidFill>
                <a:latin typeface="UGent Panno Text SemiLight"/>
              </a:rPr>
              <a:t> 2024)</a:t>
            </a:r>
          </a:p>
          <a:p>
            <a:pPr>
              <a:spcBef>
                <a:spcPct val="0"/>
              </a:spcBef>
            </a:pPr>
            <a:r>
              <a:rPr lang="en-US" altLang="nl-BE" sz="1000" dirty="0">
                <a:solidFill>
                  <a:schemeClr val="tx1">
                    <a:lumMod val="65000"/>
                    <a:lumOff val="35000"/>
                  </a:schemeClr>
                </a:solidFill>
              </a:rPr>
              <a:t>The total amount of students per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 is higher than the total amount of students enrolled </a:t>
            </a:r>
          </a:p>
          <a:p>
            <a:pPr>
              <a:spcBef>
                <a:spcPct val="0"/>
              </a:spcBef>
            </a:pPr>
            <a:r>
              <a:rPr lang="en-US" altLang="nl-BE" sz="1000" dirty="0">
                <a:solidFill>
                  <a:schemeClr val="tx1">
                    <a:lumMod val="65000"/>
                    <a:lumOff val="35000"/>
                  </a:schemeClr>
                </a:solidFill>
              </a:rPr>
              <a:t>at Ghent University since there are students enrolled in multiple study </a:t>
            </a:r>
            <a:r>
              <a:rPr lang="en-US" altLang="nl-BE" sz="1000" dirty="0" err="1">
                <a:solidFill>
                  <a:schemeClr val="tx1">
                    <a:lumMod val="65000"/>
                    <a:lumOff val="35000"/>
                  </a:schemeClr>
                </a:solidFill>
              </a:rPr>
              <a:t>programmes</a:t>
            </a:r>
            <a:r>
              <a:rPr lang="en-US" altLang="nl-BE" sz="1000" dirty="0">
                <a:solidFill>
                  <a:schemeClr val="tx1">
                    <a:lumMod val="65000"/>
                    <a:lumOff val="35000"/>
                  </a:schemeClr>
                </a:solidFill>
              </a:rPr>
              <a:t> and study </a:t>
            </a:r>
            <a:r>
              <a:rPr lang="en-US" altLang="nl-BE" sz="1000" dirty="0" err="1">
                <a:solidFill>
                  <a:schemeClr val="tx1">
                    <a:lumMod val="65000"/>
                    <a:lumOff val="35000"/>
                  </a:schemeClr>
                </a:solidFill>
              </a:rPr>
              <a:t>programme</a:t>
            </a:r>
            <a:r>
              <a:rPr lang="en-US" altLang="nl-BE" sz="1000" dirty="0">
                <a:solidFill>
                  <a:schemeClr val="tx1">
                    <a:lumMod val="65000"/>
                    <a:lumOff val="35000"/>
                  </a:schemeClr>
                </a:solidFill>
              </a:rPr>
              <a:t> types. </a:t>
            </a:r>
          </a:p>
          <a:p>
            <a:pPr>
              <a:spcBef>
                <a:spcPct val="0"/>
              </a:spcBef>
            </a:pPr>
            <a:r>
              <a:rPr lang="en-US" altLang="nl-BE" sz="1000" dirty="0">
                <a:solidFill>
                  <a:schemeClr val="tx1">
                    <a:lumMod val="65000"/>
                    <a:lumOff val="35000"/>
                  </a:schemeClr>
                </a:solidFill>
              </a:rPr>
              <a:t>Reference date: the number of students and the number of doctoral students in particular increases during the academic year.</a:t>
            </a:r>
            <a:endParaRPr lang="nl-BE" sz="1000" dirty="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dirty="0"/>
              <a:t>STUDENT</a:t>
            </a:r>
            <a:r>
              <a:rPr lang="nl-BE" dirty="0"/>
              <a:t>s</a:t>
            </a:r>
            <a:endParaRPr lang="en-BE" dirty="0"/>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712548866"/>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dirty="0">
                          <a:solidFill>
                            <a:schemeClr val="bg1"/>
                          </a:solidFill>
                          <a:latin typeface="UGent Panno Text Medium" panose="02000506040000040003" pitchFamily="2" charset="0"/>
                        </a:rPr>
                        <a:t>Total</a:t>
                      </a:r>
                      <a:endParaRPr lang="en-BE" sz="2400" b="0" i="0" dirty="0">
                        <a:latin typeface="UGent Panno Text Medium" panose="02000506040000040003" pitchFamily="2" charset="0"/>
                      </a:endParaRPr>
                    </a:p>
                  </a:txBody>
                  <a:tcPr marL="324000" anchor="ctr">
                    <a:solidFill>
                      <a:srgbClr val="1E64C8"/>
                    </a:solidFill>
                  </a:tcPr>
                </a:tc>
                <a:tc>
                  <a:txBody>
                    <a:bodyPr/>
                    <a:lstStyle/>
                    <a:p>
                      <a:pPr algn="r"/>
                      <a:r>
                        <a:rPr lang="nl-BE" sz="2400" b="0" i="0" dirty="0">
                          <a:solidFill>
                            <a:schemeClr val="bg1"/>
                          </a:solidFill>
                          <a:latin typeface="UGent Panno Text Medium"/>
                        </a:rPr>
                        <a:t>49,753</a:t>
                      </a:r>
                      <a:endParaRPr lang="en-BE" sz="2400" dirty="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dirty="0">
                          <a:solidFill>
                            <a:srgbClr val="1E64C8"/>
                          </a:solidFill>
                          <a:latin typeface="UGent Panno Text" panose="02000506040000040003" pitchFamily="2" charset="0"/>
                        </a:rPr>
                        <a:t>Bachelor</a:t>
                      </a:r>
                      <a:endParaRPr lang="en-BE" sz="2000" dirty="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24,479</a:t>
                      </a:r>
                      <a:endParaRPr lang="en-BE" sz="2000" dirty="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dirty="0">
                          <a:solidFill>
                            <a:srgbClr val="1E64C8"/>
                          </a:solidFill>
                          <a:latin typeface="UGent Panno Text" panose="02000506040000040003" pitchFamily="2" charset="0"/>
                        </a:rPr>
                        <a:t>Master</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17,498</a:t>
                      </a:r>
                      <a:endParaRPr lang="en-BE" sz="2000" dirty="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Other</a:t>
                      </a:r>
                      <a:r>
                        <a:rPr lang="nl-BE" sz="2000" dirty="0">
                          <a:solidFill>
                            <a:srgbClr val="1E64C8"/>
                          </a:solidFill>
                          <a:latin typeface="UGent Panno Text" panose="02000506040000040003" pitchFamily="2" charset="0"/>
                        </a:rPr>
                        <a:t> </a:t>
                      </a:r>
                      <a:r>
                        <a:rPr lang="nl-BE" sz="2000" dirty="0" err="1">
                          <a:solidFill>
                            <a:srgbClr val="1E64C8"/>
                          </a:solidFill>
                          <a:latin typeface="UGent Panno Text" panose="02000506040000040003" pitchFamily="2" charset="0"/>
                        </a:rPr>
                        <a:t>programmes</a:t>
                      </a:r>
                      <a:endParaRPr lang="en-BE" sz="2000" dirty="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467</a:t>
                      </a:r>
                      <a:endParaRPr lang="nl-BE" sz="2000" dirty="0">
                        <a:solidFill>
                          <a:srgbClr val="1E64C8"/>
                        </a:solidFill>
                        <a:latin typeface="UGent Panno Text"/>
                      </a:endParaRPr>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dirty="0" err="1">
                          <a:solidFill>
                            <a:srgbClr val="1E64C8"/>
                          </a:solidFill>
                          <a:latin typeface="UGent Panno Text" panose="02000506040000040003" pitchFamily="2" charset="0"/>
                        </a:rPr>
                        <a:t>Doctorate</a:t>
                      </a:r>
                      <a:endParaRPr lang="en-BE" sz="2000" dirty="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dirty="0">
                          <a:solidFill>
                            <a:srgbClr val="1E64C8"/>
                          </a:solidFill>
                          <a:latin typeface="UGent Panno Text"/>
                        </a:rPr>
                        <a:t>4,757</a:t>
                      </a:r>
                      <a:endParaRPr lang="en-BE" sz="2000" dirty="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dirty="0"/>
              <a:t>research</a:t>
            </a:r>
            <a:endParaRPr lang="en-BE" dirty="0"/>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CEA74E-A28A-4F7B-B559-74CA07D9BECD}">
  <ds:schemaRef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http://purl.org/dc/elements/1.1/"/>
    <ds:schemaRef ds:uri="http://schemas.microsoft.com/office/infopath/2007/PartnerControls"/>
    <ds:schemaRef ds:uri="a68099c4-eb67-4ddd-bad8-86bb313cb615"/>
    <ds:schemaRef ds:uri="http://purl.org/dc/terms/"/>
  </ds:schemaRefs>
</ds:datastoreItem>
</file>

<file path=customXml/itemProps2.xml><?xml version="1.0" encoding="utf-8"?>
<ds:datastoreItem xmlns:ds="http://schemas.openxmlformats.org/officeDocument/2006/customXml" ds:itemID="{ED5D742B-5479-4303-83D9-00AB858EB252}">
  <ds:schemaRefs>
    <ds:schemaRef ds:uri="http://schemas.microsoft.com/sharepoint/v3/contenttype/forms"/>
  </ds:schemaRefs>
</ds:datastoreItem>
</file>

<file path=customXml/itemProps3.xml><?xml version="1.0" encoding="utf-8"?>
<ds:datastoreItem xmlns:ds="http://schemas.openxmlformats.org/officeDocument/2006/customXml" ds:itemID="{120BD28E-26F8-4CDF-AB44-35425978DE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8099c4-eb67-4ddd-bad8-86bb313cb6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3552</TotalTime>
  <Words>3163</Words>
  <Application>Microsoft Office PowerPoint</Application>
  <PresentationFormat>Breedbeeld</PresentationFormat>
  <Paragraphs>424</Paragraphs>
  <Slides>54</Slides>
  <Notes>27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54</vt:i4>
      </vt:variant>
    </vt:vector>
  </HeadingPairs>
  <TitlesOfParts>
    <vt:vector size="62"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BELGIUM</vt:lpstr>
      <vt:lpstr>PowerPoint-presentatie</vt:lpstr>
      <vt:lpstr>Six strategic education objectives</vt:lpstr>
      <vt:lpstr>programmes</vt:lpstr>
      <vt:lpstr>STUDENTs</vt:lpstr>
      <vt:lpstr>STUDENTs</vt:lpstr>
      <vt:lpstr>PowerPoint-presentatie</vt:lpstr>
      <vt:lpstr>researchers</vt:lpstr>
      <vt:lpstr>DOCTORAL SCHOOLS</vt:lpstr>
      <vt:lpstr>INPUT</vt:lpstr>
      <vt:lpstr>OUTPUT</vt:lpstr>
      <vt:lpstr>TECHTRANSFER</vt:lpstr>
      <vt:lpstr>ERC GRANTS</vt:lpstr>
      <vt:lpstr>PowerPoint-presentatie</vt:lpstr>
      <vt:lpstr>200 years ghent university</vt:lpstr>
      <vt:lpstr>200 years ghent university (2017)</vt:lpstr>
      <vt:lpstr>ALUMNI and NOBEL PRIze winners</vt:lpstr>
      <vt:lpstr>Ghent university ALUMNI</vt:lpstr>
      <vt:lpstr>PowerPoint-presentatie</vt:lpstr>
      <vt:lpstr>PowerPoint-presentatie</vt:lpstr>
      <vt:lpstr>PowerPoint-presentatie</vt:lpstr>
      <vt:lpstr>PowerPoint-presentatie</vt:lpstr>
      <vt:lpstr>19 CAMPUSes IN the ghent region</vt:lpstr>
      <vt:lpstr>famous MONUMENTs</vt:lpstr>
      <vt:lpstr>Hospitals</vt:lpstr>
      <vt:lpstr>Science park</vt:lpstr>
      <vt:lpstr>GUM  -   GHENT UNIVERSITY museum</vt:lpstr>
      <vt:lpstr>PowerPoint-presentatie</vt:lpstr>
      <vt:lpstr>CAMPUS KORTRIJK</vt:lpstr>
      <vt:lpstr>KORTRIJK</vt:lpstr>
      <vt:lpstr>CAMPUS BRUGEs</vt:lpstr>
      <vt:lpstr>Ostend science park</vt:lpstr>
      <vt:lpstr>PowerPoint-presentatie</vt:lpstr>
      <vt:lpstr>GHENT UNIVERSITY  GLOBAL CAMPUS</vt:lpstr>
      <vt:lpstr>PowerPoint-presentatie</vt:lpstr>
      <vt:lpstr>Rector</vt:lpstr>
      <vt:lpstr>ORGANIsation</vt:lpstr>
      <vt:lpstr>organisation</vt:lpstr>
      <vt:lpstr>11 faculties</vt:lpstr>
      <vt:lpstr>PowerPoint-presentatie</vt:lpstr>
      <vt:lpstr>PowerPoint-presentatie</vt:lpstr>
      <vt:lpstr>PERSONnel</vt:lpstr>
      <vt:lpstr>PowerPoint-presentatie</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192</cp:revision>
  <dcterms:created xsi:type="dcterms:W3CDTF">2023-05-26T07:32:12Z</dcterms:created>
  <dcterms:modified xsi:type="dcterms:W3CDTF">2024-12-05T10:30:59Z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