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9"/>
  </p:notesMasterIdLst>
  <p:sldIdLst>
    <p:sldId id="268" r:id="rId5"/>
    <p:sldId id="267" r:id="rId6"/>
    <p:sldId id="258" r:id="rId7"/>
    <p:sldId id="270" r:id="rId8"/>
    <p:sldId id="259" r:id="rId9"/>
    <p:sldId id="458" r:id="rId10"/>
    <p:sldId id="459" r:id="rId11"/>
    <p:sldId id="273" r:id="rId12"/>
    <p:sldId id="274" r:id="rId13"/>
    <p:sldId id="275" r:id="rId14"/>
    <p:sldId id="425" r:id="rId15"/>
    <p:sldId id="276" r:id="rId16"/>
    <p:sldId id="426" r:id="rId17"/>
    <p:sldId id="423" r:id="rId18"/>
    <p:sldId id="467" r:id="rId19"/>
    <p:sldId id="424" r:id="rId20"/>
    <p:sldId id="396" r:id="rId21"/>
    <p:sldId id="420" r:id="rId22"/>
    <p:sldId id="460" r:id="rId23"/>
    <p:sldId id="421" r:id="rId24"/>
    <p:sldId id="465" r:id="rId25"/>
    <p:sldId id="429" r:id="rId26"/>
    <p:sldId id="428" r:id="rId27"/>
    <p:sldId id="461" r:id="rId28"/>
    <p:sldId id="383" r:id="rId29"/>
    <p:sldId id="462" r:id="rId30"/>
    <p:sldId id="463" r:id="rId31"/>
    <p:sldId id="434" r:id="rId32"/>
    <p:sldId id="416" r:id="rId33"/>
    <p:sldId id="435" r:id="rId34"/>
    <p:sldId id="436" r:id="rId35"/>
    <p:sldId id="399" r:id="rId36"/>
    <p:sldId id="388" r:id="rId37"/>
    <p:sldId id="437" r:id="rId38"/>
    <p:sldId id="438" r:id="rId39"/>
    <p:sldId id="333" r:id="rId40"/>
    <p:sldId id="439" r:id="rId41"/>
    <p:sldId id="346" r:id="rId42"/>
    <p:sldId id="441" r:id="rId43"/>
    <p:sldId id="466" r:id="rId44"/>
    <p:sldId id="347" r:id="rId45"/>
    <p:sldId id="348" r:id="rId46"/>
    <p:sldId id="349" r:id="rId47"/>
    <p:sldId id="442" r:id="rId48"/>
    <p:sldId id="443" r:id="rId49"/>
    <p:sldId id="444" r:id="rId50"/>
    <p:sldId id="464" r:id="rId51"/>
    <p:sldId id="446" r:id="rId52"/>
    <p:sldId id="447" r:id="rId53"/>
    <p:sldId id="449" r:id="rId54"/>
    <p:sldId id="371" r:id="rId55"/>
    <p:sldId id="448" r:id="rId56"/>
    <p:sldId id="451" r:id="rId57"/>
    <p:sldId id="422" r:id="rId58"/>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3543" userDrawn="1">
          <p15:clr>
            <a:srgbClr val="A4A3A4"/>
          </p15:clr>
        </p15:guide>
        <p15:guide id="4" pos="211" userDrawn="1">
          <p15:clr>
            <a:srgbClr val="A4A3A4"/>
          </p15:clr>
        </p15:guide>
        <p15:guide id="5" orient="horz" pos="4133" userDrawn="1">
          <p15:clr>
            <a:srgbClr val="A4A3A4"/>
          </p15:clr>
        </p15:guide>
        <p15:guide id="9" orient="horz" pos="1480" userDrawn="1">
          <p15:clr>
            <a:srgbClr val="A4A3A4"/>
          </p15:clr>
        </p15:guide>
        <p15:guide id="10" orient="horz" pos="2251" userDrawn="1">
          <p15:clr>
            <a:srgbClr val="A4A3A4"/>
          </p15:clr>
        </p15:guide>
        <p15:guide id="12" pos="7446" userDrawn="1">
          <p15:clr>
            <a:srgbClr val="A4A3A4"/>
          </p15:clr>
        </p15:guide>
        <p15:guide id="13" pos="359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ABDE14-85D3-DFF9-285E-64E03250018D}" name="Paul Leys" initials="PL" userId="Paul Leys" providerId="None"/>
  <p188:author id="{DAAC4C2B-A808-CE70-0D8E-45750643407C}" name="Paul Leys" initials="PL" userId="S::Paul.Leys@UGent.be::abd6d1c3-c58f-4243-a87a-8e9594f7f149" providerId="AD"/>
  <p188:author id="{A90A258D-6A69-59B5-A970-78096ACE4610}" name="Maya Caen" initials="MC" userId="S::maya.caen@ugent.be::f6725822-2b3f-4fcc-a107-dff2019e0740" providerId="AD"/>
  <p188:author id="{E56FC5F7-04D2-A537-77F6-E0A95DFB8587}" name="Maya Caen" initials="MC" userId="S::Maya.Caen@UGent.be::f6725822-2b3f-4fcc-a107-dff2019e0740" providerId="AD"/>
  <p188:author id="{060072FE-C02B-2844-38F9-23DA302292EF}" name="Laurens Beke" initials="LB" userId="S::Laurens.Beke@UGent.be::b6f79eba-3fc7-4bde-badd-2b9e9374e99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200"/>
    <a:srgbClr val="C8D8F0"/>
    <a:srgbClr val="1E64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0F797D-A045-8AEB-2AD5-9565E0089D63}" v="32" dt="2024-11-04T13:12:06.3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57" autoAdjust="0"/>
    <p:restoredTop sz="86200" autoAdjust="0"/>
  </p:normalViewPr>
  <p:slideViewPr>
    <p:cSldViewPr snapToGrid="0" showGuides="1">
      <p:cViewPr varScale="1">
        <p:scale>
          <a:sx n="96" d="100"/>
          <a:sy n="96" d="100"/>
        </p:scale>
        <p:origin x="936" y="90"/>
      </p:cViewPr>
      <p:guideLst>
        <p:guide orient="horz" pos="3543"/>
        <p:guide pos="211"/>
        <p:guide orient="horz" pos="4133"/>
        <p:guide orient="horz" pos="1480"/>
        <p:guide orient="horz" pos="2251"/>
        <p:guide pos="7446"/>
        <p:guide pos="3591"/>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0"/>
    </p:cViewPr>
  </p:sorterViewPr>
  <p:notesViewPr>
    <p:cSldViewPr snapToGrid="0" showGuides="1">
      <p:cViewPr varScale="1">
        <p:scale>
          <a:sx n="159" d="100"/>
          <a:sy n="159" d="100"/>
        </p:scale>
        <p:origin x="5320"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C0EFEC-C3FA-3C4A-B7F4-DA1C3F57E471}" type="datetimeFigureOut">
              <a:t>07/01/2025</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522D08-1F01-BB49-AF51-EBB99F15D995}" type="slidenum">
              <a:t>‹nr.›</a:t>
            </a:fld>
            <a:endParaRPr lang="en-BE"/>
          </a:p>
        </p:txBody>
      </p:sp>
    </p:spTree>
    <p:extLst>
      <p:ext uri="{BB962C8B-B14F-4D97-AF65-F5344CB8AC3E}">
        <p14:creationId xmlns:p14="http://schemas.microsoft.com/office/powerpoint/2010/main" val="3090487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sgroup-unis.eu/" TargetMode="External"/><Relationship Id="rId3" Type="http://schemas.openxmlformats.org/officeDocument/2006/relationships/hyperlink" Target="https://eua.eu/about/who-we-are.html" TargetMode="External"/><Relationship Id="rId7" Type="http://schemas.openxmlformats.org/officeDocument/2006/relationships/hyperlink" Target="https://uni-foundation.eu/" TargetMode="External"/><Relationship Id="rId2" Type="http://schemas.openxmlformats.org/officeDocument/2006/relationships/slide" Target="../slides/slide53.xml"/><Relationship Id="rId1" Type="http://schemas.openxmlformats.org/officeDocument/2006/relationships/notesMaster" Target="../notesMasters/notesMaster1.xml"/><Relationship Id="rId6" Type="http://schemas.openxmlformats.org/officeDocument/2006/relationships/hyperlink" Target="https://www.the-guild.eu/about/" TargetMode="External"/><Relationship Id="rId5" Type="http://schemas.openxmlformats.org/officeDocument/2006/relationships/hyperlink" Target="https://www.cesaer.org/about/history/" TargetMode="External"/><Relationship Id="rId4" Type="http://schemas.openxmlformats.org/officeDocument/2006/relationships/hyperlink" Target="https://vlir.be/" TargetMode="External"/><Relationship Id="rId9" Type="http://schemas.openxmlformats.org/officeDocument/2006/relationships/hyperlink" Target="https://www.unilion.eu/"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Ghent University is a top 100 university, founded in 1817, and one of the major universities in Belgium with 50,000 students and 15,500 employees. Our 11 faculties offer more than 200 courses and conduct in-depth research within a wide range of scientific domains. Our credo is ‘Dare to Think’, challenging everyone to question conventional views and to dare to take a nuanced stand. We are a pluralistic university open to all, regardless of their ideological, political, cultural or social background. Ghent University Global Campus is also the first European university in Songdo, South Korea.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www.ugent.be </a:t>
            </a:r>
          </a:p>
          <a:p>
            <a:r>
              <a:rPr lang="en-US" sz="1200" b="0" i="0" kern="1200" dirty="0">
                <a:solidFill>
                  <a:schemeClr val="tx1"/>
                </a:solidFill>
                <a:effectLst/>
                <a:latin typeface="+mn-lt"/>
                <a:ea typeface="+mn-ea"/>
                <a:cs typeface="+mn-cs"/>
              </a:rPr>
              <a:t>#ugent</a:t>
            </a:r>
            <a:endParaRPr lang="en-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E522D08-1F01-BB49-AF51-EBB99F15D995}" type="slidenum">
              <a:rPr lang="en-BE"/>
              <a:t>2</a:t>
            </a:fld>
            <a:endParaRPr lang="en-BE"/>
          </a:p>
        </p:txBody>
      </p:sp>
    </p:spTree>
    <p:extLst>
      <p:ext uri="{BB962C8B-B14F-4D97-AF65-F5344CB8AC3E}">
        <p14:creationId xmlns:p14="http://schemas.microsoft.com/office/powerpoint/2010/main" val="2652581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Ghent University has different</a:t>
            </a:r>
            <a:r>
              <a:rPr lang="nl-BE" baseline="0" dirty="0"/>
              <a:t> </a:t>
            </a:r>
            <a:r>
              <a:rPr lang="nl-BE" baseline="0" dirty="0" err="1"/>
              <a:t>campuses</a:t>
            </a:r>
            <a:r>
              <a:rPr lang="nl-BE" baseline="0" dirty="0"/>
              <a:t> in </a:t>
            </a:r>
            <a:r>
              <a:rPr lang="nl-BE" baseline="0" dirty="0" err="1"/>
              <a:t>the</a:t>
            </a:r>
            <a:r>
              <a:rPr lang="nl-BE" baseline="0" dirty="0"/>
              <a:t> </a:t>
            </a:r>
            <a:r>
              <a:rPr lang="nl-BE" baseline="0" dirty="0" err="1"/>
              <a:t>city</a:t>
            </a:r>
            <a:r>
              <a:rPr lang="nl-BE" baseline="0" dirty="0"/>
              <a:t> center </a:t>
            </a:r>
            <a:r>
              <a:rPr lang="nl-BE" baseline="0" dirty="0" err="1"/>
              <a:t>and</a:t>
            </a:r>
            <a:r>
              <a:rPr lang="nl-BE" baseline="0" dirty="0"/>
              <a:t> </a:t>
            </a:r>
            <a:r>
              <a:rPr lang="nl-BE" baseline="0" dirty="0" err="1"/>
              <a:t>around</a:t>
            </a:r>
            <a:r>
              <a:rPr lang="nl-BE" baseline="0" dirty="0"/>
              <a:t> </a:t>
            </a:r>
            <a:r>
              <a:rPr lang="nl-BE" baseline="0" dirty="0" err="1"/>
              <a:t>the</a:t>
            </a:r>
            <a:r>
              <a:rPr lang="nl-BE" baseline="0" dirty="0"/>
              <a:t> </a:t>
            </a:r>
            <a:r>
              <a:rPr lang="nl-BE" baseline="0" dirty="0" err="1"/>
              <a:t>region</a:t>
            </a:r>
            <a:r>
              <a:rPr lang="nl-BE" baseline="0" dirty="0"/>
              <a:t> of Ghent: </a:t>
            </a:r>
            <a:r>
              <a:rPr lang="nl-BE" baseline="0" dirty="0" err="1"/>
              <a:t>Zwijnaarde</a:t>
            </a:r>
            <a:r>
              <a:rPr lang="nl-BE" baseline="0" dirty="0"/>
              <a:t>, Merelbeke, …</a:t>
            </a:r>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25</a:t>
            </a:fld>
            <a:endParaRPr lang="en-GB"/>
          </a:p>
        </p:txBody>
      </p:sp>
    </p:spTree>
    <p:extLst>
      <p:ext uri="{BB962C8B-B14F-4D97-AF65-F5344CB8AC3E}">
        <p14:creationId xmlns:p14="http://schemas.microsoft.com/office/powerpoint/2010/main" val="256583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Source UZ Gent: https://www.uzgent.be/kerncijfers</a:t>
            </a:r>
          </a:p>
        </p:txBody>
      </p:sp>
      <p:sp>
        <p:nvSpPr>
          <p:cNvPr id="4" name="Slide Number Placeholder 3"/>
          <p:cNvSpPr>
            <a:spLocks noGrp="1"/>
          </p:cNvSpPr>
          <p:nvPr>
            <p:ph type="sldNum" sz="quarter" idx="5"/>
          </p:nvPr>
        </p:nvSpPr>
        <p:spPr/>
        <p:txBody>
          <a:bodyPr/>
          <a:lstStyle/>
          <a:p>
            <a:fld id="{1E522D08-1F01-BB49-AF51-EBB99F15D995}" type="slidenum">
              <a:rPr lang="en-BE"/>
              <a:t>27</a:t>
            </a:fld>
            <a:endParaRPr lang="en-BE"/>
          </a:p>
        </p:txBody>
      </p:sp>
    </p:spTree>
    <p:extLst>
      <p:ext uri="{BB962C8B-B14F-4D97-AF65-F5344CB8AC3E}">
        <p14:creationId xmlns:p14="http://schemas.microsoft.com/office/powerpoint/2010/main" val="444376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28</a:t>
            </a:fld>
            <a:endParaRPr lang="en-GB"/>
          </a:p>
        </p:txBody>
      </p:sp>
    </p:spTree>
    <p:extLst>
      <p:ext uri="{BB962C8B-B14F-4D97-AF65-F5344CB8AC3E}">
        <p14:creationId xmlns:p14="http://schemas.microsoft.com/office/powerpoint/2010/main" val="3138490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GUM (Ghent University Museum) opened in 2020 and is located at the heart of the Ghent Botanical Garden, right around the corner from MSK Ghent and S.M.A.K. The GUM is a museum dedicated to science, research and critical thinking, where visitors can discover that science is the result of trial and error, doubt and imagination. </a:t>
            </a:r>
            <a:r>
              <a:rPr lang="nl-BE" sz="1200" b="0" i="0" u="sng" kern="1200" dirty="0">
                <a:solidFill>
                  <a:schemeClr val="tx1"/>
                </a:solidFill>
                <a:effectLst/>
                <a:latin typeface="+mn-lt"/>
                <a:ea typeface="+mn-ea"/>
                <a:cs typeface="+mn-cs"/>
              </a:rPr>
              <a:t>www.gum.gent</a:t>
            </a: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29</a:t>
            </a:fld>
            <a:endParaRPr lang="en-GB"/>
          </a:p>
        </p:txBody>
      </p:sp>
    </p:spTree>
    <p:extLst>
      <p:ext uri="{BB962C8B-B14F-4D97-AF65-F5344CB8AC3E}">
        <p14:creationId xmlns:p14="http://schemas.microsoft.com/office/powerpoint/2010/main" val="2324492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spcBef>
                <a:spcPct val="20000"/>
              </a:spcBef>
              <a:buSzPct val="50000"/>
              <a:buFontTx/>
              <a:buNone/>
            </a:pPr>
            <a:r>
              <a:rPr lang="en-US" altLang="nl-BE" dirty="0">
                <a:solidFill>
                  <a:srgbClr val="0A1E60"/>
                </a:solidFill>
                <a:latin typeface="Frutiger LT Std 47 Light Cn" pitchFamily="34" charset="0"/>
              </a:rPr>
              <a:t>Founded 1st of October 2013</a:t>
            </a:r>
          </a:p>
          <a:p>
            <a:pPr marL="0" indent="0">
              <a:spcBef>
                <a:spcPct val="20000"/>
              </a:spcBef>
              <a:buSzPct val="50000"/>
              <a:buFontTx/>
              <a:buNone/>
            </a:pPr>
            <a:r>
              <a:rPr lang="en-US" altLang="nl-BE" dirty="0">
                <a:solidFill>
                  <a:srgbClr val="0A1E60"/>
                </a:solidFill>
                <a:latin typeface="Frutiger LT Std 47 Light Cn" pitchFamily="34" charset="0"/>
              </a:rPr>
              <a:t>Since 2018: 2 new study </a:t>
            </a:r>
            <a:r>
              <a:rPr lang="en-US" altLang="nl-BE" dirty="0" err="1">
                <a:solidFill>
                  <a:srgbClr val="0A1E60"/>
                </a:solidFill>
                <a:latin typeface="Frutiger LT Std 47 Light Cn" pitchFamily="34" charset="0"/>
              </a:rPr>
              <a:t>programmes</a:t>
            </a:r>
            <a:r>
              <a:rPr lang="en-US" altLang="nl-BE" dirty="0">
                <a:solidFill>
                  <a:srgbClr val="0A1E60"/>
                </a:solidFill>
                <a:latin typeface="Frutiger LT Std 47 Light Cn" pitchFamily="34" charset="0"/>
              </a:rPr>
              <a:t> in industrial engineering - unique in Flanders.</a:t>
            </a:r>
          </a:p>
          <a:p>
            <a:pPr marL="0" indent="0">
              <a:spcBef>
                <a:spcPct val="20000"/>
              </a:spcBef>
              <a:buSzPct val="50000"/>
              <a:buFontTx/>
              <a:buNone/>
            </a:pPr>
            <a:r>
              <a:rPr lang="en-US" altLang="nl-BE" dirty="0">
                <a:solidFill>
                  <a:srgbClr val="0A1E60"/>
                </a:solidFill>
                <a:latin typeface="Frutiger LT Std 47 Light Cn" pitchFamily="34" charset="0"/>
              </a:rPr>
              <a:t>Practice-oriented campus with 650 students - 120 staff members (lecturers, researchers, scientific and administrative personnel)</a:t>
            </a:r>
          </a:p>
          <a:p>
            <a:pPr marL="0" indent="0">
              <a:spcBef>
                <a:spcPct val="20000"/>
              </a:spcBef>
              <a:buSzPct val="50000"/>
              <a:buFontTx/>
              <a:buNone/>
            </a:pPr>
            <a:r>
              <a:rPr lang="en-US" altLang="nl-BE" dirty="0">
                <a:solidFill>
                  <a:srgbClr val="0A1E60"/>
                </a:solidFill>
                <a:latin typeface="Frutiger LT Std 47 Light Cn" pitchFamily="34" charset="0"/>
              </a:rPr>
              <a:t>From the Faculty of Engineering and Architecture</a:t>
            </a:r>
            <a:endParaRPr lang="nl-BE" altLang="nl-BE" dirty="0">
              <a:solidFill>
                <a:srgbClr val="0A1E60"/>
              </a:solidFill>
              <a:latin typeface="Frutiger LT Std 47 Light Cn" pitchFamily="34" charset="0"/>
            </a:endParaRPr>
          </a:p>
        </p:txBody>
      </p:sp>
      <p:sp>
        <p:nvSpPr>
          <p:cNvPr id="4" name="Tijdelijke aanduiding voor dianummer 3"/>
          <p:cNvSpPr>
            <a:spLocks noGrp="1"/>
          </p:cNvSpPr>
          <p:nvPr>
            <p:ph type="sldNum" sz="quarter" idx="5"/>
          </p:nvPr>
        </p:nvSpPr>
        <p:spPr/>
        <p:txBody>
          <a:bodyPr/>
          <a:lstStyle/>
          <a:p>
            <a:fld id="{1E522D08-1F01-BB49-AF51-EBB99F15D995}" type="slidenum">
              <a:rPr lang="nl-BE" smtClean="0"/>
              <a:t>31</a:t>
            </a:fld>
            <a:endParaRPr lang="nl-BE"/>
          </a:p>
        </p:txBody>
      </p:sp>
    </p:spTree>
    <p:extLst>
      <p:ext uri="{BB962C8B-B14F-4D97-AF65-F5344CB8AC3E}">
        <p14:creationId xmlns:p14="http://schemas.microsoft.com/office/powerpoint/2010/main" val="2952964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err="1"/>
              <a:t>Ghent</a:t>
            </a:r>
            <a:r>
              <a:rPr lang="nl-BE" dirty="0"/>
              <a:t> University </a:t>
            </a:r>
            <a:r>
              <a:rPr lang="nl-BE" dirty="0" err="1"/>
              <a:t>department</a:t>
            </a:r>
            <a:r>
              <a:rPr lang="nl-BE" dirty="0"/>
              <a:t> of </a:t>
            </a:r>
            <a:r>
              <a:rPr lang="nl-BE" dirty="0" err="1"/>
              <a:t>the</a:t>
            </a:r>
            <a:r>
              <a:rPr lang="nl-BE" dirty="0"/>
              <a:t> United Nations, in cooperation </a:t>
            </a:r>
            <a:r>
              <a:rPr lang="nl-BE" dirty="0" err="1"/>
              <a:t>with</a:t>
            </a:r>
            <a:r>
              <a:rPr lang="nl-BE" dirty="0"/>
              <a:t> </a:t>
            </a:r>
            <a:r>
              <a:rPr lang="nl-BE" dirty="0" err="1"/>
              <a:t>the</a:t>
            </a:r>
            <a:r>
              <a:rPr lang="nl-BE" dirty="0"/>
              <a:t> VUB. </a:t>
            </a:r>
            <a:r>
              <a:rPr lang="nl-BE" dirty="0" err="1"/>
              <a:t>Economists</a:t>
            </a:r>
            <a:r>
              <a:rPr lang="nl-BE" dirty="0"/>
              <a:t>, </a:t>
            </a:r>
            <a:r>
              <a:rPr lang="nl-BE" dirty="0" err="1"/>
              <a:t>political</a:t>
            </a:r>
            <a:r>
              <a:rPr lang="nl-BE" dirty="0"/>
              <a:t> </a:t>
            </a:r>
            <a:r>
              <a:rPr lang="nl-BE" dirty="0" err="1"/>
              <a:t>scientists</a:t>
            </a:r>
            <a:r>
              <a:rPr lang="nl-BE" dirty="0"/>
              <a:t> </a:t>
            </a:r>
            <a:r>
              <a:rPr lang="nl-BE" dirty="0" err="1"/>
              <a:t>and</a:t>
            </a:r>
            <a:r>
              <a:rPr lang="nl-BE" dirty="0"/>
              <a:t> </a:t>
            </a:r>
            <a:r>
              <a:rPr lang="nl-BE" dirty="0" err="1"/>
              <a:t>lawyers</a:t>
            </a:r>
            <a:r>
              <a:rPr lang="nl-BE" dirty="0"/>
              <a:t> do research </a:t>
            </a:r>
            <a:r>
              <a:rPr lang="nl-BE" dirty="0" err="1"/>
              <a:t>into</a:t>
            </a:r>
            <a:r>
              <a:rPr lang="nl-BE" dirty="0"/>
              <a:t> </a:t>
            </a:r>
            <a:r>
              <a:rPr lang="nl-BE" dirty="0" err="1"/>
              <a:t>regional</a:t>
            </a:r>
            <a:r>
              <a:rPr lang="nl-BE" dirty="0"/>
              <a:t> </a:t>
            </a:r>
            <a:r>
              <a:rPr lang="nl-BE" dirty="0" err="1"/>
              <a:t>integration</a:t>
            </a:r>
            <a:r>
              <a:rPr lang="nl-BE" dirty="0"/>
              <a:t> </a:t>
            </a:r>
            <a:r>
              <a:rPr lang="nl-BE" dirty="0" err="1"/>
              <a:t>processes</a:t>
            </a:r>
            <a:r>
              <a:rPr lang="nl-BE" dirty="0"/>
              <a:t> </a:t>
            </a:r>
            <a:r>
              <a:rPr lang="nl-BE" dirty="0" err="1"/>
              <a:t>and</a:t>
            </a:r>
            <a:r>
              <a:rPr lang="nl-BE" dirty="0"/>
              <a:t> </a:t>
            </a:r>
            <a:r>
              <a:rPr lang="nl-BE" dirty="0" err="1"/>
              <a:t>the</a:t>
            </a:r>
            <a:r>
              <a:rPr lang="nl-BE" dirty="0"/>
              <a:t> </a:t>
            </a:r>
            <a:r>
              <a:rPr lang="nl-BE" dirty="0" err="1"/>
              <a:t>role</a:t>
            </a:r>
            <a:r>
              <a:rPr lang="nl-BE" dirty="0"/>
              <a:t> of </a:t>
            </a:r>
            <a:r>
              <a:rPr lang="nl-BE" dirty="0" err="1"/>
              <a:t>regionalisation</a:t>
            </a:r>
            <a:r>
              <a:rPr lang="nl-BE" dirty="0"/>
              <a:t> in a </a:t>
            </a:r>
            <a:r>
              <a:rPr lang="nl-BE" dirty="0" err="1"/>
              <a:t>globalized</a:t>
            </a:r>
            <a:r>
              <a:rPr lang="nl-BE" dirty="0"/>
              <a:t> </a:t>
            </a:r>
            <a:r>
              <a:rPr lang="nl-BE" dirty="0" err="1"/>
              <a:t>world</a:t>
            </a:r>
            <a:r>
              <a:rPr lang="nl-BE" dirty="0"/>
              <a:t>. UNU-CRIS </a:t>
            </a:r>
            <a:r>
              <a:rPr lang="nl-BE" dirty="0" err="1"/>
              <a:t>also</a:t>
            </a:r>
            <a:r>
              <a:rPr lang="nl-BE" dirty="0"/>
              <a:t> </a:t>
            </a:r>
            <a:r>
              <a:rPr lang="nl-BE" dirty="0" err="1"/>
              <a:t>functions</a:t>
            </a:r>
            <a:r>
              <a:rPr lang="nl-BE" dirty="0"/>
              <a:t> as a </a:t>
            </a:r>
            <a:r>
              <a:rPr lang="nl-BE" dirty="0" err="1"/>
              <a:t>think</a:t>
            </a:r>
            <a:r>
              <a:rPr lang="nl-BE" dirty="0"/>
              <a:t> tank </a:t>
            </a:r>
            <a:r>
              <a:rPr lang="nl-BE" dirty="0" err="1"/>
              <a:t>for</a:t>
            </a:r>
            <a:r>
              <a:rPr lang="nl-BE" dirty="0"/>
              <a:t> </a:t>
            </a:r>
            <a:r>
              <a:rPr lang="nl-BE" dirty="0" err="1"/>
              <a:t>several</a:t>
            </a:r>
            <a:r>
              <a:rPr lang="nl-BE" dirty="0"/>
              <a:t> </a:t>
            </a:r>
            <a:r>
              <a:rPr lang="nl-BE" dirty="0" err="1"/>
              <a:t>governments</a:t>
            </a:r>
            <a:r>
              <a:rPr lang="nl-BE"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33</a:t>
            </a:fld>
            <a:endParaRPr lang="en-GB"/>
          </a:p>
        </p:txBody>
      </p:sp>
    </p:spTree>
    <p:extLst>
      <p:ext uri="{BB962C8B-B14F-4D97-AF65-F5344CB8AC3E}">
        <p14:creationId xmlns:p14="http://schemas.microsoft.com/office/powerpoint/2010/main" val="2765357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E522D08-1F01-BB49-AF51-EBB99F15D995}" type="slidenum">
              <a:rPr lang="nl-BE" smtClean="0"/>
              <a:t>34</a:t>
            </a:fld>
            <a:endParaRPr lang="nl-BE"/>
          </a:p>
        </p:txBody>
      </p:sp>
    </p:spTree>
    <p:extLst>
      <p:ext uri="{BB962C8B-B14F-4D97-AF65-F5344CB8AC3E}">
        <p14:creationId xmlns:p14="http://schemas.microsoft.com/office/powerpoint/2010/main" val="388192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Ghent University Global Campus is the first European university in </a:t>
            </a:r>
            <a:r>
              <a:rPr lang="en-US" dirty="0" err="1"/>
              <a:t>Songdo</a:t>
            </a:r>
            <a:r>
              <a:rPr lang="en-US" dirty="0"/>
              <a:t>, South-Korea. GUGC opened its doors in 2014 as an important Asian hub for bio industry and life sciences, in collaboration with the South-Korean government. www.ugent.be/globalcampus</a:t>
            </a: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36</a:t>
            </a:fld>
            <a:endParaRPr lang="en-GB"/>
          </a:p>
        </p:txBody>
      </p:sp>
    </p:spTree>
    <p:extLst>
      <p:ext uri="{BB962C8B-B14F-4D97-AF65-F5344CB8AC3E}">
        <p14:creationId xmlns:p14="http://schemas.microsoft.com/office/powerpoint/2010/main" val="1444773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nl-BE" dirty="0">
                <a:latin typeface="Arial" panose="020B0604020202020204" pitchFamily="34" charset="0"/>
              </a:rPr>
              <a:t>Professor Rik Van de</a:t>
            </a:r>
            <a:r>
              <a:rPr lang="en-US" altLang="nl-BE" baseline="0" dirty="0">
                <a:latin typeface="Arial" panose="020B0604020202020204" pitchFamily="34" charset="0"/>
              </a:rPr>
              <a:t> Walle is the 83rd rector of Ghent University. He was appointed at the beginning of the 2017-2018 academic year.</a:t>
            </a:r>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38</a:t>
            </a:fld>
            <a:endParaRPr lang="en-GB"/>
          </a:p>
        </p:txBody>
      </p:sp>
    </p:spTree>
    <p:extLst>
      <p:ext uri="{BB962C8B-B14F-4D97-AF65-F5344CB8AC3E}">
        <p14:creationId xmlns:p14="http://schemas.microsoft.com/office/powerpoint/2010/main" val="2323209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1E522D08-1F01-BB49-AF51-EBB99F15D995}" type="slidenum">
              <a:rPr lang="en-GB" smtClean="0"/>
              <a:t>39</a:t>
            </a:fld>
            <a:endParaRPr lang="en-GB"/>
          </a:p>
        </p:txBody>
      </p:sp>
    </p:spTree>
    <p:extLst>
      <p:ext uri="{BB962C8B-B14F-4D97-AF65-F5344CB8AC3E}">
        <p14:creationId xmlns:p14="http://schemas.microsoft.com/office/powerpoint/2010/main" val="3054794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Ghent</a:t>
            </a:r>
            <a:r>
              <a:rPr lang="nl-NL" dirty="0"/>
              <a:t> is </a:t>
            </a:r>
            <a:r>
              <a:rPr lang="nl-NL" dirty="0" err="1"/>
              <a:t>located</a:t>
            </a:r>
            <a:r>
              <a:rPr lang="nl-NL" dirty="0"/>
              <a:t> in </a:t>
            </a:r>
            <a:r>
              <a:rPr lang="nl-NL" dirty="0" err="1"/>
              <a:t>Flanders</a:t>
            </a:r>
            <a:r>
              <a:rPr lang="nl-NL" dirty="0"/>
              <a:t>,</a:t>
            </a:r>
            <a:r>
              <a:rPr lang="nl-NL" baseline="0" dirty="0"/>
              <a:t> Belgium. The </a:t>
            </a:r>
            <a:r>
              <a:rPr lang="nl-NL" baseline="0" dirty="0" err="1"/>
              <a:t>city</a:t>
            </a:r>
            <a:r>
              <a:rPr lang="nl-NL" baseline="0" dirty="0"/>
              <a:t> is close </a:t>
            </a:r>
            <a:r>
              <a:rPr lang="nl-NL" baseline="0" dirty="0" err="1"/>
              <a:t>to</a:t>
            </a:r>
            <a:r>
              <a:rPr lang="nl-NL" baseline="0" dirty="0"/>
              <a:t> a few major European </a:t>
            </a:r>
            <a:r>
              <a:rPr lang="nl-NL" baseline="0" dirty="0" err="1"/>
              <a:t>cities</a:t>
            </a:r>
            <a:r>
              <a:rPr lang="nl-NL" baseline="0" dirty="0"/>
              <a:t> like Brussels, Paris </a:t>
            </a:r>
            <a:r>
              <a:rPr lang="nl-NL" baseline="0" dirty="0" err="1"/>
              <a:t>and</a:t>
            </a:r>
            <a:r>
              <a:rPr lang="nl-NL" baseline="0" dirty="0"/>
              <a:t> Amsterdam.</a:t>
            </a:r>
            <a:endParaRPr lang="nl-BE" dirty="0"/>
          </a:p>
        </p:txBody>
      </p:sp>
      <p:sp>
        <p:nvSpPr>
          <p:cNvPr id="4" name="Slide Number Placeholder 3"/>
          <p:cNvSpPr>
            <a:spLocks noGrp="1"/>
          </p:cNvSpPr>
          <p:nvPr>
            <p:ph type="sldNum" sz="quarter" idx="5"/>
          </p:nvPr>
        </p:nvSpPr>
        <p:spPr/>
        <p:txBody>
          <a:bodyPr/>
          <a:lstStyle/>
          <a:p>
            <a:fld id="{1E522D08-1F01-BB49-AF51-EBB99F15D995}" type="slidenum">
              <a:rPr lang="en-BE"/>
              <a:t>3</a:t>
            </a:fld>
            <a:endParaRPr lang="en-BE"/>
          </a:p>
        </p:txBody>
      </p:sp>
    </p:spTree>
    <p:extLst>
      <p:ext uri="{BB962C8B-B14F-4D97-AF65-F5344CB8AC3E}">
        <p14:creationId xmlns:p14="http://schemas.microsoft.com/office/powerpoint/2010/main" val="15588503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mn-lt"/>
                <a:ea typeface="+mn-ea"/>
                <a:cs typeface="+mn-cs"/>
              </a:rPr>
              <a:t>Ghent University has 11 faculties, spread across</a:t>
            </a:r>
            <a:r>
              <a:rPr lang="en-US" sz="1200" b="0" i="0" kern="1200" baseline="0" dirty="0">
                <a:solidFill>
                  <a:schemeClr val="tx1"/>
                </a:solidFill>
                <a:latin typeface="+mn-lt"/>
                <a:ea typeface="+mn-ea"/>
                <a:cs typeface="+mn-cs"/>
              </a:rPr>
              <a:t> </a:t>
            </a:r>
            <a:r>
              <a:rPr lang="en-US" sz="1200" b="0" i="0" kern="1200" dirty="0">
                <a:solidFill>
                  <a:schemeClr val="tx1"/>
                </a:solidFill>
                <a:latin typeface="+mn-lt"/>
                <a:ea typeface="+mn-ea"/>
                <a:cs typeface="+mn-cs"/>
              </a:rPr>
              <a:t>several</a:t>
            </a:r>
            <a:r>
              <a:rPr lang="en-US" sz="1200" b="0" i="0" kern="1200" baseline="0" dirty="0">
                <a:solidFill>
                  <a:schemeClr val="tx1"/>
                </a:solidFill>
                <a:latin typeface="+mn-lt"/>
                <a:ea typeface="+mn-ea"/>
                <a:cs typeface="+mn-cs"/>
              </a:rPr>
              <a:t> </a:t>
            </a:r>
            <a:r>
              <a:rPr lang="en-US" sz="1200" b="0" i="0" kern="1200" dirty="0">
                <a:solidFill>
                  <a:schemeClr val="tx1"/>
                </a:solidFill>
                <a:latin typeface="+mn-lt"/>
                <a:ea typeface="+mn-ea"/>
                <a:cs typeface="+mn-cs"/>
              </a:rPr>
              <a:t>buildings and campuses in and around the city of Ghent.</a:t>
            </a:r>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41</a:t>
            </a:fld>
            <a:endParaRPr lang="en-GB"/>
          </a:p>
        </p:txBody>
      </p:sp>
    </p:spTree>
    <p:extLst>
      <p:ext uri="{BB962C8B-B14F-4D97-AF65-F5344CB8AC3E}">
        <p14:creationId xmlns:p14="http://schemas.microsoft.com/office/powerpoint/2010/main" val="23604509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48</a:t>
            </a:fld>
            <a:endParaRPr lang="en-BE"/>
          </a:p>
        </p:txBody>
      </p:sp>
    </p:spTree>
    <p:extLst>
      <p:ext uri="{BB962C8B-B14F-4D97-AF65-F5344CB8AC3E}">
        <p14:creationId xmlns:p14="http://schemas.microsoft.com/office/powerpoint/2010/main" val="18802958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49</a:t>
            </a:fld>
            <a:endParaRPr lang="en-BE"/>
          </a:p>
        </p:txBody>
      </p:sp>
    </p:spTree>
    <p:extLst>
      <p:ext uri="{BB962C8B-B14F-4D97-AF65-F5344CB8AC3E}">
        <p14:creationId xmlns:p14="http://schemas.microsoft.com/office/powerpoint/2010/main" val="26277086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1" dirty="0" err="1"/>
              <a:t>Education</a:t>
            </a:r>
            <a:r>
              <a:rPr lang="nl-BE" dirty="0"/>
              <a:t>:</a:t>
            </a:r>
          </a:p>
          <a:p>
            <a:r>
              <a:rPr lang="nl-BE" dirty="0"/>
              <a:t>7 International Course </a:t>
            </a:r>
            <a:r>
              <a:rPr lang="nl-BE" dirty="0" err="1"/>
              <a:t>Programmes</a:t>
            </a:r>
            <a:r>
              <a:rPr lang="nl-BE" dirty="0"/>
              <a:t>: English-</a:t>
            </a:r>
            <a:r>
              <a:rPr lang="nl-BE" dirty="0" err="1"/>
              <a:t>taught</a:t>
            </a:r>
            <a:r>
              <a:rPr lang="nl-BE" dirty="0"/>
              <a:t> </a:t>
            </a:r>
            <a:r>
              <a:rPr lang="nl-BE" dirty="0" err="1"/>
              <a:t>programmes</a:t>
            </a:r>
            <a:r>
              <a:rPr lang="nl-BE" dirty="0"/>
              <a:t> </a:t>
            </a:r>
            <a:r>
              <a:rPr lang="nl-BE" dirty="0" err="1"/>
              <a:t>organized</a:t>
            </a:r>
            <a:r>
              <a:rPr lang="nl-BE" dirty="0"/>
              <a:t> </a:t>
            </a:r>
            <a:r>
              <a:rPr lang="nl-BE" dirty="0" err="1"/>
              <a:t>within</a:t>
            </a:r>
            <a:r>
              <a:rPr lang="nl-BE" dirty="0"/>
              <a:t> </a:t>
            </a:r>
            <a:r>
              <a:rPr lang="nl-BE" dirty="0" err="1"/>
              <a:t>the</a:t>
            </a:r>
            <a:r>
              <a:rPr lang="nl-BE" dirty="0"/>
              <a:t> </a:t>
            </a:r>
            <a:r>
              <a:rPr lang="nl-BE" dirty="0" err="1"/>
              <a:t>framework</a:t>
            </a:r>
            <a:r>
              <a:rPr lang="nl-BE" dirty="0"/>
              <a:t> of development cooperation</a:t>
            </a:r>
          </a:p>
        </p:txBody>
      </p:sp>
      <p:sp>
        <p:nvSpPr>
          <p:cNvPr id="4" name="Slide Number Placeholder 3"/>
          <p:cNvSpPr>
            <a:spLocks noGrp="1"/>
          </p:cNvSpPr>
          <p:nvPr>
            <p:ph type="sldNum" sz="quarter" idx="5"/>
          </p:nvPr>
        </p:nvSpPr>
        <p:spPr/>
        <p:txBody>
          <a:bodyPr/>
          <a:lstStyle/>
          <a:p>
            <a:fld id="{1E522D08-1F01-BB49-AF51-EBB99F15D995}" type="slidenum">
              <a:rPr lang="en-BE"/>
              <a:t>50</a:t>
            </a:fld>
            <a:endParaRPr lang="en-BE"/>
          </a:p>
        </p:txBody>
      </p:sp>
    </p:spTree>
    <p:extLst>
      <p:ext uri="{BB962C8B-B14F-4D97-AF65-F5344CB8AC3E}">
        <p14:creationId xmlns:p14="http://schemas.microsoft.com/office/powerpoint/2010/main" val="2146361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These platforms </a:t>
            </a:r>
            <a:r>
              <a:rPr lang="nl-NL" dirty="0" err="1"/>
              <a:t>enhance</a:t>
            </a:r>
            <a:r>
              <a:rPr lang="nl-NL" baseline="0" dirty="0"/>
              <a:t> </a:t>
            </a:r>
            <a:r>
              <a:rPr lang="nl-NL" baseline="0" dirty="0" err="1"/>
              <a:t>the</a:t>
            </a:r>
            <a:r>
              <a:rPr lang="nl-NL" baseline="0" dirty="0"/>
              <a:t> </a:t>
            </a:r>
            <a:r>
              <a:rPr lang="nl-NL" baseline="0" dirty="0" err="1"/>
              <a:t>collaboration</a:t>
            </a:r>
            <a:r>
              <a:rPr lang="nl-NL" baseline="0" dirty="0"/>
              <a:t> </a:t>
            </a:r>
            <a:r>
              <a:rPr lang="nl-NL" baseline="0" dirty="0" err="1"/>
              <a:t>between</a:t>
            </a:r>
            <a:r>
              <a:rPr lang="nl-NL" baseline="0" dirty="0"/>
              <a:t> </a:t>
            </a:r>
            <a:r>
              <a:rPr lang="nl-NL" baseline="0" dirty="0" err="1"/>
              <a:t>Ghent</a:t>
            </a:r>
            <a:r>
              <a:rPr lang="nl-NL" baseline="0" dirty="0"/>
              <a:t> University </a:t>
            </a:r>
            <a:r>
              <a:rPr lang="nl-NL" baseline="0" dirty="0" err="1"/>
              <a:t>and</a:t>
            </a:r>
            <a:r>
              <a:rPr lang="nl-NL" baseline="0" dirty="0"/>
              <a:t> </a:t>
            </a:r>
            <a:r>
              <a:rPr lang="nl-NL" baseline="0" dirty="0" err="1"/>
              <a:t>international</a:t>
            </a:r>
            <a:r>
              <a:rPr lang="nl-NL" baseline="0" dirty="0"/>
              <a:t> </a:t>
            </a:r>
            <a:r>
              <a:rPr lang="nl-NL" baseline="0" dirty="0" err="1"/>
              <a:t>regions</a:t>
            </a:r>
            <a:r>
              <a:rPr lang="nl-NL" baseline="0" dirty="0"/>
              <a:t>: </a:t>
            </a:r>
          </a:p>
          <a:p>
            <a:r>
              <a:rPr lang="nl-NL" u="sng" baseline="0" dirty="0"/>
              <a:t>www.ugent.be/regionalplatforms</a:t>
            </a:r>
            <a:endParaRPr lang="nl-BE" u="sng"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51</a:t>
            </a:fld>
            <a:endParaRPr lang="en-GB"/>
          </a:p>
        </p:txBody>
      </p:sp>
    </p:spTree>
    <p:extLst>
      <p:ext uri="{BB962C8B-B14F-4D97-AF65-F5344CB8AC3E}">
        <p14:creationId xmlns:p14="http://schemas.microsoft.com/office/powerpoint/2010/main" val="12423428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52</a:t>
            </a:fld>
            <a:endParaRPr lang="en-BE"/>
          </a:p>
        </p:txBody>
      </p:sp>
    </p:spTree>
    <p:extLst>
      <p:ext uri="{BB962C8B-B14F-4D97-AF65-F5344CB8AC3E}">
        <p14:creationId xmlns:p14="http://schemas.microsoft.com/office/powerpoint/2010/main" val="35044896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 The </a:t>
            </a:r>
            <a:r>
              <a:rPr lang="en-US" dirty="0">
                <a:effectLst/>
                <a:hlinkClick r:id="rId3"/>
              </a:rPr>
              <a:t>European University Association</a:t>
            </a:r>
            <a:r>
              <a:rPr lang="en-US" dirty="0">
                <a:effectLst/>
              </a:rPr>
              <a:t> has more than 800 members from 48 different countries. Via EUA working groups composed of representatives of the National Rectors Conference (NRC), </a:t>
            </a:r>
            <a:r>
              <a:rPr lang="en-US" dirty="0">
                <a:effectLst/>
                <a:hlinkClick r:id="rId4"/>
              </a:rPr>
              <a:t>VLIR</a:t>
            </a:r>
            <a:r>
              <a:rPr lang="en-US" dirty="0">
                <a:effectLst/>
              </a:rPr>
              <a:t> in our case, Ghent University participates actively in the drafting of EUA position papers, policy papers and in EUA European policy events. More broadly, EUA's publications address topics that are of relevance for European research, education and innovation policy, institutional university policy and management.</a:t>
            </a:r>
            <a:r>
              <a:rPr lang="en-US" dirty="0"/>
              <a:t> </a:t>
            </a:r>
          </a:p>
          <a:p>
            <a:pPr marL="171450" indent="-171450">
              <a:buFontTx/>
              <a:buChar char="-"/>
            </a:pPr>
            <a:r>
              <a:rPr lang="en-US" dirty="0">
                <a:effectLst/>
              </a:rPr>
              <a:t>As the European association of leading </a:t>
            </a:r>
            <a:r>
              <a:rPr lang="en-US" dirty="0" err="1">
                <a:effectLst/>
              </a:rPr>
              <a:t>specialised</a:t>
            </a:r>
            <a:r>
              <a:rPr lang="en-US" dirty="0">
                <a:effectLst/>
              </a:rPr>
              <a:t> and comprehensive universities of science and technology, </a:t>
            </a:r>
            <a:r>
              <a:rPr lang="en-US" dirty="0">
                <a:effectLst/>
                <a:hlinkClick r:id="rId5"/>
              </a:rPr>
              <a:t>CESAER</a:t>
            </a:r>
            <a:r>
              <a:rPr lang="en-US" dirty="0">
                <a:effectLst/>
              </a:rPr>
              <a:t> champions excellence in higher education, training, research and innovation; influences debate; contributes to the </a:t>
            </a:r>
            <a:r>
              <a:rPr lang="en-US" dirty="0" err="1">
                <a:effectLst/>
              </a:rPr>
              <a:t>realisation</a:t>
            </a:r>
            <a:r>
              <a:rPr lang="en-US" dirty="0">
                <a:effectLst/>
              </a:rPr>
              <a:t> of open knowledge societies; and delivers significant scientific, economic, social and societal impact. Three of the five core missions are to learn from each other, to influence policy-makers and funders to share European strategies, policies and funding </a:t>
            </a:r>
            <a:r>
              <a:rPr lang="en-US" dirty="0" err="1">
                <a:effectLst/>
              </a:rPr>
              <a:t>programmes</a:t>
            </a:r>
            <a:r>
              <a:rPr lang="en-US" dirty="0">
                <a:effectLst/>
              </a:rPr>
              <a:t> and to boost participation in European funding </a:t>
            </a:r>
            <a:r>
              <a:rPr lang="en-US" dirty="0" err="1">
                <a:effectLst/>
              </a:rPr>
              <a:t>programmes</a:t>
            </a:r>
            <a:r>
              <a:rPr lang="en-US" dirty="0">
                <a:effectLst/>
              </a:rPr>
              <a:t>.</a:t>
            </a:r>
            <a:r>
              <a:rPr lang="en-US" dirty="0"/>
              <a:t> </a:t>
            </a:r>
          </a:p>
          <a:p>
            <a:pPr marL="171450" indent="-171450">
              <a:buFontTx/>
              <a:buChar char="-"/>
            </a:pPr>
            <a:r>
              <a:rPr lang="en-US" dirty="0">
                <a:effectLst/>
                <a:hlinkClick r:id="rId6"/>
              </a:rPr>
              <a:t>The Guild of European research intensive universities</a:t>
            </a:r>
            <a:r>
              <a:rPr lang="en-US" dirty="0">
                <a:effectLst/>
              </a:rPr>
              <a:t> was created in 2016 and is composed of 21 members in 16 countries across Europe. The Guild is committed to the pursuit of excellence, the importance of truth-seeking and trust-building as the foundation of public life, and the creation of new knowledge for the benefit of society, culture, and economic growth.</a:t>
            </a:r>
            <a:r>
              <a:rPr lang="en-US" dirty="0"/>
              <a:t> </a:t>
            </a:r>
          </a:p>
          <a:p>
            <a:pPr marL="171450" indent="-171450">
              <a:buFontTx/>
              <a:buChar char="-"/>
            </a:pPr>
            <a:r>
              <a:rPr lang="en-US" dirty="0">
                <a:effectLst/>
              </a:rPr>
              <a:t>The </a:t>
            </a:r>
            <a:r>
              <a:rPr lang="en-US" dirty="0">
                <a:effectLst/>
                <a:hlinkClick r:id="rId7"/>
              </a:rPr>
              <a:t>European University Foundation</a:t>
            </a:r>
            <a:r>
              <a:rPr lang="en-US" dirty="0">
                <a:effectLst/>
              </a:rPr>
              <a:t> bonds 20 public universities in Europe that share a culture of academic excellence. EUF is in the forefront of European HE policy making since more than a decade, promoting high quality student mobility and a strong European Higher Education area, with a particular emphasis on the development of the Erasmus+ </a:t>
            </a:r>
            <a:r>
              <a:rPr lang="en-US" dirty="0" err="1">
                <a:effectLst/>
              </a:rPr>
              <a:t>programme</a:t>
            </a:r>
            <a:r>
              <a:rPr lang="en-US" dirty="0">
                <a:effectLst/>
              </a:rPr>
              <a:t> through participation in key projects.</a:t>
            </a:r>
            <a:r>
              <a:rPr lang="en-US" dirty="0"/>
              <a:t> </a:t>
            </a:r>
          </a:p>
          <a:p>
            <a:pPr marL="171450" indent="-171450">
              <a:buFontTx/>
              <a:buChar char="-"/>
            </a:pPr>
            <a:r>
              <a:rPr lang="en-US" dirty="0">
                <a:effectLst/>
              </a:rPr>
              <a:t>The </a:t>
            </a:r>
            <a:r>
              <a:rPr lang="en-US" dirty="0" err="1">
                <a:effectLst/>
                <a:hlinkClick r:id="rId8"/>
              </a:rPr>
              <a:t>SGroup</a:t>
            </a:r>
            <a:r>
              <a:rPr lang="en-US" dirty="0">
                <a:effectLst/>
              </a:rPr>
              <a:t> network is composed of over 43 higher education institutions from 20 European countries and 5 countries outside Europe. With over 30 years of experience in university collaboration it focuses on four core areas of co-operation: </a:t>
            </a:r>
            <a:r>
              <a:rPr lang="en-US" dirty="0" err="1">
                <a:effectLst/>
              </a:rPr>
              <a:t>internationalisation</a:t>
            </a:r>
            <a:r>
              <a:rPr lang="en-US" dirty="0">
                <a:effectLst/>
              </a:rPr>
              <a:t> strategy, academic collaboration, academic mobility, and transfer of knowledge.</a:t>
            </a:r>
            <a:r>
              <a:rPr lang="en-US" dirty="0"/>
              <a:t> </a:t>
            </a:r>
          </a:p>
          <a:p>
            <a:pPr marL="171450" indent="-171450">
              <a:buFontTx/>
              <a:buChar char="-"/>
            </a:pPr>
            <a:r>
              <a:rPr lang="en-US" dirty="0" err="1">
                <a:effectLst/>
                <a:hlinkClick r:id="rId9"/>
              </a:rPr>
              <a:t>UnILiON</a:t>
            </a:r>
            <a:r>
              <a:rPr lang="en-US" dirty="0">
                <a:effectLst/>
              </a:rPr>
              <a:t> is an informal network of 50 liaison offices representing 156 excellent universities based in Europe, Japan and Russia. It offers a platform for exchange where the participants share information, nurture collaboration and act as information multipliers towards the represented </a:t>
            </a:r>
            <a:r>
              <a:rPr lang="en-US" dirty="0" err="1">
                <a:effectLst/>
              </a:rPr>
              <a:t>organisations</a:t>
            </a:r>
            <a:r>
              <a:rPr lang="en-US" dirty="0">
                <a:effectLst/>
              </a:rPr>
              <a:t>. The focus for the exchanges lies on the European Research Area policy developments and on Horizon Europe policies.</a:t>
            </a:r>
            <a:endParaRPr lang="en-US" dirty="0"/>
          </a:p>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53</a:t>
            </a:fld>
            <a:endParaRPr lang="en-BE"/>
          </a:p>
        </p:txBody>
      </p:sp>
    </p:spTree>
    <p:extLst>
      <p:ext uri="{BB962C8B-B14F-4D97-AF65-F5344CB8AC3E}">
        <p14:creationId xmlns:p14="http://schemas.microsoft.com/office/powerpoint/2010/main" val="39524828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t>54</a:t>
            </a:fld>
            <a:endParaRPr lang="en-BE"/>
          </a:p>
        </p:txBody>
      </p:sp>
    </p:spTree>
    <p:extLst>
      <p:ext uri="{BB962C8B-B14F-4D97-AF65-F5344CB8AC3E}">
        <p14:creationId xmlns:p14="http://schemas.microsoft.com/office/powerpoint/2010/main" val="2386718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We put our </a:t>
            </a:r>
            <a:r>
              <a:rPr lang="en-US" sz="1200" b="0" i="0" kern="1200" dirty="0" err="1">
                <a:solidFill>
                  <a:schemeClr val="tx1"/>
                </a:solidFill>
                <a:effectLst/>
                <a:latin typeface="+mn-lt"/>
                <a:ea typeface="+mn-ea"/>
                <a:cs typeface="+mn-cs"/>
              </a:rPr>
              <a:t>multiperspectivistic</a:t>
            </a:r>
            <a:r>
              <a:rPr lang="en-US" sz="1200" b="0" i="0" kern="1200" dirty="0">
                <a:solidFill>
                  <a:schemeClr val="tx1"/>
                </a:solidFill>
                <a:effectLst/>
                <a:latin typeface="+mn-lt"/>
                <a:ea typeface="+mn-ea"/>
                <a:cs typeface="+mn-cs"/>
              </a:rPr>
              <a:t> vision on education into practice by means of six strategic education objectives. These objectives make up the framework for high-quality education at our university.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More info: https://www.ugent.be/en/ghentuniv/mission/educational-strategy/education-vision</a:t>
            </a:r>
            <a:endParaRPr lang="nl-BE" dirty="0"/>
          </a:p>
        </p:txBody>
      </p:sp>
      <p:sp>
        <p:nvSpPr>
          <p:cNvPr id="4" name="Slide Number Placeholder 3"/>
          <p:cNvSpPr>
            <a:spLocks noGrp="1"/>
          </p:cNvSpPr>
          <p:nvPr>
            <p:ph type="sldNum" sz="quarter" idx="5"/>
          </p:nvPr>
        </p:nvSpPr>
        <p:spPr/>
        <p:txBody>
          <a:bodyPr/>
          <a:lstStyle/>
          <a:p>
            <a:fld id="{1E522D08-1F01-BB49-AF51-EBB99F15D995}" type="slidenum">
              <a:rPr lang="en-BE"/>
              <a:t>5</a:t>
            </a:fld>
            <a:endParaRPr lang="en-BE"/>
          </a:p>
        </p:txBody>
      </p:sp>
    </p:spTree>
    <p:extLst>
      <p:ext uri="{BB962C8B-B14F-4D97-AF65-F5344CB8AC3E}">
        <p14:creationId xmlns:p14="http://schemas.microsoft.com/office/powerpoint/2010/main" val="4149143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1E522D08-1F01-BB49-AF51-EBB99F15D995}" type="slidenum">
              <a:rPr lang="en-BE"/>
              <a:t>6</a:t>
            </a:fld>
            <a:endParaRPr lang="en-BE"/>
          </a:p>
        </p:txBody>
      </p:sp>
    </p:spTree>
    <p:extLst>
      <p:ext uri="{BB962C8B-B14F-4D97-AF65-F5344CB8AC3E}">
        <p14:creationId xmlns:p14="http://schemas.microsoft.com/office/powerpoint/2010/main" val="1127923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err="1"/>
              <a:t>Highly</a:t>
            </a:r>
            <a:r>
              <a:rPr lang="nl-BE" dirty="0"/>
              <a:t> </a:t>
            </a:r>
            <a:r>
              <a:rPr lang="nl-BE" dirty="0" err="1"/>
              <a:t>cited</a:t>
            </a:r>
            <a:r>
              <a:rPr lang="nl-BE" dirty="0"/>
              <a:t> </a:t>
            </a:r>
            <a:r>
              <a:rPr lang="nl-BE" dirty="0" err="1"/>
              <a:t>researchers</a:t>
            </a:r>
            <a:r>
              <a:rPr lang="nl-BE" dirty="0"/>
              <a:t>:</a:t>
            </a:r>
            <a:r>
              <a:rPr lang="nl-BE" baseline="0" dirty="0"/>
              <a:t> </a:t>
            </a:r>
          </a:p>
          <a:p>
            <a:r>
              <a:rPr lang="nl-BE" u="sng" dirty="0"/>
              <a:t>https://www.ugent.be/nl/actueel/highly-cited-2019-geciteerd-publicatie.htm</a:t>
            </a:r>
          </a:p>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13</a:t>
            </a:fld>
            <a:endParaRPr lang="en-BE"/>
          </a:p>
        </p:txBody>
      </p:sp>
    </p:spTree>
    <p:extLst>
      <p:ext uri="{BB962C8B-B14F-4D97-AF65-F5344CB8AC3E}">
        <p14:creationId xmlns:p14="http://schemas.microsoft.com/office/powerpoint/2010/main" val="2383797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More info: www.ugent.be/en/research/funding/eu-int/erc-ugent.htm</a:t>
            </a:r>
          </a:p>
        </p:txBody>
      </p:sp>
      <p:sp>
        <p:nvSpPr>
          <p:cNvPr id="4" name="Slide Number Placeholder 3"/>
          <p:cNvSpPr>
            <a:spLocks noGrp="1"/>
          </p:cNvSpPr>
          <p:nvPr>
            <p:ph type="sldNum" sz="quarter" idx="5"/>
          </p:nvPr>
        </p:nvSpPr>
        <p:spPr/>
        <p:txBody>
          <a:bodyPr/>
          <a:lstStyle/>
          <a:p>
            <a:fld id="{1E522D08-1F01-BB49-AF51-EBB99F15D995}" type="slidenum">
              <a:rPr lang="en-BE"/>
              <a:t>15</a:t>
            </a:fld>
            <a:endParaRPr lang="en-BE"/>
          </a:p>
        </p:txBody>
      </p:sp>
    </p:spTree>
    <p:extLst>
      <p:ext uri="{BB962C8B-B14F-4D97-AF65-F5344CB8AC3E}">
        <p14:creationId xmlns:p14="http://schemas.microsoft.com/office/powerpoint/2010/main" val="4182044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1" kern="1200" dirty="0">
                <a:solidFill>
                  <a:schemeClr val="tx1"/>
                </a:solidFill>
                <a:effectLst/>
                <a:latin typeface="+mn-lt"/>
                <a:ea typeface="+mn-ea"/>
                <a:cs typeface="+mn-cs"/>
              </a:rPr>
              <a:t>9 October 1817 – </a:t>
            </a:r>
            <a:r>
              <a:rPr lang="en-US" sz="1200" kern="1200" dirty="0">
                <a:solidFill>
                  <a:schemeClr val="tx1"/>
                </a:solidFill>
                <a:effectLst/>
                <a:latin typeface="+mn-lt"/>
                <a:ea typeface="+mn-ea"/>
                <a:cs typeface="+mn-cs"/>
              </a:rPr>
              <a:t>In comparison with other European universities, the Ghent Alma Mater is relatively young. The institution was inaugurated on October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1817, after King William I had proclaimed the establishment of three universities in the Southern Netherlands in the preceding year.</a:t>
            </a:r>
            <a:endParaRPr lang="en-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Lectures started on November 3rd. The first professorial staff had sixteen members, including nine foreigners, mainly Northern Dutch and Germans. In 1817, a total of 190 students registered in the four faculties: Arts, Law, Medicine and Sciences.</a:t>
            </a:r>
            <a:endParaRPr lang="en-BE"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1830 – </a:t>
            </a:r>
            <a:r>
              <a:rPr lang="en-US" sz="1200" kern="1200" dirty="0">
                <a:solidFill>
                  <a:schemeClr val="tx1"/>
                </a:solidFill>
                <a:effectLst/>
                <a:latin typeface="+mn-lt"/>
                <a:ea typeface="+mn-ea"/>
                <a:cs typeface="+mn-cs"/>
              </a:rPr>
              <a:t>The political separation from the Netherlands in 1830 had disastrous consequences for education in Ghent as two faculties were abolished: Sciences and Arts. Although the Higher Education Act of 1835 returned the two faculties to Ghent University and also added the Technical Schools, the recovery proceeded very slowly.</a:t>
            </a:r>
            <a:endParaRPr lang="en-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Thirty-five years would pass before the student population level of 1830 was once again attained. Nevertheless, during this period Ghent University won a great number of prizes in the university competitions.</a:t>
            </a:r>
            <a:endParaRPr lang="en-BE"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1876 – 1890 - </a:t>
            </a:r>
            <a:r>
              <a:rPr lang="en-US" sz="1200" kern="1200" dirty="0">
                <a:solidFill>
                  <a:schemeClr val="tx1"/>
                </a:solidFill>
                <a:effectLst/>
                <a:latin typeface="+mn-lt"/>
                <a:ea typeface="+mn-ea"/>
                <a:cs typeface="+mn-cs"/>
              </a:rPr>
              <a:t>The introduction of Dutch as the official language in 1930 coincided with a change in the University's language status. The language of instruction from its establishment by William I of Orange till the separation from the Netherlands was Latin, from 1830 till 1930 it was first French and then a bilingual system, and after 1930 it was Dutch.</a:t>
            </a:r>
            <a:endParaRPr lang="en-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systematic and thorough modernization of higher education in Ghent took place after the Acts of 1876 and 1890 were passed, which granted universities the power to award academic degrees and enabled scientific development. Laboratory exercises and laboratory research work got their start in this period and research assistants were also appointed.</a:t>
            </a:r>
            <a:endParaRPr lang="en-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Over the years, the professorial staff has included a number of eminent figures: jurists Jean-Jacques Haus and François Laurent, physicist Joseph Plateau, mathematician Paul Mansion, physiologist and psychiatrist Joseph </a:t>
            </a:r>
            <a:r>
              <a:rPr lang="en-US" sz="1200" kern="1200" dirty="0" err="1">
                <a:solidFill>
                  <a:schemeClr val="tx1"/>
                </a:solidFill>
                <a:effectLst/>
                <a:latin typeface="+mn-lt"/>
                <a:ea typeface="+mn-ea"/>
                <a:cs typeface="+mn-cs"/>
              </a:rPr>
              <a:t>Guislain</a:t>
            </a:r>
            <a:r>
              <a:rPr lang="en-US" sz="1200" kern="1200" dirty="0">
                <a:solidFill>
                  <a:schemeClr val="tx1"/>
                </a:solidFill>
                <a:effectLst/>
                <a:latin typeface="+mn-lt"/>
                <a:ea typeface="+mn-ea"/>
                <a:cs typeface="+mn-cs"/>
              </a:rPr>
              <a:t>, historians Henri </a:t>
            </a:r>
            <a:r>
              <a:rPr lang="en-US" sz="1200" kern="1200" dirty="0" err="1">
                <a:solidFill>
                  <a:schemeClr val="tx1"/>
                </a:solidFill>
                <a:effectLst/>
                <a:latin typeface="+mn-lt"/>
                <a:ea typeface="+mn-ea"/>
                <a:cs typeface="+mn-cs"/>
              </a:rPr>
              <a:t>Pirenne</a:t>
            </a:r>
            <a:r>
              <a:rPr lang="en-US" sz="1200" kern="1200" dirty="0">
                <a:solidFill>
                  <a:schemeClr val="tx1"/>
                </a:solidFill>
                <a:effectLst/>
                <a:latin typeface="+mn-lt"/>
                <a:ea typeface="+mn-ea"/>
                <a:cs typeface="+mn-cs"/>
              </a:rPr>
              <a:t> and Paul </a:t>
            </a:r>
            <a:r>
              <a:rPr lang="en-US" sz="1200" kern="1200" dirty="0" err="1">
                <a:solidFill>
                  <a:schemeClr val="tx1"/>
                </a:solidFill>
                <a:effectLst/>
                <a:latin typeface="+mn-lt"/>
                <a:ea typeface="+mn-ea"/>
                <a:cs typeface="+mn-cs"/>
              </a:rPr>
              <a:t>Fredericq</a:t>
            </a:r>
            <a:r>
              <a:rPr lang="en-US" sz="1200" kern="1200" dirty="0">
                <a:solidFill>
                  <a:schemeClr val="tx1"/>
                </a:solidFill>
                <a:effectLst/>
                <a:latin typeface="+mn-lt"/>
                <a:ea typeface="+mn-ea"/>
                <a:cs typeface="+mn-cs"/>
              </a:rPr>
              <a:t>, Germanic scholars Joseph </a:t>
            </a:r>
            <a:r>
              <a:rPr lang="en-US" sz="1200" kern="1200" dirty="0" err="1">
                <a:solidFill>
                  <a:schemeClr val="tx1"/>
                </a:solidFill>
                <a:effectLst/>
                <a:latin typeface="+mn-lt"/>
                <a:ea typeface="+mn-ea"/>
                <a:cs typeface="+mn-cs"/>
              </a:rPr>
              <a:t>Vercoullie</a:t>
            </a:r>
            <a:r>
              <a:rPr lang="en-US" sz="1200" kern="1200" dirty="0">
                <a:solidFill>
                  <a:schemeClr val="tx1"/>
                </a:solidFill>
                <a:effectLst/>
                <a:latin typeface="+mn-lt"/>
                <a:ea typeface="+mn-ea"/>
                <a:cs typeface="+mn-cs"/>
              </a:rPr>
              <a:t> and Henri </a:t>
            </a:r>
            <a:r>
              <a:rPr lang="en-US" sz="1200" kern="1200" dirty="0" err="1">
                <a:solidFill>
                  <a:schemeClr val="tx1"/>
                </a:solidFill>
                <a:effectLst/>
                <a:latin typeface="+mn-lt"/>
                <a:ea typeface="+mn-ea"/>
                <a:cs typeface="+mn-cs"/>
              </a:rPr>
              <a:t>Logeman</a:t>
            </a:r>
            <a:r>
              <a:rPr lang="en-US" sz="1200" kern="1200" dirty="0">
                <a:solidFill>
                  <a:schemeClr val="tx1"/>
                </a:solidFill>
                <a:effectLst/>
                <a:latin typeface="+mn-lt"/>
                <a:ea typeface="+mn-ea"/>
                <a:cs typeface="+mn-cs"/>
              </a:rPr>
              <a:t>, and zoologist and botanist Julius Mac Leod, who was also the spiritual father of the Flemish-speaking Ghent University.</a:t>
            </a:r>
            <a:endParaRPr lang="en-BE"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1930 – </a:t>
            </a:r>
            <a:r>
              <a:rPr lang="en-GB" sz="1200" kern="1200" dirty="0">
                <a:solidFill>
                  <a:schemeClr val="tx1"/>
                </a:solidFill>
                <a:effectLst/>
                <a:latin typeface="+mn-lt"/>
                <a:ea typeface="+mn-ea"/>
                <a:cs typeface="+mn-cs"/>
              </a:rPr>
              <a:t>Dutch became the official language of Ghent University in 1930, the year Belgium celebrated its first centennial. This made it the first institution in the country to offer its educational programmes in Dutch. </a:t>
            </a:r>
            <a:endParaRPr lang="en-BE"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1991 – </a:t>
            </a:r>
            <a:r>
              <a:rPr lang="en-US" sz="1200" kern="1200" dirty="0">
                <a:solidFill>
                  <a:schemeClr val="tx1"/>
                </a:solidFill>
                <a:effectLst/>
                <a:latin typeface="+mn-lt"/>
                <a:ea typeface="+mn-ea"/>
                <a:cs typeface="+mn-cs"/>
              </a:rPr>
              <a:t>A university stands or falls on the basis of the scientific research it produces. In the past, the university's fame was in the hands of individual scholars who taught and carried on research. In the last decades, because of the explosion in the growth and range of scientific research, this was no longer feasible. Research increasingly became a matter of teamwork and interdisciplinary collaboration.</a:t>
            </a:r>
            <a:endParaRPr lang="en-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a consequence of the reform of the State, the regional communities enjoyed wide powers of decision. For instance, on education. The decree of 1991, which assigned great autonomy to the University, provided new challenges on education and research in an international perspective.</a:t>
            </a:r>
            <a:endParaRPr lang="en-BE"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2003 – </a:t>
            </a:r>
            <a:r>
              <a:rPr lang="en-US" sz="1200" kern="1200" dirty="0">
                <a:solidFill>
                  <a:schemeClr val="tx1"/>
                </a:solidFill>
                <a:effectLst/>
                <a:latin typeface="+mn-lt"/>
                <a:ea typeface="+mn-ea"/>
                <a:cs typeface="+mn-cs"/>
              </a:rPr>
              <a:t>In 2003 Ghent University joined forces with </a:t>
            </a:r>
            <a:r>
              <a:rPr lang="en-US" sz="1200" kern="1200" dirty="0" err="1">
                <a:solidFill>
                  <a:schemeClr val="tx1"/>
                </a:solidFill>
                <a:effectLst/>
                <a:latin typeface="+mn-lt"/>
                <a:ea typeface="+mn-ea"/>
                <a:cs typeface="+mn-cs"/>
              </a:rPr>
              <a:t>Hogeschool</a:t>
            </a:r>
            <a:r>
              <a:rPr lang="en-US" sz="1200" kern="1200" dirty="0">
                <a:solidFill>
                  <a:schemeClr val="tx1"/>
                </a:solidFill>
                <a:effectLst/>
                <a:latin typeface="+mn-lt"/>
                <a:ea typeface="+mn-ea"/>
                <a:cs typeface="+mn-cs"/>
              </a:rPr>
              <a:t> Gent, </a:t>
            </a:r>
            <a:r>
              <a:rPr lang="en-US" sz="1200" kern="1200" dirty="0" err="1">
                <a:solidFill>
                  <a:schemeClr val="tx1"/>
                </a:solidFill>
                <a:effectLst/>
                <a:latin typeface="+mn-lt"/>
                <a:ea typeface="+mn-ea"/>
                <a:cs typeface="+mn-cs"/>
              </a:rPr>
              <a:t>Arteveldehogeschool</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Hogeschool</a:t>
            </a:r>
            <a:r>
              <a:rPr lang="en-US" sz="1200" kern="1200" dirty="0">
                <a:solidFill>
                  <a:schemeClr val="tx1"/>
                </a:solidFill>
                <a:effectLst/>
                <a:latin typeface="+mn-lt"/>
                <a:ea typeface="+mn-ea"/>
                <a:cs typeface="+mn-cs"/>
              </a:rPr>
              <a:t> West-</a:t>
            </a:r>
            <a:r>
              <a:rPr lang="en-US" sz="1200" kern="1200" dirty="0" err="1">
                <a:solidFill>
                  <a:schemeClr val="tx1"/>
                </a:solidFill>
                <a:effectLst/>
                <a:latin typeface="+mn-lt"/>
                <a:ea typeface="+mn-ea"/>
                <a:cs typeface="+mn-cs"/>
              </a:rPr>
              <a:t>Vlaanderen</a:t>
            </a:r>
            <a:r>
              <a:rPr lang="en-US" sz="1200" kern="1200" dirty="0">
                <a:solidFill>
                  <a:schemeClr val="tx1"/>
                </a:solidFill>
                <a:effectLst/>
                <a:latin typeface="+mn-lt"/>
                <a:ea typeface="+mn-ea"/>
                <a:cs typeface="+mn-cs"/>
              </a:rPr>
              <a:t> to form the Ghent University Association.</a:t>
            </a:r>
            <a:endParaRPr lang="en-BE"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2014 – </a:t>
            </a:r>
            <a:r>
              <a:rPr lang="en-US" sz="1200" kern="1200" dirty="0">
                <a:solidFill>
                  <a:schemeClr val="tx1"/>
                </a:solidFill>
                <a:effectLst/>
                <a:latin typeface="+mn-lt"/>
                <a:ea typeface="+mn-ea"/>
                <a:cs typeface="+mn-cs"/>
              </a:rPr>
              <a:t>Ghent University opens up its first campus in Songdo, South-Korea. Its curriculum offers 3 bachelor’s study </a:t>
            </a:r>
            <a:r>
              <a:rPr lang="en-US" sz="1200" kern="1200" dirty="0" err="1">
                <a:solidFill>
                  <a:schemeClr val="tx1"/>
                </a:solidFill>
                <a:effectLst/>
                <a:latin typeface="+mn-lt"/>
                <a:ea typeface="+mn-ea"/>
                <a:cs typeface="+mn-cs"/>
              </a:rPr>
              <a:t>programmes</a:t>
            </a:r>
            <a:r>
              <a:rPr lang="en-US" sz="1200" kern="1200" dirty="0">
                <a:solidFill>
                  <a:schemeClr val="tx1"/>
                </a:solidFill>
                <a:effectLst/>
                <a:latin typeface="+mn-lt"/>
                <a:ea typeface="+mn-ea"/>
                <a:cs typeface="+mn-cs"/>
              </a:rPr>
              <a:t>: Molecular Biotechnology, Environmental Technology, and Food Technology. They are taught by a permanent staff, supplemented by a ‘flying faculty’ made up of Ghent University lecturers that periodically fly over to teach four-week-long modules.</a:t>
            </a:r>
            <a:endParaRPr lang="en-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17</a:t>
            </a:fld>
            <a:endParaRPr lang="en-GB"/>
          </a:p>
        </p:txBody>
      </p:sp>
    </p:spTree>
    <p:extLst>
      <p:ext uri="{BB962C8B-B14F-4D97-AF65-F5344CB8AC3E}">
        <p14:creationId xmlns:p14="http://schemas.microsoft.com/office/powerpoint/2010/main" val="3298941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kern="1200" baseline="0" dirty="0">
                <a:solidFill>
                  <a:schemeClr val="tx1"/>
                </a:solidFill>
                <a:effectLst/>
                <a:latin typeface="+mn-lt"/>
                <a:ea typeface="+mn-ea"/>
                <a:cs typeface="+mn-cs"/>
              </a:rPr>
              <a:t>In 2017 </a:t>
            </a:r>
            <a:r>
              <a:rPr lang="nl-BE" sz="1200" b="0" i="0" kern="1200" baseline="0" dirty="0" err="1">
                <a:solidFill>
                  <a:schemeClr val="tx1"/>
                </a:solidFill>
                <a:effectLst/>
                <a:latin typeface="+mn-lt"/>
                <a:ea typeface="+mn-ea"/>
                <a:cs typeface="+mn-cs"/>
              </a:rPr>
              <a:t>Ghent</a:t>
            </a:r>
            <a:r>
              <a:rPr lang="nl-BE" sz="1200" b="0" i="0" kern="1200" baseline="0" dirty="0">
                <a:solidFill>
                  <a:schemeClr val="tx1"/>
                </a:solidFill>
                <a:effectLst/>
                <a:latin typeface="+mn-lt"/>
                <a:ea typeface="+mn-ea"/>
                <a:cs typeface="+mn-cs"/>
              </a:rPr>
              <a:t> University </a:t>
            </a:r>
            <a:r>
              <a:rPr lang="nl-BE" sz="1200" b="0" i="0" kern="1200" baseline="0" dirty="0" err="1">
                <a:solidFill>
                  <a:schemeClr val="tx1"/>
                </a:solidFill>
                <a:effectLst/>
                <a:latin typeface="+mn-lt"/>
                <a:ea typeface="+mn-ea"/>
                <a:cs typeface="+mn-cs"/>
              </a:rPr>
              <a:t>celebrates</a:t>
            </a:r>
            <a:r>
              <a:rPr lang="nl-BE" sz="1200" b="0" i="0" kern="1200" baseline="0" dirty="0">
                <a:solidFill>
                  <a:schemeClr val="tx1"/>
                </a:solidFill>
                <a:effectLst/>
                <a:latin typeface="+mn-lt"/>
                <a:ea typeface="+mn-ea"/>
                <a:cs typeface="+mn-cs"/>
              </a:rPr>
              <a:t> </a:t>
            </a:r>
            <a:r>
              <a:rPr lang="nl-BE" sz="1200" b="0" i="0" kern="1200" baseline="0" dirty="0" err="1">
                <a:solidFill>
                  <a:schemeClr val="tx1"/>
                </a:solidFill>
                <a:effectLst/>
                <a:latin typeface="+mn-lt"/>
                <a:ea typeface="+mn-ea"/>
                <a:cs typeface="+mn-cs"/>
              </a:rPr>
              <a:t>its</a:t>
            </a:r>
            <a:r>
              <a:rPr lang="nl-BE" sz="1200" b="0" i="0" kern="1200" baseline="0" dirty="0">
                <a:solidFill>
                  <a:schemeClr val="tx1"/>
                </a:solidFill>
                <a:effectLst/>
                <a:latin typeface="+mn-lt"/>
                <a:ea typeface="+mn-ea"/>
                <a:cs typeface="+mn-cs"/>
              </a:rPr>
              <a:t> 200th </a:t>
            </a:r>
            <a:r>
              <a:rPr lang="nl-BE" sz="1200" b="0" i="0" kern="1200" baseline="0" dirty="0" err="1">
                <a:solidFill>
                  <a:schemeClr val="tx1"/>
                </a:solidFill>
                <a:effectLst/>
                <a:latin typeface="+mn-lt"/>
                <a:ea typeface="+mn-ea"/>
                <a:cs typeface="+mn-cs"/>
              </a:rPr>
              <a:t>birthday</a:t>
            </a:r>
            <a:r>
              <a:rPr lang="nl-BE" sz="1200" b="0" i="0" kern="1200" baseline="0" dirty="0">
                <a:solidFill>
                  <a:schemeClr val="tx1"/>
                </a:solidFill>
                <a:effectLst/>
                <a:latin typeface="+mn-lt"/>
                <a:ea typeface="+mn-ea"/>
                <a:cs typeface="+mn-cs"/>
              </a:rPr>
              <a:t>.</a:t>
            </a: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18</a:t>
            </a:fld>
            <a:endParaRPr lang="en-GB"/>
          </a:p>
        </p:txBody>
      </p:sp>
    </p:spTree>
    <p:extLst>
      <p:ext uri="{BB962C8B-B14F-4D97-AF65-F5344CB8AC3E}">
        <p14:creationId xmlns:p14="http://schemas.microsoft.com/office/powerpoint/2010/main" val="2714841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23</a:t>
            </a:fld>
            <a:endParaRPr lang="en-GB"/>
          </a:p>
        </p:txBody>
      </p:sp>
    </p:spTree>
    <p:extLst>
      <p:ext uri="{BB962C8B-B14F-4D97-AF65-F5344CB8AC3E}">
        <p14:creationId xmlns:p14="http://schemas.microsoft.com/office/powerpoint/2010/main" val="198964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8" Type="http://schemas.openxmlformats.org/officeDocument/2006/relationships/hyperlink" Target="https://www.facebook.com/ugent" TargetMode="External"/><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hyperlink" Target="https://www.linkedin.com/company/ghent-university/" TargetMode="External"/><Relationship Id="rId1" Type="http://schemas.openxmlformats.org/officeDocument/2006/relationships/slideMaster" Target="../slideMasters/slideMaster1.xml"/><Relationship Id="rId6" Type="http://schemas.openxmlformats.org/officeDocument/2006/relationships/hyperlink" Target="https://www.instagram.com/ugent" TargetMode="External"/><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hyperlink" Target="https://www.youtube.com/ugent" TargetMode="External"/><Relationship Id="rId4" Type="http://schemas.openxmlformats.org/officeDocument/2006/relationships/hyperlink" Target="https://www.twitter.com/ugent" TargetMode="External"/><Relationship Id="rId9"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0"/>
            <a:ext cx="11857038" cy="5632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Picture Placeholder 12">
            <a:extLst>
              <a:ext uri="{FF2B5EF4-FFF2-40B4-BE49-F238E27FC236}">
                <a16:creationId xmlns:a16="http://schemas.microsoft.com/office/drawing/2014/main" id="{F6D2043D-6EB9-0864-5E05-87A3F67AF25E}"/>
              </a:ext>
            </a:extLst>
          </p:cNvPr>
          <p:cNvSpPr>
            <a:spLocks noGrp="1"/>
          </p:cNvSpPr>
          <p:nvPr>
            <p:ph type="pic" sz="quarter" idx="10" hasCustomPrompt="1"/>
          </p:nvPr>
        </p:nvSpPr>
        <p:spPr>
          <a:xfrm>
            <a:off x="6708775" y="0"/>
            <a:ext cx="5483225" cy="5632450"/>
          </a:xfrm>
          <a:prstGeom prst="rect">
            <a:avLst/>
          </a:prstGeom>
          <a:solidFill>
            <a:schemeClr val="bg1">
              <a:alpha val="20000"/>
            </a:schemeClr>
          </a:solidFill>
        </p:spPr>
        <p:txBody>
          <a:bodyPr/>
          <a:lstStyle>
            <a:lvl1pPr marL="0" indent="0">
              <a:buFontTx/>
              <a:buNone/>
              <a:defRPr b="0" i="1" baseline="0"/>
            </a:lvl1pPr>
          </a:lstStyle>
          <a:p>
            <a:r>
              <a:rPr lang="en-BE"/>
              <a:t>Klik om een foto in te voegen</a:t>
            </a:r>
          </a:p>
        </p:txBody>
      </p:sp>
      <p:sp>
        <p:nvSpPr>
          <p:cNvPr id="17" name="Text Placeholder 15">
            <a:extLst>
              <a:ext uri="{FF2B5EF4-FFF2-40B4-BE49-F238E27FC236}">
                <a16:creationId xmlns:a16="http://schemas.microsoft.com/office/drawing/2014/main" id="{8696E979-5DD6-A9D0-6C24-A5369197D4E6}"/>
              </a:ext>
            </a:extLst>
          </p:cNvPr>
          <p:cNvSpPr>
            <a:spLocks noGrp="1"/>
          </p:cNvSpPr>
          <p:nvPr>
            <p:ph type="body" sz="quarter" idx="11" hasCustomPrompt="1"/>
          </p:nvPr>
        </p:nvSpPr>
        <p:spPr>
          <a:xfrm>
            <a:off x="554196" y="2498851"/>
            <a:ext cx="5800725" cy="2235709"/>
          </a:xfrm>
          <a:prstGeom prst="rect">
            <a:avLst/>
          </a:prstGeom>
        </p:spPr>
        <p:txBody>
          <a:bodyPr/>
          <a:lstStyle>
            <a:lvl1pPr marL="0" indent="0">
              <a:lnSpc>
                <a:spcPts val="4400"/>
              </a:lnSpc>
              <a:spcBef>
                <a:spcPts val="0"/>
              </a:spcBef>
              <a:buNone/>
              <a:defRPr sz="4000" b="1" i="0" baseline="0">
                <a:solidFill>
                  <a:schemeClr val="bg1"/>
                </a:solidFill>
                <a:latin typeface="UGent Panno Text" panose="02000506040000040003" pitchFamily="2" charset="0"/>
              </a:defRPr>
            </a:lvl1pPr>
          </a:lstStyle>
          <a:p>
            <a:pPr lvl="0"/>
            <a:r>
              <a:rPr lang="en-GB"/>
              <a:t>KLIK HIER</a:t>
            </a:r>
            <a:r>
              <a:rPr lang="en-BE"/>
              <a:t> OM</a:t>
            </a:r>
            <a:br>
              <a:rPr lang="en-BE"/>
            </a:br>
            <a:r>
              <a:rPr lang="en-BE"/>
              <a:t>EEN HOOFDTITEL </a:t>
            </a:r>
            <a:br>
              <a:rPr lang="en-BE"/>
            </a:br>
            <a:r>
              <a:rPr lang="en-BE"/>
              <a:t>TOE TE VOEGEN</a:t>
            </a:r>
            <a:endParaRPr lang="en-GB"/>
          </a:p>
        </p:txBody>
      </p:sp>
      <p:sp>
        <p:nvSpPr>
          <p:cNvPr id="20" name="Text Placeholder 15">
            <a:extLst>
              <a:ext uri="{FF2B5EF4-FFF2-40B4-BE49-F238E27FC236}">
                <a16:creationId xmlns:a16="http://schemas.microsoft.com/office/drawing/2014/main" id="{3BA10A23-5DA3-9A1E-8E84-29F7F107D9CA}"/>
              </a:ext>
            </a:extLst>
          </p:cNvPr>
          <p:cNvSpPr>
            <a:spLocks noGrp="1"/>
          </p:cNvSpPr>
          <p:nvPr>
            <p:ph type="body" sz="quarter" idx="12" hasCustomPrompt="1"/>
          </p:nvPr>
        </p:nvSpPr>
        <p:spPr>
          <a:xfrm>
            <a:off x="588206" y="304393"/>
            <a:ext cx="5800725" cy="253317"/>
          </a:xfrm>
          <a:prstGeom prst="rect">
            <a:avLst/>
          </a:prstGeom>
        </p:spPr>
        <p:txBody>
          <a:bodyPr/>
          <a:lstStyle>
            <a:lvl1pPr marL="0" indent="0">
              <a:lnSpc>
                <a:spcPct val="100000"/>
              </a:lnSpc>
              <a:spcBef>
                <a:spcPts val="0"/>
              </a:spcBef>
              <a:buNone/>
              <a:defRPr sz="1400" b="1" i="0" baseline="0">
                <a:solidFill>
                  <a:schemeClr val="bg1"/>
                </a:solidFill>
                <a:latin typeface="UGent Panno Text" panose="02000506040000040003" pitchFamily="2" charset="0"/>
              </a:defRPr>
            </a:lvl1pPr>
          </a:lstStyle>
          <a:p>
            <a:pPr lvl="0"/>
            <a:r>
              <a:rPr lang="nl-BE"/>
              <a:t>KLIK OM DIRECTIE AAN TE VULLEN</a:t>
            </a:r>
            <a:endParaRPr lang="en-GB"/>
          </a:p>
        </p:txBody>
      </p:sp>
      <p:sp>
        <p:nvSpPr>
          <p:cNvPr id="21" name="Text Placeholder 15">
            <a:extLst>
              <a:ext uri="{FF2B5EF4-FFF2-40B4-BE49-F238E27FC236}">
                <a16:creationId xmlns:a16="http://schemas.microsoft.com/office/drawing/2014/main" id="{62DBA8D7-7A6E-681C-61D6-629E37255DC9}"/>
              </a:ext>
            </a:extLst>
          </p:cNvPr>
          <p:cNvSpPr>
            <a:spLocks noGrp="1"/>
          </p:cNvSpPr>
          <p:nvPr>
            <p:ph type="body" sz="quarter" idx="13" hasCustomPrompt="1"/>
          </p:nvPr>
        </p:nvSpPr>
        <p:spPr>
          <a:xfrm>
            <a:off x="588206" y="564731"/>
            <a:ext cx="5800725" cy="253317"/>
          </a:xfrm>
          <a:prstGeom prst="rect">
            <a:avLst/>
          </a:prstGeom>
        </p:spPr>
        <p:txBody>
          <a:bodyPr/>
          <a:lstStyle>
            <a:lvl1pPr marL="0" indent="0">
              <a:lnSpc>
                <a:spcPct val="100000"/>
              </a:lnSpc>
              <a:spcBef>
                <a:spcPts val="0"/>
              </a:spcBef>
              <a:buNone/>
              <a:defRPr sz="1400" b="0" i="0" baseline="0">
                <a:solidFill>
                  <a:schemeClr val="bg1"/>
                </a:solidFill>
                <a:latin typeface="UGent Panno Text" panose="02000506040000040003" pitchFamily="2" charset="0"/>
              </a:defRPr>
            </a:lvl1pPr>
          </a:lstStyle>
          <a:p>
            <a:pPr lvl="0"/>
            <a:r>
              <a:rPr lang="nl-BE"/>
              <a:t>KLIK OM AFDELING AAN TE VULLEN</a:t>
            </a:r>
            <a:endParaRPr lang="en-GB"/>
          </a:p>
        </p:txBody>
      </p:sp>
      <p:sp>
        <p:nvSpPr>
          <p:cNvPr id="24" name="Text Placeholder 22">
            <a:extLst>
              <a:ext uri="{FF2B5EF4-FFF2-40B4-BE49-F238E27FC236}">
                <a16:creationId xmlns:a16="http://schemas.microsoft.com/office/drawing/2014/main" id="{999674CE-CC5A-6E5E-B20B-6D1ECE875889}"/>
              </a:ext>
            </a:extLst>
          </p:cNvPr>
          <p:cNvSpPr>
            <a:spLocks noGrp="1"/>
          </p:cNvSpPr>
          <p:nvPr>
            <p:ph type="body" sz="quarter" idx="14" hasCustomPrompt="1"/>
          </p:nvPr>
        </p:nvSpPr>
        <p:spPr>
          <a:xfrm>
            <a:off x="545820" y="4947903"/>
            <a:ext cx="5868987" cy="338554"/>
          </a:xfrm>
          <a:prstGeom prst="rect">
            <a:avLst/>
          </a:prstGeom>
        </p:spPr>
        <p:txBody>
          <a:bodyPr/>
          <a:lstStyle>
            <a:lvl1pPr marL="0" indent="0">
              <a:buNone/>
              <a:defRPr sz="1600" baseline="0">
                <a:solidFill>
                  <a:srgbClr val="FFD200"/>
                </a:solidFill>
                <a:latin typeface="UGent Panno Text" panose="02000506040000040003" pitchFamily="2" charset="0"/>
              </a:defRPr>
            </a:lvl1pPr>
          </a:lstStyle>
          <a:p>
            <a:pPr lvl="0"/>
            <a:r>
              <a:rPr lang="en-GB"/>
              <a:t>KLIK OM DE ONDERTITEL / PRESENTATOR / DATUM </a:t>
            </a:r>
            <a:r>
              <a:rPr lang="nl-BE" noProof="0" dirty="0"/>
              <a:t>[</a:t>
            </a:r>
            <a:r>
              <a:rPr lang="nl-BE" noProof="0" dirty="0" err="1"/>
              <a:t>dd</a:t>
            </a:r>
            <a:r>
              <a:rPr lang="nl-BE" noProof="0" dirty="0"/>
              <a:t>-mm-</a:t>
            </a:r>
            <a:r>
              <a:rPr lang="nl-BE" noProof="0" dirty="0" err="1"/>
              <a:t>yyyy</a:t>
            </a:r>
            <a:r>
              <a:rPr lang="nl-BE" noProof="0" dirty="0"/>
              <a:t>] </a:t>
            </a:r>
            <a:r>
              <a:rPr lang="en-BE" noProof="0" dirty="0"/>
              <a:t>TOE TE VOEGEN</a:t>
            </a:r>
            <a:endParaRPr lang="nl-BE" noProof="0" dirty="0"/>
          </a:p>
        </p:txBody>
      </p:sp>
      <p:sp>
        <p:nvSpPr>
          <p:cNvPr id="4" name="Picture Placeholder 3">
            <a:extLst>
              <a:ext uri="{FF2B5EF4-FFF2-40B4-BE49-F238E27FC236}">
                <a16:creationId xmlns:a16="http://schemas.microsoft.com/office/drawing/2014/main" id="{94B80BBE-DD8A-6D20-5EFA-10B5F440EED8}"/>
              </a:ext>
            </a:extLst>
          </p:cNvPr>
          <p:cNvSpPr>
            <a:spLocks noGrp="1"/>
          </p:cNvSpPr>
          <p:nvPr>
            <p:ph type="pic" sz="quarter" idx="15" hasCustomPrompt="1"/>
          </p:nvPr>
        </p:nvSpPr>
        <p:spPr>
          <a:xfrm>
            <a:off x="1900555" y="5845558"/>
            <a:ext cx="1929765" cy="698896"/>
          </a:xfrm>
          <a:prstGeom prst="rect">
            <a:avLst/>
          </a:prstGeom>
        </p:spPr>
        <p:txBody>
          <a:bodyPr/>
          <a:lstStyle>
            <a:lvl1pPr marL="0" indent="0">
              <a:buNone/>
              <a:defRPr sz="1400" baseline="0"/>
            </a:lvl1pPr>
          </a:lstStyle>
          <a:p>
            <a:r>
              <a:rPr lang="en-BE"/>
              <a:t>Partner Logo 1</a:t>
            </a:r>
          </a:p>
        </p:txBody>
      </p:sp>
      <p:sp>
        <p:nvSpPr>
          <p:cNvPr id="5" name="Picture Placeholder 3">
            <a:extLst>
              <a:ext uri="{FF2B5EF4-FFF2-40B4-BE49-F238E27FC236}">
                <a16:creationId xmlns:a16="http://schemas.microsoft.com/office/drawing/2014/main" id="{3C3B384C-5F63-0027-60E1-3323498634AF}"/>
              </a:ext>
            </a:extLst>
          </p:cNvPr>
          <p:cNvSpPr>
            <a:spLocks noGrp="1"/>
          </p:cNvSpPr>
          <p:nvPr>
            <p:ph type="pic" sz="quarter" idx="16" hasCustomPrompt="1"/>
          </p:nvPr>
        </p:nvSpPr>
        <p:spPr>
          <a:xfrm>
            <a:off x="3993515" y="5845558"/>
            <a:ext cx="1929765" cy="698896"/>
          </a:xfrm>
          <a:prstGeom prst="rect">
            <a:avLst/>
          </a:prstGeom>
        </p:spPr>
        <p:txBody>
          <a:bodyPr/>
          <a:lstStyle>
            <a:lvl1pPr marL="0" indent="0">
              <a:buNone/>
              <a:defRPr sz="1400" baseline="0"/>
            </a:lvl1pPr>
          </a:lstStyle>
          <a:p>
            <a:r>
              <a:rPr lang="en-BE"/>
              <a:t>Partner Logo 2</a:t>
            </a:r>
          </a:p>
        </p:txBody>
      </p:sp>
      <p:sp>
        <p:nvSpPr>
          <p:cNvPr id="6" name="Picture Placeholder 3">
            <a:extLst>
              <a:ext uri="{FF2B5EF4-FFF2-40B4-BE49-F238E27FC236}">
                <a16:creationId xmlns:a16="http://schemas.microsoft.com/office/drawing/2014/main" id="{47C46CF3-3266-0AE4-E490-2AB34D0D8D7C}"/>
              </a:ext>
            </a:extLst>
          </p:cNvPr>
          <p:cNvSpPr>
            <a:spLocks noGrp="1"/>
          </p:cNvSpPr>
          <p:nvPr>
            <p:ph type="pic" sz="quarter" idx="17" hasCustomPrompt="1"/>
          </p:nvPr>
        </p:nvSpPr>
        <p:spPr>
          <a:xfrm>
            <a:off x="6086475" y="5845558"/>
            <a:ext cx="1929765" cy="698896"/>
          </a:xfrm>
          <a:prstGeom prst="rect">
            <a:avLst/>
          </a:prstGeom>
        </p:spPr>
        <p:txBody>
          <a:bodyPr/>
          <a:lstStyle>
            <a:lvl1pPr marL="0" indent="0">
              <a:buNone/>
              <a:defRPr sz="1400" baseline="0"/>
            </a:lvl1pPr>
          </a:lstStyle>
          <a:p>
            <a:r>
              <a:rPr lang="en-BE"/>
              <a:t>Partner Logo 3</a:t>
            </a:r>
          </a:p>
        </p:txBody>
      </p:sp>
      <p:sp>
        <p:nvSpPr>
          <p:cNvPr id="7" name="Picture Placeholder 3">
            <a:extLst>
              <a:ext uri="{FF2B5EF4-FFF2-40B4-BE49-F238E27FC236}">
                <a16:creationId xmlns:a16="http://schemas.microsoft.com/office/drawing/2014/main" id="{3B1542A1-6AC8-E18C-CF5F-D1E4308D374A}"/>
              </a:ext>
            </a:extLst>
          </p:cNvPr>
          <p:cNvSpPr>
            <a:spLocks noGrp="1"/>
          </p:cNvSpPr>
          <p:nvPr>
            <p:ph type="pic" sz="quarter" idx="18" hasCustomPrompt="1"/>
          </p:nvPr>
        </p:nvSpPr>
        <p:spPr>
          <a:xfrm>
            <a:off x="8179435" y="5845558"/>
            <a:ext cx="1929765" cy="698896"/>
          </a:xfrm>
          <a:prstGeom prst="rect">
            <a:avLst/>
          </a:prstGeom>
        </p:spPr>
        <p:txBody>
          <a:bodyPr/>
          <a:lstStyle>
            <a:lvl1pPr marL="0" indent="0">
              <a:buNone/>
              <a:defRPr sz="1400" baseline="0"/>
            </a:lvl1pPr>
          </a:lstStyle>
          <a:p>
            <a:r>
              <a:rPr lang="en-BE"/>
              <a:t>Partner Logo 4</a:t>
            </a:r>
          </a:p>
        </p:txBody>
      </p:sp>
    </p:spTree>
    <p:extLst>
      <p:ext uri="{BB962C8B-B14F-4D97-AF65-F5344CB8AC3E}">
        <p14:creationId xmlns:p14="http://schemas.microsoft.com/office/powerpoint/2010/main" val="38882136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226" userDrawn="1">
          <p15:clr>
            <a:srgbClr val="FBAE40"/>
          </p15:clr>
        </p15:guide>
        <p15:guide id="4" pos="415" userDrawn="1">
          <p15:clr>
            <a:srgbClr val="FBAE40"/>
          </p15:clr>
        </p15:guide>
        <p15:guide id="5" orient="horz" pos="256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60491DC-DD02-8C0D-3C43-4759716D260A}"/>
              </a:ext>
            </a:extLst>
          </p:cNvPr>
          <p:cNvSpPr>
            <a:spLocks noGrp="1"/>
          </p:cNvSpPr>
          <p:nvPr>
            <p:ph type="pic" sz="quarter" idx="12" hasCustomPrompt="1"/>
          </p:nvPr>
        </p:nvSpPr>
        <p:spPr>
          <a:xfrm>
            <a:off x="334963" y="0"/>
            <a:ext cx="11857037" cy="5624513"/>
          </a:xfrm>
          <a:prstGeom prst="rect">
            <a:avLst/>
          </a:prstGeom>
          <a:noFill/>
        </p:spPr>
        <p:txBody>
          <a:bodyPr/>
          <a:lstStyle>
            <a:lvl1pPr marL="0" indent="0">
              <a:buNone/>
              <a:defRPr b="0" i="1" baseline="0"/>
            </a:lvl1pPr>
          </a:lstStyle>
          <a:p>
            <a:r>
              <a:rPr lang="en-BE"/>
              <a:t>Foto invoegen</a:t>
            </a:r>
          </a:p>
        </p:txBody>
      </p:sp>
      <p:sp>
        <p:nvSpPr>
          <p:cNvPr id="12" name="Tijdelijke aanduiding voor tekst 4">
            <a:extLst>
              <a:ext uri="{FF2B5EF4-FFF2-40B4-BE49-F238E27FC236}">
                <a16:creationId xmlns:a16="http://schemas.microsoft.com/office/drawing/2014/main" id="{D6050D9C-0A53-7695-3C4D-00046CA82689}"/>
              </a:ext>
            </a:extLst>
          </p:cNvPr>
          <p:cNvSpPr txBox="1">
            <a:spLocks/>
          </p:cNvSpPr>
          <p:nvPr userDrawn="1"/>
        </p:nvSpPr>
        <p:spPr>
          <a:xfrm>
            <a:off x="6095999" y="2956846"/>
            <a:ext cx="5761039" cy="3604294"/>
          </a:xfrm>
          <a:prstGeom prst="rect">
            <a:avLst/>
          </a:prstGeom>
          <a:solidFill>
            <a:srgbClr val="1E64C8"/>
          </a:solidFill>
        </p:spPr>
        <p:txBody>
          <a:bodyPr lIns="288000" tIns="288000" rIns="288000" bIns="36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kumimoji="0" lang="en-GB" sz="2000" b="0" i="0" u="none" strike="noStrike" kern="1200" cap="none" spc="0" normalizeH="0" baseline="0" noProof="0">
              <a:ln>
                <a:noFill/>
              </a:ln>
              <a:solidFill>
                <a:srgbClr val="1E64C8"/>
              </a:solidFill>
              <a:effectLst/>
              <a:uLnTx/>
              <a:uFillTx/>
              <a:latin typeface="UGent Panno Text SemiLight" panose="02000406040000040003" pitchFamily="2" charset="0"/>
              <a:ea typeface="+mn-ea"/>
              <a:cs typeface="+mn-cs"/>
            </a:endParaRPr>
          </a:p>
        </p:txBody>
      </p:sp>
      <p:sp>
        <p:nvSpPr>
          <p:cNvPr id="15" name="Text Placeholder 14">
            <a:extLst>
              <a:ext uri="{FF2B5EF4-FFF2-40B4-BE49-F238E27FC236}">
                <a16:creationId xmlns:a16="http://schemas.microsoft.com/office/drawing/2014/main" id="{41AB5C83-C1C0-377E-3404-0D86C35812B7}"/>
              </a:ext>
            </a:extLst>
          </p:cNvPr>
          <p:cNvSpPr>
            <a:spLocks noGrp="1"/>
          </p:cNvSpPr>
          <p:nvPr>
            <p:ph type="body" sz="quarter" idx="13" hasCustomPrompt="1"/>
          </p:nvPr>
        </p:nvSpPr>
        <p:spPr>
          <a:xfrm>
            <a:off x="6263481" y="3101253"/>
            <a:ext cx="5357812" cy="926738"/>
          </a:xfrm>
          <a:prstGeom prst="rect">
            <a:avLst/>
          </a:prstGeom>
        </p:spPr>
        <p:txBody>
          <a:bodyPr/>
          <a:lstStyle>
            <a:lvl1pPr marL="0" indent="0">
              <a:lnSpc>
                <a:spcPct val="100000"/>
              </a:lnSpc>
              <a:buNone/>
              <a:defRPr b="1" i="0" baseline="0">
                <a:solidFill>
                  <a:srgbClr val="FFD200"/>
                </a:solidFill>
                <a:latin typeface="UGent Panno Text" panose="02000506040000040003" pitchFamily="2" charset="0"/>
              </a:defRPr>
            </a:lvl1pPr>
          </a:lstStyle>
          <a:p>
            <a:pPr lvl="0"/>
            <a:r>
              <a:rPr lang="en-GB"/>
              <a:t>KLIK OM EEN TITEL </a:t>
            </a:r>
            <a:br>
              <a:rPr lang="en-GB"/>
            </a:br>
            <a:r>
              <a:rPr lang="en-GB"/>
              <a:t>TOE TE VOEGEN</a:t>
            </a:r>
            <a:endParaRPr lang="en-BE"/>
          </a:p>
        </p:txBody>
      </p:sp>
      <p:sp>
        <p:nvSpPr>
          <p:cNvPr id="16" name="Text Placeholder 14">
            <a:extLst>
              <a:ext uri="{FF2B5EF4-FFF2-40B4-BE49-F238E27FC236}">
                <a16:creationId xmlns:a16="http://schemas.microsoft.com/office/drawing/2014/main" id="{79928919-EA26-6E09-2403-4922D79229C1}"/>
              </a:ext>
            </a:extLst>
          </p:cNvPr>
          <p:cNvSpPr>
            <a:spLocks noGrp="1"/>
          </p:cNvSpPr>
          <p:nvPr>
            <p:ph type="body" sz="quarter" idx="14" hasCustomPrompt="1"/>
          </p:nvPr>
        </p:nvSpPr>
        <p:spPr>
          <a:xfrm>
            <a:off x="6263481" y="4172398"/>
            <a:ext cx="5357812" cy="2297849"/>
          </a:xfrm>
          <a:prstGeom prst="rect">
            <a:avLst/>
          </a:prstGeom>
        </p:spPr>
        <p:txBody>
          <a:bodyPr/>
          <a:lstStyle>
            <a:lvl1pPr marL="0" indent="0">
              <a:lnSpc>
                <a:spcPct val="100000"/>
              </a:lnSpc>
              <a:buNone/>
              <a:defRPr sz="2000" b="0" i="0" baseline="0">
                <a:solidFill>
                  <a:schemeClr val="bg1"/>
                </a:solidFill>
                <a:latin typeface="UGent Panno Text" panose="02000506040000040003" pitchFamily="2" charset="0"/>
              </a:defRPr>
            </a:lvl1pPr>
          </a:lstStyle>
          <a:p>
            <a:pPr lvl="0"/>
            <a:r>
              <a:rPr lang="en-GB"/>
              <a:t>Klik om tekst toe te voegen</a:t>
            </a:r>
            <a:endParaRPr lang="en-BE"/>
          </a:p>
        </p:txBody>
      </p:sp>
    </p:spTree>
    <p:extLst>
      <p:ext uri="{BB962C8B-B14F-4D97-AF65-F5344CB8AC3E}">
        <p14:creationId xmlns:p14="http://schemas.microsoft.com/office/powerpoint/2010/main" val="23136694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p15:clr>
            <a:srgbClr val="FBAE40"/>
          </p15:clr>
        </p15:guide>
        <p15:guide id="4" orient="horz" pos="4133">
          <p15:clr>
            <a:srgbClr val="FBAE40"/>
          </p15:clr>
        </p15:guide>
        <p15:guide id="5" orient="horz" pos="3543" userDrawn="1">
          <p15:clr>
            <a:srgbClr val="FBAE40"/>
          </p15:clr>
        </p15:guide>
        <p15:guide id="6" pos="211" userDrawn="1">
          <p15:clr>
            <a:srgbClr val="FBAE40"/>
          </p15:clr>
        </p15:guide>
        <p15:guide id="7" orient="horz" pos="172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60491DC-DD02-8C0D-3C43-4759716D260A}"/>
              </a:ext>
            </a:extLst>
          </p:cNvPr>
          <p:cNvSpPr>
            <a:spLocks noGrp="1"/>
          </p:cNvSpPr>
          <p:nvPr>
            <p:ph type="pic" sz="quarter" idx="12" hasCustomPrompt="1"/>
          </p:nvPr>
        </p:nvSpPr>
        <p:spPr>
          <a:xfrm>
            <a:off x="334963" y="0"/>
            <a:ext cx="11857037" cy="5624513"/>
          </a:xfrm>
          <a:prstGeom prst="rect">
            <a:avLst/>
          </a:prstGeom>
          <a:noFill/>
        </p:spPr>
        <p:txBody>
          <a:bodyPr/>
          <a:lstStyle>
            <a:lvl1pPr marL="0" indent="0">
              <a:buNone/>
              <a:defRPr b="0" i="1" baseline="0"/>
            </a:lvl1pPr>
          </a:lstStyle>
          <a:p>
            <a:r>
              <a:rPr lang="en-BE"/>
              <a:t>Klik om een foto in te voegen</a:t>
            </a:r>
          </a:p>
        </p:txBody>
      </p:sp>
      <p:sp>
        <p:nvSpPr>
          <p:cNvPr id="12" name="Tijdelijke aanduiding voor tekst 4">
            <a:extLst>
              <a:ext uri="{FF2B5EF4-FFF2-40B4-BE49-F238E27FC236}">
                <a16:creationId xmlns:a16="http://schemas.microsoft.com/office/drawing/2014/main" id="{D6050D9C-0A53-7695-3C4D-00046CA82689}"/>
              </a:ext>
            </a:extLst>
          </p:cNvPr>
          <p:cNvSpPr txBox="1">
            <a:spLocks/>
          </p:cNvSpPr>
          <p:nvPr userDrawn="1"/>
        </p:nvSpPr>
        <p:spPr>
          <a:xfrm>
            <a:off x="6095999" y="2956846"/>
            <a:ext cx="5761039" cy="3604294"/>
          </a:xfrm>
          <a:prstGeom prst="rect">
            <a:avLst/>
          </a:prstGeom>
          <a:solidFill>
            <a:srgbClr val="FFD200"/>
          </a:solidFill>
        </p:spPr>
        <p:txBody>
          <a:bodyPr lIns="288000" tIns="288000" rIns="288000" bIns="36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kumimoji="0" lang="en-GB" sz="2000" b="0" i="0" u="none" strike="noStrike" kern="1200" cap="none" spc="0" normalizeH="0" baseline="0" noProof="0">
              <a:ln>
                <a:noFill/>
              </a:ln>
              <a:solidFill>
                <a:srgbClr val="1E64C8"/>
              </a:solidFill>
              <a:effectLst/>
              <a:uLnTx/>
              <a:uFillTx/>
              <a:latin typeface="UGent Panno Text SemiLight" panose="02000406040000040003" pitchFamily="2" charset="0"/>
              <a:ea typeface="+mn-ea"/>
              <a:cs typeface="+mn-cs"/>
            </a:endParaRPr>
          </a:p>
        </p:txBody>
      </p:sp>
      <p:sp>
        <p:nvSpPr>
          <p:cNvPr id="15" name="Text Placeholder 14">
            <a:extLst>
              <a:ext uri="{FF2B5EF4-FFF2-40B4-BE49-F238E27FC236}">
                <a16:creationId xmlns:a16="http://schemas.microsoft.com/office/drawing/2014/main" id="{41AB5C83-C1C0-377E-3404-0D86C35812B7}"/>
              </a:ext>
            </a:extLst>
          </p:cNvPr>
          <p:cNvSpPr>
            <a:spLocks noGrp="1"/>
          </p:cNvSpPr>
          <p:nvPr>
            <p:ph type="body" sz="quarter" idx="13" hasCustomPrompt="1"/>
          </p:nvPr>
        </p:nvSpPr>
        <p:spPr>
          <a:xfrm>
            <a:off x="6263481" y="3101253"/>
            <a:ext cx="5357812" cy="926738"/>
          </a:xfrm>
          <a:prstGeom prst="rect">
            <a:avLst/>
          </a:prstGeom>
        </p:spPr>
        <p:txBody>
          <a:bodyPr/>
          <a:lstStyle>
            <a:lvl1pPr marL="0" indent="0">
              <a:lnSpc>
                <a:spcPct val="100000"/>
              </a:lnSpc>
              <a:buNone/>
              <a:defRPr b="1" i="0" baseline="0">
                <a:solidFill>
                  <a:srgbClr val="1E64C8"/>
                </a:solidFill>
                <a:latin typeface="UGent Panno Text" panose="02000506040000040003" pitchFamily="2" charset="0"/>
              </a:defRPr>
            </a:lvl1pPr>
          </a:lstStyle>
          <a:p>
            <a:pPr lvl="0"/>
            <a:r>
              <a:rPr lang="en-GB"/>
              <a:t>KLIK OM EEN TITEL </a:t>
            </a:r>
            <a:br>
              <a:rPr lang="en-GB"/>
            </a:br>
            <a:r>
              <a:rPr lang="en-GB"/>
              <a:t>TOE TE VOEGEN</a:t>
            </a:r>
            <a:endParaRPr lang="en-BE"/>
          </a:p>
        </p:txBody>
      </p:sp>
      <p:sp>
        <p:nvSpPr>
          <p:cNvPr id="16" name="Text Placeholder 14">
            <a:extLst>
              <a:ext uri="{FF2B5EF4-FFF2-40B4-BE49-F238E27FC236}">
                <a16:creationId xmlns:a16="http://schemas.microsoft.com/office/drawing/2014/main" id="{79928919-EA26-6E09-2403-4922D79229C1}"/>
              </a:ext>
            </a:extLst>
          </p:cNvPr>
          <p:cNvSpPr>
            <a:spLocks noGrp="1"/>
          </p:cNvSpPr>
          <p:nvPr>
            <p:ph type="body" sz="quarter" idx="14" hasCustomPrompt="1"/>
          </p:nvPr>
        </p:nvSpPr>
        <p:spPr>
          <a:xfrm>
            <a:off x="6263481" y="4172398"/>
            <a:ext cx="5357812" cy="2297849"/>
          </a:xfrm>
          <a:prstGeom prst="rect">
            <a:avLst/>
          </a:prstGeom>
        </p:spPr>
        <p:txBody>
          <a:bodyPr/>
          <a:lstStyle>
            <a:lvl1pPr marL="0" indent="0">
              <a:lnSpc>
                <a:spcPct val="100000"/>
              </a:lnSpc>
              <a:buNone/>
              <a:defRPr sz="2000" b="0" i="0" baseline="0">
                <a:solidFill>
                  <a:srgbClr val="1E64C8"/>
                </a:solidFill>
                <a:latin typeface="UGent Panno Text" panose="02000506040000040003" pitchFamily="2" charset="0"/>
              </a:defRPr>
            </a:lvl1pPr>
          </a:lstStyle>
          <a:p>
            <a:pPr lvl="0"/>
            <a:r>
              <a:rPr lang="en-GB"/>
              <a:t>Klik om tekst toe te voegen</a:t>
            </a:r>
            <a:endParaRPr lang="en-BE"/>
          </a:p>
        </p:txBody>
      </p:sp>
    </p:spTree>
    <p:extLst>
      <p:ext uri="{BB962C8B-B14F-4D97-AF65-F5344CB8AC3E}">
        <p14:creationId xmlns:p14="http://schemas.microsoft.com/office/powerpoint/2010/main" val="39610674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p15:clr>
            <a:srgbClr val="FBAE40"/>
          </p15:clr>
        </p15:guide>
        <p15:guide id="4" orient="horz" pos="4133">
          <p15:clr>
            <a:srgbClr val="FBAE40"/>
          </p15:clr>
        </p15:guide>
        <p15:guide id="5" orient="horz" pos="3543">
          <p15:clr>
            <a:srgbClr val="FBAE40"/>
          </p15:clr>
        </p15:guide>
        <p15:guide id="6" pos="211">
          <p15:clr>
            <a:srgbClr val="FBAE40"/>
          </p15:clr>
        </p15:guide>
        <p15:guide id="7" orient="horz" pos="172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D8A7D59B-53F4-BEBC-DECB-70532BA2E89C}"/>
              </a:ext>
            </a:extLst>
          </p:cNvPr>
          <p:cNvSpPr>
            <a:spLocks noGrp="1"/>
          </p:cNvSpPr>
          <p:nvPr>
            <p:ph type="pic" sz="quarter" idx="12" hasCustomPrompt="1"/>
          </p:nvPr>
        </p:nvSpPr>
        <p:spPr>
          <a:xfrm>
            <a:off x="334964" y="0"/>
            <a:ext cx="8426236" cy="5624513"/>
          </a:xfrm>
          <a:prstGeom prst="rect">
            <a:avLst/>
          </a:prstGeom>
          <a:noFill/>
        </p:spPr>
        <p:txBody>
          <a:bodyPr/>
          <a:lstStyle>
            <a:lvl1pPr marL="0" indent="0">
              <a:buNone/>
              <a:defRPr b="0" i="1" baseline="0"/>
            </a:lvl1pPr>
          </a:lstStyle>
          <a:p>
            <a:r>
              <a:rPr lang="en-BE"/>
              <a:t>Klik om een foto in te voegen</a:t>
            </a:r>
          </a:p>
        </p:txBody>
      </p:sp>
      <p:sp>
        <p:nvSpPr>
          <p:cNvPr id="10" name="Text Placeholder 5">
            <a:extLst>
              <a:ext uri="{FF2B5EF4-FFF2-40B4-BE49-F238E27FC236}">
                <a16:creationId xmlns:a16="http://schemas.microsoft.com/office/drawing/2014/main" id="{CFE686B0-9020-8A92-0329-A8A99BFE9AAF}"/>
              </a:ext>
            </a:extLst>
          </p:cNvPr>
          <p:cNvSpPr>
            <a:spLocks noGrp="1"/>
          </p:cNvSpPr>
          <p:nvPr>
            <p:ph type="body" sz="quarter" idx="11" hasCustomPrompt="1"/>
          </p:nvPr>
        </p:nvSpPr>
        <p:spPr>
          <a:xfrm>
            <a:off x="6096000" y="3429000"/>
            <a:ext cx="5761038" cy="3132137"/>
          </a:xfrm>
          <a:prstGeom prst="rect">
            <a:avLst/>
          </a:prstGeom>
          <a:solidFill>
            <a:schemeClr val="bg1"/>
          </a:solidFill>
        </p:spPr>
        <p:txBody>
          <a:bodyPr lIns="216000" tIns="216000"/>
          <a:lstStyle>
            <a:lvl1pPr marL="0" indent="0">
              <a:buNone/>
              <a:defRPr sz="2400" b="1" i="0" baseline="0">
                <a:solidFill>
                  <a:srgbClr val="1E64C8"/>
                </a:solidFill>
                <a:latin typeface="UGent Panno Text" panose="02000506040000040003" pitchFamily="2" charset="0"/>
              </a:defRPr>
            </a:lvl1pPr>
          </a:lstStyle>
          <a:p>
            <a:pPr lvl="0"/>
            <a:r>
              <a:rPr lang="en-GB"/>
              <a:t>Klik om een Quote toe te voegen</a:t>
            </a:r>
          </a:p>
        </p:txBody>
      </p:sp>
    </p:spTree>
    <p:extLst>
      <p:ext uri="{BB962C8B-B14F-4D97-AF65-F5344CB8AC3E}">
        <p14:creationId xmlns:p14="http://schemas.microsoft.com/office/powerpoint/2010/main" val="1031973475"/>
      </p:ext>
    </p:extLst>
  </p:cSld>
  <p:clrMapOvr>
    <a:masterClrMapping/>
  </p:clrMapOvr>
  <p:extLst>
    <p:ext uri="{DCECCB84-F9BA-43D5-87BE-67443E8EF086}">
      <p15:sldGuideLst xmlns:p15="http://schemas.microsoft.com/office/powerpoint/2012/main">
        <p15:guide id="1" orient="horz" pos="3543" userDrawn="1">
          <p15:clr>
            <a:srgbClr val="FBAE40"/>
          </p15:clr>
        </p15:guide>
        <p15:guide id="2" pos="3840" userDrawn="1">
          <p15:clr>
            <a:srgbClr val="FBAE40"/>
          </p15:clr>
        </p15:guide>
        <p15:guide id="3" pos="211" userDrawn="1">
          <p15:clr>
            <a:srgbClr val="FBAE40"/>
          </p15:clr>
        </p15:guide>
        <p15:guide id="4" pos="551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24342D-546E-7B37-2676-BAAD35536F28}"/>
              </a:ext>
            </a:extLst>
          </p:cNvPr>
          <p:cNvSpPr/>
          <p:nvPr userDrawn="1"/>
        </p:nvSpPr>
        <p:spPr>
          <a:xfrm>
            <a:off x="0" y="0"/>
            <a:ext cx="12192000" cy="6858000"/>
          </a:xfrm>
          <a:prstGeom prst="rect">
            <a:avLst/>
          </a:prstGeom>
          <a:solidFill>
            <a:srgbClr val="C8D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3" name="Picture 2">
            <a:extLst>
              <a:ext uri="{FF2B5EF4-FFF2-40B4-BE49-F238E27FC236}">
                <a16:creationId xmlns:a16="http://schemas.microsoft.com/office/drawing/2014/main" id="{97CB6634-3E7A-5251-E883-2E5086975C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7" name="Media Placeholder 6">
            <a:extLst>
              <a:ext uri="{FF2B5EF4-FFF2-40B4-BE49-F238E27FC236}">
                <a16:creationId xmlns:a16="http://schemas.microsoft.com/office/drawing/2014/main" id="{FC62665B-E898-7EE2-2118-04E6DA6F3F16}"/>
              </a:ext>
            </a:extLst>
          </p:cNvPr>
          <p:cNvSpPr>
            <a:spLocks noGrp="1"/>
          </p:cNvSpPr>
          <p:nvPr>
            <p:ph type="media" sz="quarter" idx="10" hasCustomPrompt="1"/>
          </p:nvPr>
        </p:nvSpPr>
        <p:spPr>
          <a:xfrm>
            <a:off x="1803400" y="647012"/>
            <a:ext cx="8582025" cy="482282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0" i="1" baseline="0"/>
            </a:lvl1pPr>
          </a:lstStyle>
          <a:p>
            <a:r>
              <a:rPr lang="en-GB"/>
              <a:t>Klik om een video in te voegen</a:t>
            </a:r>
          </a:p>
        </p:txBody>
      </p:sp>
      <p:pic>
        <p:nvPicPr>
          <p:cNvPr id="8" name="Graphic 7">
            <a:extLst>
              <a:ext uri="{FF2B5EF4-FFF2-40B4-BE49-F238E27FC236}">
                <a16:creationId xmlns:a16="http://schemas.microsoft.com/office/drawing/2014/main" id="{4951F26E-CB45-E98F-4538-724A7F98AE2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35503" y="2526636"/>
            <a:ext cx="1520993" cy="1135012"/>
          </a:xfrm>
          <a:prstGeom prst="rect">
            <a:avLst/>
          </a:prstGeom>
          <a:effectLst>
            <a:outerShdw blurRad="50800" dist="79774" dir="2700000" sx="95000" sy="95000" algn="tl" rotWithShape="0">
              <a:prstClr val="black">
                <a:alpha val="42000"/>
              </a:prstClr>
            </a:outerShdw>
          </a:effectLst>
        </p:spPr>
      </p:pic>
    </p:spTree>
    <p:extLst>
      <p:ext uri="{BB962C8B-B14F-4D97-AF65-F5344CB8AC3E}">
        <p14:creationId xmlns:p14="http://schemas.microsoft.com/office/powerpoint/2010/main" val="26603235"/>
      </p:ext>
    </p:extLst>
  </p:cSld>
  <p:clrMapOvr>
    <a:masterClrMapping/>
  </p:clrMapOvr>
  <p:extLst>
    <p:ext uri="{DCECCB84-F9BA-43D5-87BE-67443E8EF086}">
      <p15:sldGuideLst xmlns:p15="http://schemas.microsoft.com/office/powerpoint/2012/main">
        <p15:guide id="1" orient="horz" pos="3543">
          <p15:clr>
            <a:srgbClr val="FBAE40"/>
          </p15:clr>
        </p15:guide>
        <p15:guide id="2" pos="3840">
          <p15:clr>
            <a:srgbClr val="FBAE40"/>
          </p15:clr>
        </p15:guide>
        <p15:guide id="3" pos="211">
          <p15:clr>
            <a:srgbClr val="FBAE40"/>
          </p15:clr>
        </p15:guide>
        <p15:guide id="4" pos="551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jdelijke aanduiding voor tekst 4">
            <a:extLst>
              <a:ext uri="{FF2B5EF4-FFF2-40B4-BE49-F238E27FC236}">
                <a16:creationId xmlns:a16="http://schemas.microsoft.com/office/drawing/2014/main" id="{371493F5-181A-67F4-746C-FDA2D8BFB73F}"/>
              </a:ext>
            </a:extLst>
          </p:cNvPr>
          <p:cNvSpPr txBox="1">
            <a:spLocks/>
          </p:cNvSpPr>
          <p:nvPr userDrawn="1"/>
        </p:nvSpPr>
        <p:spPr>
          <a:xfrm>
            <a:off x="334963" y="-6350"/>
            <a:ext cx="11857037" cy="5632215"/>
          </a:xfrm>
          <a:prstGeom prst="rect">
            <a:avLst/>
          </a:prstGeom>
          <a:solidFill>
            <a:srgbClr val="1E64C8"/>
          </a:solidFill>
        </p:spPr>
        <p:txBody>
          <a:bodyPr lIns="360000" tIns="360000" bIns="468000" anchor="b"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4800">
              <a:solidFill>
                <a:schemeClr val="bg1"/>
              </a:solidFill>
              <a:latin typeface="UGent Panno Text Medium" panose="02000506040000040003" pitchFamily="2" charset="0"/>
            </a:endParaRPr>
          </a:p>
        </p:txBody>
      </p:sp>
      <p:grpSp>
        <p:nvGrpSpPr>
          <p:cNvPr id="3" name="Group 2">
            <a:extLst>
              <a:ext uri="{FF2B5EF4-FFF2-40B4-BE49-F238E27FC236}">
                <a16:creationId xmlns:a16="http://schemas.microsoft.com/office/drawing/2014/main" id="{A6E43365-0B1A-8BAB-F2B1-9FC0DD2E4031}"/>
              </a:ext>
            </a:extLst>
          </p:cNvPr>
          <p:cNvGrpSpPr/>
          <p:nvPr userDrawn="1"/>
        </p:nvGrpSpPr>
        <p:grpSpPr>
          <a:xfrm>
            <a:off x="8903448" y="2779020"/>
            <a:ext cx="290026" cy="1835631"/>
            <a:chOff x="1884868" y="1603529"/>
            <a:chExt cx="506012" cy="3202659"/>
          </a:xfrm>
        </p:grpSpPr>
        <p:pic>
          <p:nvPicPr>
            <p:cNvPr id="4" name="Afbeelding 4">
              <a:hlinkClick r:id="rId2"/>
              <a:extLst>
                <a:ext uri="{FF2B5EF4-FFF2-40B4-BE49-F238E27FC236}">
                  <a16:creationId xmlns:a16="http://schemas.microsoft.com/office/drawing/2014/main" id="{F629A2E6-AABD-C3FE-FE9C-5F902D7756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4868" y="3627577"/>
              <a:ext cx="506012" cy="506012"/>
            </a:xfrm>
            <a:prstGeom prst="rect">
              <a:avLst/>
            </a:prstGeom>
          </p:spPr>
        </p:pic>
        <p:pic>
          <p:nvPicPr>
            <p:cNvPr id="5" name="Afbeelding 5">
              <a:hlinkClick r:id="rId4"/>
              <a:extLst>
                <a:ext uri="{FF2B5EF4-FFF2-40B4-BE49-F238E27FC236}">
                  <a16:creationId xmlns:a16="http://schemas.microsoft.com/office/drawing/2014/main" id="{0A7A3FEC-3DA1-A8BC-FF7B-B4DD4B5BB2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84868" y="2268702"/>
              <a:ext cx="506012" cy="506012"/>
            </a:xfrm>
            <a:prstGeom prst="rect">
              <a:avLst/>
            </a:prstGeom>
          </p:spPr>
        </p:pic>
        <p:pic>
          <p:nvPicPr>
            <p:cNvPr id="6" name="Afbeelding 6">
              <a:hlinkClick r:id="rId6"/>
              <a:extLst>
                <a:ext uri="{FF2B5EF4-FFF2-40B4-BE49-F238E27FC236}">
                  <a16:creationId xmlns:a16="http://schemas.microsoft.com/office/drawing/2014/main" id="{12FFF222-C1E4-A51A-DD1E-8C1D331C490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84868" y="2933875"/>
              <a:ext cx="506012" cy="506012"/>
            </a:xfrm>
            <a:prstGeom prst="rect">
              <a:avLst/>
            </a:prstGeom>
          </p:spPr>
        </p:pic>
        <p:pic>
          <p:nvPicPr>
            <p:cNvPr id="7" name="Afbeelding 7">
              <a:hlinkClick r:id="rId8"/>
              <a:extLst>
                <a:ext uri="{FF2B5EF4-FFF2-40B4-BE49-F238E27FC236}">
                  <a16:creationId xmlns:a16="http://schemas.microsoft.com/office/drawing/2014/main" id="{B79FB899-D0CA-430F-BD74-A4E051BC240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84868" y="1603529"/>
              <a:ext cx="506012" cy="506012"/>
            </a:xfrm>
            <a:prstGeom prst="rect">
              <a:avLst/>
            </a:prstGeom>
          </p:spPr>
        </p:pic>
        <p:pic>
          <p:nvPicPr>
            <p:cNvPr id="8" name="Afbeelding 10">
              <a:hlinkClick r:id="rId10"/>
              <a:extLst>
                <a:ext uri="{FF2B5EF4-FFF2-40B4-BE49-F238E27FC236}">
                  <a16:creationId xmlns:a16="http://schemas.microsoft.com/office/drawing/2014/main" id="{8E5BF1A7-5E9E-B0E9-F026-D671DE7E967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884868" y="4321279"/>
              <a:ext cx="484909" cy="484909"/>
            </a:xfrm>
            <a:prstGeom prst="rect">
              <a:avLst/>
            </a:prstGeom>
          </p:spPr>
        </p:pic>
      </p:grpSp>
      <p:sp>
        <p:nvSpPr>
          <p:cNvPr id="9" name="Tijdelijke aanduiding voor tekst 3">
            <a:extLst>
              <a:ext uri="{FF2B5EF4-FFF2-40B4-BE49-F238E27FC236}">
                <a16:creationId xmlns:a16="http://schemas.microsoft.com/office/drawing/2014/main" id="{3A3D479E-D1DF-0138-9A3B-BA8D83FEFD51}"/>
              </a:ext>
            </a:extLst>
          </p:cNvPr>
          <p:cNvSpPr txBox="1">
            <a:spLocks/>
          </p:cNvSpPr>
          <p:nvPr userDrawn="1"/>
        </p:nvSpPr>
        <p:spPr>
          <a:xfrm>
            <a:off x="9193474" y="2659655"/>
            <a:ext cx="2366723" cy="2395056"/>
          </a:xfrm>
          <a:prstGeom prst="rect">
            <a:avLst/>
          </a:prstGeom>
        </p:spPr>
        <p:txBody>
          <a:bodyPr>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nSpc>
                <a:spcPts val="2960"/>
              </a:lnSpc>
              <a:buFont typeface="Arial" panose="020B0604020202020204" pitchFamily="34" charset="0"/>
              <a:buNone/>
            </a:pPr>
            <a:r>
              <a:rPr lang="nl-NL" sz="1800" dirty="0">
                <a:solidFill>
                  <a:schemeClr val="bg1"/>
                </a:solidFill>
                <a:latin typeface="UGent Panno Text SemiLight" panose="02000406040000040003" pitchFamily="2" charset="0"/>
              </a:rPr>
              <a:t>Universiteit Gent</a:t>
            </a:r>
            <a:br>
              <a:rPr lang="nl-NL" sz="1800" dirty="0">
                <a:solidFill>
                  <a:schemeClr val="bg1"/>
                </a:solidFill>
                <a:latin typeface="UGent Panno Text SemiLight" panose="02000406040000040003" pitchFamily="2" charset="0"/>
              </a:rPr>
            </a:br>
            <a:r>
              <a:rPr lang="nl-NL" sz="1800" dirty="0">
                <a:solidFill>
                  <a:schemeClr val="bg1"/>
                </a:solidFill>
                <a:latin typeface="UGent Panno Text SemiLight" panose="02000406040000040003" pitchFamily="2" charset="0"/>
              </a:rPr>
              <a:t>@ugent</a:t>
            </a:r>
          </a:p>
          <a:p>
            <a:pPr marL="85725" indent="0">
              <a:lnSpc>
                <a:spcPts val="2960"/>
              </a:lnSpc>
              <a:buFont typeface="Arial" panose="020B0604020202020204" pitchFamily="34" charset="0"/>
              <a:buNone/>
            </a:pPr>
            <a:r>
              <a:rPr lang="nl-NL" sz="1800" dirty="0">
                <a:solidFill>
                  <a:schemeClr val="bg1"/>
                </a:solidFill>
                <a:latin typeface="UGent Panno Text SemiLight" panose="02000406040000040003" pitchFamily="2" charset="0"/>
              </a:rPr>
              <a:t>@ugent</a:t>
            </a:r>
            <a:br>
              <a:rPr lang="nl-NL" sz="1800" dirty="0">
                <a:solidFill>
                  <a:schemeClr val="bg1"/>
                </a:solidFill>
                <a:latin typeface="UGent Panno Text SemiLight" panose="02000406040000040003" pitchFamily="2" charset="0"/>
              </a:rPr>
            </a:br>
            <a:r>
              <a:rPr lang="nl-NL" sz="1800" dirty="0" err="1">
                <a:solidFill>
                  <a:schemeClr val="bg1"/>
                </a:solidFill>
                <a:latin typeface="UGent Panno Text SemiLight" panose="02000406040000040003" pitchFamily="2" charset="0"/>
              </a:rPr>
              <a:t>Ghent</a:t>
            </a:r>
            <a:r>
              <a:rPr lang="nl-NL" sz="1800" dirty="0">
                <a:solidFill>
                  <a:schemeClr val="bg1"/>
                </a:solidFill>
                <a:latin typeface="UGent Panno Text SemiLight" panose="02000406040000040003" pitchFamily="2" charset="0"/>
              </a:rPr>
              <a:t> University</a:t>
            </a:r>
          </a:p>
          <a:p>
            <a:pPr marL="85725" indent="0">
              <a:lnSpc>
                <a:spcPts val="2960"/>
              </a:lnSpc>
              <a:buFont typeface="Arial" panose="020B0604020202020204" pitchFamily="34" charset="0"/>
              <a:buNone/>
            </a:pPr>
            <a:r>
              <a:rPr lang="nl-NL" sz="1800" dirty="0">
                <a:solidFill>
                  <a:schemeClr val="bg1"/>
                </a:solidFill>
                <a:latin typeface="UGent Panno Text SemiLight" panose="02000406040000040003" pitchFamily="2" charset="0"/>
              </a:rPr>
              <a:t>youtube.com/ugent</a:t>
            </a:r>
          </a:p>
        </p:txBody>
      </p:sp>
      <p:sp>
        <p:nvSpPr>
          <p:cNvPr id="11" name="Tijdelijke aanduiding voor tekst 3">
            <a:extLst>
              <a:ext uri="{FF2B5EF4-FFF2-40B4-BE49-F238E27FC236}">
                <a16:creationId xmlns:a16="http://schemas.microsoft.com/office/drawing/2014/main" id="{8C037EF3-C256-BFE7-EDB0-4EBAFAAA5A03}"/>
              </a:ext>
            </a:extLst>
          </p:cNvPr>
          <p:cNvSpPr txBox="1">
            <a:spLocks/>
          </p:cNvSpPr>
          <p:nvPr userDrawn="1"/>
        </p:nvSpPr>
        <p:spPr>
          <a:xfrm>
            <a:off x="8903448" y="4734374"/>
            <a:ext cx="3528576" cy="743484"/>
          </a:xfrm>
          <a:prstGeom prst="rect">
            <a:avLst/>
          </a:prstGeom>
        </p:spPr>
        <p:txBody>
          <a:bodyPr lIns="0">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nl-NL" sz="2400" dirty="0">
                <a:solidFill>
                  <a:srgbClr val="FFD200"/>
                </a:solidFill>
                <a:latin typeface="UGent Panno Text Medium" panose="02000506040000040003" pitchFamily="2" charset="0"/>
              </a:rPr>
              <a:t>www.ugent.be</a:t>
            </a:r>
          </a:p>
        </p:txBody>
      </p:sp>
      <p:sp>
        <p:nvSpPr>
          <p:cNvPr id="16" name="Text Placeholder 15">
            <a:extLst>
              <a:ext uri="{FF2B5EF4-FFF2-40B4-BE49-F238E27FC236}">
                <a16:creationId xmlns:a16="http://schemas.microsoft.com/office/drawing/2014/main" id="{5E68D4D5-0FA9-E53F-F53B-B98FE92BBC76}"/>
              </a:ext>
            </a:extLst>
          </p:cNvPr>
          <p:cNvSpPr>
            <a:spLocks noGrp="1"/>
          </p:cNvSpPr>
          <p:nvPr>
            <p:ph type="body" sz="quarter" idx="12" hasCustomPrompt="1"/>
          </p:nvPr>
        </p:nvSpPr>
        <p:spPr>
          <a:xfrm>
            <a:off x="1209307" y="916870"/>
            <a:ext cx="5800725" cy="368467"/>
          </a:xfrm>
          <a:prstGeom prst="rect">
            <a:avLst/>
          </a:prstGeom>
        </p:spPr>
        <p:txBody>
          <a:bodyPr/>
          <a:lstStyle>
            <a:lvl1pPr marL="0" indent="0">
              <a:lnSpc>
                <a:spcPct val="100000"/>
              </a:lnSpc>
              <a:spcBef>
                <a:spcPts val="0"/>
              </a:spcBef>
              <a:buNone/>
              <a:defRPr sz="2400" b="1" i="0" baseline="0">
                <a:solidFill>
                  <a:schemeClr val="bg1"/>
                </a:solidFill>
                <a:latin typeface="UGent Panno Text" panose="02000506040000040003" pitchFamily="2" charset="0"/>
              </a:defRPr>
            </a:lvl1pPr>
          </a:lstStyle>
          <a:p>
            <a:pPr lvl="0"/>
            <a:r>
              <a:rPr lang="nl-BE"/>
              <a:t>Klik om naam presentator toe te voegen</a:t>
            </a:r>
            <a:endParaRPr lang="en-GB"/>
          </a:p>
        </p:txBody>
      </p:sp>
      <p:sp>
        <p:nvSpPr>
          <p:cNvPr id="17" name="Text Placeholder 15">
            <a:extLst>
              <a:ext uri="{FF2B5EF4-FFF2-40B4-BE49-F238E27FC236}">
                <a16:creationId xmlns:a16="http://schemas.microsoft.com/office/drawing/2014/main" id="{DC9F327B-FF93-9563-C292-045730830AD4}"/>
              </a:ext>
            </a:extLst>
          </p:cNvPr>
          <p:cNvSpPr>
            <a:spLocks noGrp="1"/>
          </p:cNvSpPr>
          <p:nvPr>
            <p:ph type="body" sz="quarter" idx="13" hasCustomPrompt="1"/>
          </p:nvPr>
        </p:nvSpPr>
        <p:spPr>
          <a:xfrm>
            <a:off x="1209306" y="1373104"/>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functie presentator toe te voegen</a:t>
            </a:r>
            <a:endParaRPr lang="en-GB"/>
          </a:p>
        </p:txBody>
      </p:sp>
      <p:sp>
        <p:nvSpPr>
          <p:cNvPr id="19" name="Text Placeholder 15">
            <a:extLst>
              <a:ext uri="{FF2B5EF4-FFF2-40B4-BE49-F238E27FC236}">
                <a16:creationId xmlns:a16="http://schemas.microsoft.com/office/drawing/2014/main" id="{2B695713-4E1B-201D-D5EB-461CBF7EBA51}"/>
              </a:ext>
            </a:extLst>
          </p:cNvPr>
          <p:cNvSpPr>
            <a:spLocks noGrp="1"/>
          </p:cNvSpPr>
          <p:nvPr>
            <p:ph type="body" sz="quarter" idx="14" hasCustomPrompt="1"/>
          </p:nvPr>
        </p:nvSpPr>
        <p:spPr>
          <a:xfrm>
            <a:off x="1209306" y="1828373"/>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directie, afdeling of dienst toe te voegen</a:t>
            </a:r>
            <a:endParaRPr lang="en-GB"/>
          </a:p>
        </p:txBody>
      </p:sp>
      <p:sp>
        <p:nvSpPr>
          <p:cNvPr id="20" name="Text Placeholder 15">
            <a:extLst>
              <a:ext uri="{FF2B5EF4-FFF2-40B4-BE49-F238E27FC236}">
                <a16:creationId xmlns:a16="http://schemas.microsoft.com/office/drawing/2014/main" id="{FE657102-1BE8-0D9D-E03D-6B6E915D876B}"/>
              </a:ext>
            </a:extLst>
          </p:cNvPr>
          <p:cNvSpPr>
            <a:spLocks noGrp="1"/>
          </p:cNvSpPr>
          <p:nvPr>
            <p:ph type="body" sz="quarter" idx="15" hasCustomPrompt="1"/>
          </p:nvPr>
        </p:nvSpPr>
        <p:spPr>
          <a:xfrm>
            <a:off x="1209306" y="2823667"/>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e-mailadres toe te voegen</a:t>
            </a:r>
            <a:endParaRPr lang="en-GB"/>
          </a:p>
        </p:txBody>
      </p:sp>
      <p:sp>
        <p:nvSpPr>
          <p:cNvPr id="21" name="Text Placeholder 15">
            <a:extLst>
              <a:ext uri="{FF2B5EF4-FFF2-40B4-BE49-F238E27FC236}">
                <a16:creationId xmlns:a16="http://schemas.microsoft.com/office/drawing/2014/main" id="{86142B73-FD37-BBD7-B358-4DD6E2FC11F9}"/>
              </a:ext>
            </a:extLst>
          </p:cNvPr>
          <p:cNvSpPr>
            <a:spLocks noGrp="1"/>
          </p:cNvSpPr>
          <p:nvPr>
            <p:ph type="body" sz="quarter" idx="16" hasCustomPrompt="1"/>
          </p:nvPr>
        </p:nvSpPr>
        <p:spPr>
          <a:xfrm>
            <a:off x="1209305" y="3281279"/>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telefoonnummer toe te voegen</a:t>
            </a:r>
            <a:endParaRPr lang="en-GB"/>
          </a:p>
        </p:txBody>
      </p:sp>
      <p:sp>
        <p:nvSpPr>
          <p:cNvPr id="24" name="Text Placeholder 15">
            <a:extLst>
              <a:ext uri="{FF2B5EF4-FFF2-40B4-BE49-F238E27FC236}">
                <a16:creationId xmlns:a16="http://schemas.microsoft.com/office/drawing/2014/main" id="{341BF6EC-7ACA-8D9F-5C30-803E5DD79E44}"/>
              </a:ext>
            </a:extLst>
          </p:cNvPr>
          <p:cNvSpPr>
            <a:spLocks noGrp="1"/>
          </p:cNvSpPr>
          <p:nvPr>
            <p:ph type="body" sz="quarter" idx="17" hasCustomPrompt="1"/>
          </p:nvPr>
        </p:nvSpPr>
        <p:spPr>
          <a:xfrm>
            <a:off x="1209305" y="3754060"/>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GSM-nummer toe te voegen</a:t>
            </a:r>
            <a:endParaRPr lang="en-GB"/>
          </a:p>
        </p:txBody>
      </p:sp>
    </p:spTree>
    <p:extLst>
      <p:ext uri="{BB962C8B-B14F-4D97-AF65-F5344CB8AC3E}">
        <p14:creationId xmlns:p14="http://schemas.microsoft.com/office/powerpoint/2010/main" val="694109209"/>
      </p:ext>
    </p:extLst>
  </p:cSld>
  <p:clrMapOvr>
    <a:masterClrMapping/>
  </p:clrMapOvr>
  <p:extLst>
    <p:ext uri="{DCECCB84-F9BA-43D5-87BE-67443E8EF086}">
      <p15:sldGuideLst xmlns:p15="http://schemas.microsoft.com/office/powerpoint/2012/main">
        <p15:guide id="1" orient="horz" pos="981" userDrawn="1">
          <p15:clr>
            <a:srgbClr val="FBAE40"/>
          </p15:clr>
        </p15:guide>
        <p15:guide id="2" pos="3840">
          <p15:clr>
            <a:srgbClr val="FBAE40"/>
          </p15:clr>
        </p15:guide>
        <p15:guide id="3" pos="211">
          <p15:clr>
            <a:srgbClr val="FBAE40"/>
          </p15:clr>
        </p15:guide>
        <p15:guide id="4" pos="5518">
          <p15:clr>
            <a:srgbClr val="FBAE40"/>
          </p15:clr>
        </p15:guide>
        <p15:guide id="5" orient="horz" pos="777" userDrawn="1">
          <p15:clr>
            <a:srgbClr val="FBAE40"/>
          </p15:clr>
        </p15:guide>
        <p15:guide id="6" orient="horz" pos="1933" userDrawn="1">
          <p15:clr>
            <a:srgbClr val="FBAE40"/>
          </p15:clr>
        </p15:guide>
        <p15:guide id="7" orient="horz" pos="2183" userDrawn="1">
          <p15:clr>
            <a:srgbClr val="FBAE40"/>
          </p15:clr>
        </p15:guide>
        <p15:guide id="8" orient="horz" pos="243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8519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435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Text and Photo">
    <p:spTree>
      <p:nvGrpSpPr>
        <p:cNvPr id="1" name=""/>
        <p:cNvGrpSpPr/>
        <p:nvPr/>
      </p:nvGrpSpPr>
      <p:grpSpPr>
        <a:xfrm>
          <a:off x="0" y="0"/>
          <a:ext cx="0" cy="0"/>
          <a:chOff x="0" y="0"/>
          <a:chExt cx="0" cy="0"/>
        </a:xfrm>
      </p:grpSpPr>
      <p:sp>
        <p:nvSpPr>
          <p:cNvPr id="2" name="Title 1"/>
          <p:cNvSpPr>
            <a:spLocks noGrp="1"/>
          </p:cNvSpPr>
          <p:nvPr>
            <p:ph type="title"/>
          </p:nvPr>
        </p:nvSpPr>
        <p:spPr>
          <a:xfrm>
            <a:off x="542609" y="365126"/>
            <a:ext cx="10811191" cy="779462"/>
          </a:xfrm>
          <a:prstGeom prst="rect">
            <a:avLst/>
          </a:prstGeom>
        </p:spPr>
        <p:txBody>
          <a:bodyPr/>
          <a:lstStyle/>
          <a:p>
            <a:r>
              <a:rPr lang="nl-NL" noProof="0"/>
              <a:t>Klik om de stijl te bewerken</a:t>
            </a:r>
            <a:endParaRPr lang="nl-BE" noProof="0" dirty="0"/>
          </a:p>
        </p:txBody>
      </p:sp>
      <p:sp>
        <p:nvSpPr>
          <p:cNvPr id="4" name="Date Placeholder 3"/>
          <p:cNvSpPr>
            <a:spLocks noGrp="1"/>
          </p:cNvSpPr>
          <p:nvPr>
            <p:ph type="dt" sz="half" idx="10"/>
          </p:nvPr>
        </p:nvSpPr>
        <p:spPr/>
        <p:txBody>
          <a:bodyPr/>
          <a:lstStyle/>
          <a:p>
            <a:fld id="{E7410F60-8C93-4C37-B51A-4DDAE36F7E9B}" type="datetime1">
              <a:rPr lang="nl-BE" noProof="0" smtClean="0"/>
              <a:t>7/01/2025</a:t>
            </a:fld>
            <a:endParaRPr lang="nl-BE" noProof="0" dirty="0"/>
          </a:p>
        </p:txBody>
      </p:sp>
      <p:sp>
        <p:nvSpPr>
          <p:cNvPr id="5" name="Footer Placeholder 4"/>
          <p:cNvSpPr>
            <a:spLocks noGrp="1"/>
          </p:cNvSpPr>
          <p:nvPr>
            <p:ph type="ftr" sz="quarter" idx="11"/>
          </p:nvPr>
        </p:nvSpPr>
        <p:spPr/>
        <p:txBody>
          <a:bodyPr/>
          <a:lstStyle/>
          <a:p>
            <a:endParaRPr lang="nl-BE" noProof="0" dirty="0"/>
          </a:p>
        </p:txBody>
      </p:sp>
      <p:sp>
        <p:nvSpPr>
          <p:cNvPr id="8" name="Picture Placeholder 7"/>
          <p:cNvSpPr>
            <a:spLocks noGrp="1"/>
          </p:cNvSpPr>
          <p:nvPr>
            <p:ph type="pic" sz="quarter" idx="13" hasCustomPrompt="1"/>
          </p:nvPr>
        </p:nvSpPr>
        <p:spPr>
          <a:xfrm>
            <a:off x="7105117" y="964630"/>
            <a:ext cx="4429958" cy="4568906"/>
          </a:xfrm>
          <a:prstGeom prst="rect">
            <a:avLst/>
          </a:prstGeom>
        </p:spPr>
        <p:txBody>
          <a:bodyPr/>
          <a:lstStyle>
            <a:lvl1pPr marL="60273" indent="0">
              <a:buNone/>
              <a:defRPr>
                <a:solidFill>
                  <a:schemeClr val="bg1">
                    <a:lumMod val="50000"/>
                  </a:schemeClr>
                </a:solidFill>
              </a:defRPr>
            </a:lvl1pPr>
          </a:lstStyle>
          <a:p>
            <a:r>
              <a:rPr lang="nl-BE" noProof="0" dirty="0"/>
              <a:t>Photo</a:t>
            </a:r>
          </a:p>
        </p:txBody>
      </p:sp>
      <p:sp>
        <p:nvSpPr>
          <p:cNvPr id="9" name="Slide Number Placeholder 5"/>
          <p:cNvSpPr>
            <a:spLocks noGrp="1"/>
          </p:cNvSpPr>
          <p:nvPr>
            <p:ph type="sldNum" sz="quarter" idx="4"/>
          </p:nvPr>
        </p:nvSpPr>
        <p:spPr>
          <a:xfrm>
            <a:off x="10962754" y="6292057"/>
            <a:ext cx="648236" cy="365125"/>
          </a:xfrm>
          <a:prstGeom prst="rect">
            <a:avLst/>
          </a:prstGeom>
        </p:spPr>
        <p:txBody>
          <a:bodyPr vert="horz" lIns="91440" tIns="45720" rIns="91440" bIns="45720" rtlCol="0" anchor="ctr"/>
          <a:lstStyle>
            <a:lvl1pPr algn="r">
              <a:defRPr sz="1200">
                <a:solidFill>
                  <a:srgbClr val="1E64C8"/>
                </a:solidFill>
              </a:defRPr>
            </a:lvl1pPr>
          </a:lstStyle>
          <a:p>
            <a:fld id="{7AE184E0-0BD4-4705-A12B-9B71DDE63301}" type="slidenum">
              <a:rPr lang="nl-BE" noProof="0" smtClean="0"/>
              <a:pPr/>
              <a:t>‹nr.›</a:t>
            </a:fld>
            <a:endParaRPr lang="nl-BE" noProof="0" dirty="0"/>
          </a:p>
        </p:txBody>
      </p:sp>
      <p:sp>
        <p:nvSpPr>
          <p:cNvPr id="12" name="Content Placeholder 2"/>
          <p:cNvSpPr>
            <a:spLocks noGrp="1"/>
          </p:cNvSpPr>
          <p:nvPr>
            <p:ph idx="1" hasCustomPrompt="1"/>
          </p:nvPr>
        </p:nvSpPr>
        <p:spPr>
          <a:xfrm>
            <a:off x="587725" y="839787"/>
            <a:ext cx="5936144" cy="4708125"/>
          </a:xfrm>
          <a:prstGeom prst="rect">
            <a:avLst/>
          </a:prstGeom>
        </p:spPr>
        <p:txBody>
          <a:bodyPr/>
          <a:lstStyle>
            <a:lvl1pPr defTabSz="321457">
              <a:lnSpc>
                <a:spcPct val="120000"/>
              </a:lnSpc>
              <a:defRPr/>
            </a:lvl1pPr>
            <a:lvl2pPr>
              <a:lnSpc>
                <a:spcPct val="120000"/>
              </a:lnSpc>
              <a:defRPr/>
            </a:lvl2pPr>
            <a:lvl3pPr defTabSz="321457">
              <a:lnSpc>
                <a:spcPct val="120000"/>
              </a:lnSpc>
              <a:defRPr/>
            </a:lvl3pPr>
            <a:lvl4pPr defTabSz="321457">
              <a:lnSpc>
                <a:spcPct val="120000"/>
              </a:lnSpc>
              <a:defRPr/>
            </a:lvl4pPr>
            <a:lvl5pPr defTabSz="321457">
              <a:lnSpc>
                <a:spcPct val="120000"/>
              </a:lnSpc>
              <a:defRPr/>
            </a:lvl5pPr>
          </a:lstStyle>
          <a:p>
            <a:pPr lvl="0"/>
            <a:r>
              <a:rPr lang="nl-BE" noProof="0" dirty="0"/>
              <a:t>Click </a:t>
            </a:r>
            <a:r>
              <a:rPr lang="nl-BE" noProof="0" dirty="0" err="1"/>
              <a:t>to</a:t>
            </a:r>
            <a:r>
              <a:rPr lang="nl-BE" noProof="0" dirty="0"/>
              <a:t> </a:t>
            </a:r>
            <a:r>
              <a:rPr lang="nl-BE" noProof="0" dirty="0" err="1"/>
              <a:t>edit</a:t>
            </a:r>
            <a:r>
              <a:rPr lang="nl-BE" noProof="0" dirty="0"/>
              <a:t> Master </a:t>
            </a:r>
            <a:r>
              <a:rPr lang="nl-BE" noProof="0" dirty="0" err="1"/>
              <a:t>text</a:t>
            </a:r>
            <a:r>
              <a:rPr lang="nl-BE" noProof="0" dirty="0"/>
              <a:t> </a:t>
            </a:r>
            <a:r>
              <a:rPr lang="nl-BE" noProof="0" dirty="0" err="1"/>
              <a:t>styles</a:t>
            </a:r>
            <a:endParaRPr lang="nl-BE" noProof="0" dirty="0"/>
          </a:p>
          <a:p>
            <a:pPr lvl="1"/>
            <a:r>
              <a:rPr lang="nl-BE" noProof="0" dirty="0"/>
              <a:t>Second level</a:t>
            </a:r>
          </a:p>
          <a:p>
            <a:pPr lvl="2"/>
            <a:r>
              <a:rPr lang="nl-BE" noProof="0" dirty="0" err="1"/>
              <a:t>Third</a:t>
            </a:r>
            <a:r>
              <a:rPr lang="nl-BE" noProof="0" dirty="0"/>
              <a:t> level</a:t>
            </a:r>
          </a:p>
        </p:txBody>
      </p:sp>
    </p:spTree>
    <p:extLst>
      <p:ext uri="{BB962C8B-B14F-4D97-AF65-F5344CB8AC3E}">
        <p14:creationId xmlns:p14="http://schemas.microsoft.com/office/powerpoint/2010/main" val="2412870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7643"/>
            <a:ext cx="11857038" cy="5632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Picture Placeholder 12">
            <a:extLst>
              <a:ext uri="{FF2B5EF4-FFF2-40B4-BE49-F238E27FC236}">
                <a16:creationId xmlns:a16="http://schemas.microsoft.com/office/drawing/2014/main" id="{F6D2043D-6EB9-0864-5E05-87A3F67AF25E}"/>
              </a:ext>
            </a:extLst>
          </p:cNvPr>
          <p:cNvSpPr>
            <a:spLocks noGrp="1"/>
          </p:cNvSpPr>
          <p:nvPr>
            <p:ph type="pic" sz="quarter" idx="10" hasCustomPrompt="1"/>
          </p:nvPr>
        </p:nvSpPr>
        <p:spPr>
          <a:xfrm>
            <a:off x="6708775" y="0"/>
            <a:ext cx="5483225" cy="5632450"/>
          </a:xfrm>
          <a:prstGeom prst="rect">
            <a:avLst/>
          </a:prstGeom>
          <a:solidFill>
            <a:schemeClr val="bg1">
              <a:alpha val="20000"/>
            </a:schemeClr>
          </a:solidFill>
        </p:spPr>
        <p:txBody>
          <a:bodyPr/>
          <a:lstStyle>
            <a:lvl1pPr marL="0" indent="0">
              <a:buFontTx/>
              <a:buNone/>
              <a:defRPr b="0" i="1" baseline="0"/>
            </a:lvl1pPr>
          </a:lstStyle>
          <a:p>
            <a:r>
              <a:rPr lang="en-BE"/>
              <a:t>Klik om een foto in te voegen</a:t>
            </a:r>
          </a:p>
        </p:txBody>
      </p:sp>
      <p:sp>
        <p:nvSpPr>
          <p:cNvPr id="17" name="Text Placeholder 15">
            <a:extLst>
              <a:ext uri="{FF2B5EF4-FFF2-40B4-BE49-F238E27FC236}">
                <a16:creationId xmlns:a16="http://schemas.microsoft.com/office/drawing/2014/main" id="{8696E979-5DD6-A9D0-6C24-A5369197D4E6}"/>
              </a:ext>
            </a:extLst>
          </p:cNvPr>
          <p:cNvSpPr>
            <a:spLocks noGrp="1"/>
          </p:cNvSpPr>
          <p:nvPr>
            <p:ph type="body" sz="quarter" idx="11" hasCustomPrompt="1"/>
          </p:nvPr>
        </p:nvSpPr>
        <p:spPr>
          <a:xfrm>
            <a:off x="554196" y="1904921"/>
            <a:ext cx="5632959" cy="3597780"/>
          </a:xfrm>
          <a:prstGeom prst="rect">
            <a:avLst/>
          </a:prstGeom>
        </p:spPr>
        <p:txBody>
          <a:bodyPr anchor="b" anchorCtr="0"/>
          <a:lstStyle>
            <a:lvl1pPr marL="0" indent="0">
              <a:lnSpc>
                <a:spcPts val="6800"/>
              </a:lnSpc>
              <a:spcBef>
                <a:spcPts val="0"/>
              </a:spcBef>
              <a:buNone/>
              <a:defRPr sz="6500" b="1" i="0" cap="all" baseline="0">
                <a:solidFill>
                  <a:schemeClr val="bg1"/>
                </a:solidFill>
                <a:latin typeface="UGent Panno Text" panose="02000506040000040003" pitchFamily="2" charset="0"/>
              </a:defRPr>
            </a:lvl1pPr>
          </a:lstStyle>
          <a:p>
            <a:pPr lvl="0"/>
            <a:r>
              <a:rPr lang="en-GB"/>
              <a:t>KLIK HIER OM TITEL TOE TE VOEGEN</a:t>
            </a:r>
          </a:p>
        </p:txBody>
      </p:sp>
    </p:spTree>
    <p:extLst>
      <p:ext uri="{BB962C8B-B14F-4D97-AF65-F5344CB8AC3E}">
        <p14:creationId xmlns:p14="http://schemas.microsoft.com/office/powerpoint/2010/main" val="17695497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226">
          <p15:clr>
            <a:srgbClr val="FBAE40"/>
          </p15:clr>
        </p15:guide>
        <p15:guide id="4" pos="211" userDrawn="1">
          <p15:clr>
            <a:srgbClr val="FBAE40"/>
          </p15:clr>
        </p15:guide>
        <p15:guide id="5" orient="horz" pos="354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7643"/>
            <a:ext cx="11857038" cy="5632215"/>
          </a:xfrm>
          <a:prstGeom prst="rect">
            <a:avLst/>
          </a:prstGeom>
          <a:solidFill>
            <a:srgbClr val="C8D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Title 1">
            <a:extLst>
              <a:ext uri="{FF2B5EF4-FFF2-40B4-BE49-F238E27FC236}">
                <a16:creationId xmlns:a16="http://schemas.microsoft.com/office/drawing/2014/main" id="{692AF790-349A-0A11-726A-2AA6FAA6F819}"/>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24625197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226">
          <p15:clr>
            <a:srgbClr val="FBAE40"/>
          </p15:clr>
        </p15:guide>
        <p15:guide id="4" pos="211">
          <p15:clr>
            <a:srgbClr val="FBAE40"/>
          </p15:clr>
        </p15:guide>
        <p15:guide id="5" orient="horz" pos="354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7643"/>
            <a:ext cx="11857038" cy="5632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Title 1">
            <a:extLst>
              <a:ext uri="{FF2B5EF4-FFF2-40B4-BE49-F238E27FC236}">
                <a16:creationId xmlns:a16="http://schemas.microsoft.com/office/drawing/2014/main" id="{692AF790-349A-0A11-726A-2AA6FAA6F819}"/>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chemeClr val="bg1"/>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6121884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226">
          <p15:clr>
            <a:srgbClr val="FBAE40"/>
          </p15:clr>
        </p15:guide>
        <p15:guide id="4" pos="211">
          <p15:clr>
            <a:srgbClr val="FBAE40"/>
          </p15:clr>
        </p15:guide>
        <p15:guide id="5" orient="horz" pos="354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10893106"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18" name="Text Placeholder 17">
            <a:extLst>
              <a:ext uri="{FF2B5EF4-FFF2-40B4-BE49-F238E27FC236}">
                <a16:creationId xmlns:a16="http://schemas.microsoft.com/office/drawing/2014/main" id="{8674F96B-ACC8-7B86-3350-B2CBDF35102E}"/>
              </a:ext>
            </a:extLst>
          </p:cNvPr>
          <p:cNvSpPr>
            <a:spLocks noGrp="1"/>
          </p:cNvSpPr>
          <p:nvPr>
            <p:ph type="body" sz="quarter" idx="10" hasCustomPrompt="1"/>
          </p:nvPr>
        </p:nvSpPr>
        <p:spPr>
          <a:xfrm>
            <a:off x="542925" y="1150143"/>
            <a:ext cx="10893106" cy="549275"/>
          </a:xfrm>
          <a:prstGeom prst="rect">
            <a:avLst/>
          </a:prstGeom>
        </p:spPr>
        <p:txBody>
          <a:bodyPr/>
          <a:lstStyle>
            <a:lvl1pPr marL="0" indent="0">
              <a:buNone/>
              <a:defRPr baseline="0">
                <a:solidFill>
                  <a:srgbClr val="1E64C8"/>
                </a:solidFill>
                <a:latin typeface="UGent Panno Text" panose="02000506040000040003" pitchFamily="2" charset="0"/>
              </a:defRPr>
            </a:lvl1pPr>
          </a:lstStyle>
          <a:p>
            <a:r>
              <a:rPr lang="en-GB" sz="2800" b="0" i="0" baseline="0">
                <a:latin typeface="UGent Panno Text SemiLight" panose="02000406040000040003" pitchFamily="2" charset="0"/>
              </a:rPr>
              <a:t>Klik om een ondertitel toe te voegen</a:t>
            </a:r>
            <a:endParaRPr lang="en-BE" sz="2800" b="0" i="0" baseline="0">
              <a:latin typeface="UGent Panno Text SemiLight" panose="02000406040000040003" pitchFamily="2" charset="0"/>
            </a:endParaRPr>
          </a:p>
        </p:txBody>
      </p:sp>
      <p:sp>
        <p:nvSpPr>
          <p:cNvPr id="8" name="Title 1">
            <a:extLst>
              <a:ext uri="{FF2B5EF4-FFF2-40B4-BE49-F238E27FC236}">
                <a16:creationId xmlns:a16="http://schemas.microsoft.com/office/drawing/2014/main" id="{B6986D91-BB3B-0E85-A2F8-E3C6F52F54E5}"/>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37115649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2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B855921-517A-3DC7-36CE-6588431B3166}"/>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38504270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4" name="Content Placeholder 2">
            <a:extLst>
              <a:ext uri="{FF2B5EF4-FFF2-40B4-BE49-F238E27FC236}">
                <a16:creationId xmlns:a16="http://schemas.microsoft.com/office/drawing/2014/main" id="{C5D27489-CE6E-43ED-8317-F7C9B416AAF4}"/>
              </a:ext>
            </a:extLst>
          </p:cNvPr>
          <p:cNvSpPr>
            <a:spLocks noGrp="1"/>
          </p:cNvSpPr>
          <p:nvPr>
            <p:ph idx="11" hasCustomPrompt="1"/>
          </p:nvPr>
        </p:nvSpPr>
        <p:spPr>
          <a:xfrm>
            <a:off x="6107575"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7" name="Text Placeholder 17">
            <a:extLst>
              <a:ext uri="{FF2B5EF4-FFF2-40B4-BE49-F238E27FC236}">
                <a16:creationId xmlns:a16="http://schemas.microsoft.com/office/drawing/2014/main" id="{9CA775B9-7A5D-D3BA-EB26-3B1C77C0C302}"/>
              </a:ext>
            </a:extLst>
          </p:cNvPr>
          <p:cNvSpPr>
            <a:spLocks noGrp="1"/>
          </p:cNvSpPr>
          <p:nvPr>
            <p:ph type="body" sz="quarter" idx="10" hasCustomPrompt="1"/>
          </p:nvPr>
        </p:nvSpPr>
        <p:spPr>
          <a:xfrm>
            <a:off x="542925" y="1150143"/>
            <a:ext cx="10893106" cy="549275"/>
          </a:xfrm>
          <a:prstGeom prst="rect">
            <a:avLst/>
          </a:prstGeom>
        </p:spPr>
        <p:txBody>
          <a:bodyPr/>
          <a:lstStyle>
            <a:lvl1pPr marL="0" indent="0">
              <a:buNone/>
              <a:defRPr baseline="0">
                <a:solidFill>
                  <a:srgbClr val="1E64C8"/>
                </a:solidFill>
                <a:latin typeface="UGent Panno Text" panose="02000506040000040003" pitchFamily="2" charset="0"/>
              </a:defRPr>
            </a:lvl1pPr>
          </a:lstStyle>
          <a:p>
            <a:r>
              <a:rPr lang="en-GB" sz="2800" b="0" i="0" baseline="0">
                <a:latin typeface="UGent Panno Text SemiLight" panose="02000406040000040003" pitchFamily="2" charset="0"/>
              </a:rPr>
              <a:t>Klik om een ondertitel toe te voegen</a:t>
            </a:r>
            <a:endParaRPr lang="en-BE" sz="2800" b="0" i="0" baseline="0">
              <a:latin typeface="UGent Panno Text SemiLight" panose="02000406040000040003" pitchFamily="2" charset="0"/>
            </a:endParaRPr>
          </a:p>
        </p:txBody>
      </p:sp>
      <p:sp>
        <p:nvSpPr>
          <p:cNvPr id="8" name="Title 1">
            <a:extLst>
              <a:ext uri="{FF2B5EF4-FFF2-40B4-BE49-F238E27FC236}">
                <a16:creationId xmlns:a16="http://schemas.microsoft.com/office/drawing/2014/main" id="{E3C2FBC6-E436-D1CA-B831-5045F9D57811}"/>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601129721"/>
      </p:ext>
    </p:extLst>
  </p:cSld>
  <p:clrMapOvr>
    <a:masterClrMapping/>
  </p:clrMapOvr>
  <p:extLst>
    <p:ext uri="{DCECCB84-F9BA-43D5-87BE-67443E8EF086}">
      <p15:sldGuideLst xmlns:p15="http://schemas.microsoft.com/office/powerpoint/2012/main">
        <p15:guide id="1" orient="horz" pos="2160">
          <p15:clr>
            <a:srgbClr val="FBAE40"/>
          </p15:clr>
        </p15:guide>
        <p15:guide id="2" pos="3840" userDrawn="1">
          <p15:clr>
            <a:srgbClr val="FBAE40"/>
          </p15:clr>
        </p15:guide>
        <p15:guide id="3" pos="7197"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6" name="Text Placeholder 5">
            <a:extLst>
              <a:ext uri="{FF2B5EF4-FFF2-40B4-BE49-F238E27FC236}">
                <a16:creationId xmlns:a16="http://schemas.microsoft.com/office/drawing/2014/main" id="{1CB15F7A-2857-1665-65A2-912D2635A333}"/>
              </a:ext>
            </a:extLst>
          </p:cNvPr>
          <p:cNvSpPr>
            <a:spLocks noGrp="1"/>
          </p:cNvSpPr>
          <p:nvPr>
            <p:ph type="body" sz="quarter" idx="11" hasCustomPrompt="1"/>
          </p:nvPr>
        </p:nvSpPr>
        <p:spPr>
          <a:xfrm>
            <a:off x="6096000" y="3429000"/>
            <a:ext cx="5761038" cy="3132137"/>
          </a:xfrm>
          <a:prstGeom prst="rect">
            <a:avLst/>
          </a:prstGeom>
          <a:solidFill>
            <a:srgbClr val="C8D8F0"/>
          </a:solidFill>
        </p:spPr>
        <p:txBody>
          <a:bodyPr lIns="216000" tIns="216000"/>
          <a:lstStyle>
            <a:lvl1pPr marL="0" indent="0">
              <a:buNone/>
              <a:defRPr sz="2000" baseline="0">
                <a:latin typeface="UGent Panno Text" panose="02000506040000040003" pitchFamily="2" charset="0"/>
              </a:defRPr>
            </a:lvl1pPr>
          </a:lstStyle>
          <a:p>
            <a:pPr lvl="0"/>
            <a:r>
              <a:rPr lang="en-GB"/>
              <a:t>Klik om tekst toe te voegen</a:t>
            </a:r>
          </a:p>
        </p:txBody>
      </p:sp>
      <p:sp>
        <p:nvSpPr>
          <p:cNvPr id="7" name="Text Placeholder 17">
            <a:extLst>
              <a:ext uri="{FF2B5EF4-FFF2-40B4-BE49-F238E27FC236}">
                <a16:creationId xmlns:a16="http://schemas.microsoft.com/office/drawing/2014/main" id="{0FE049FB-53CE-0D06-5EAF-F7D996BBD1A1}"/>
              </a:ext>
            </a:extLst>
          </p:cNvPr>
          <p:cNvSpPr>
            <a:spLocks noGrp="1"/>
          </p:cNvSpPr>
          <p:nvPr>
            <p:ph type="body" sz="quarter" idx="10" hasCustomPrompt="1"/>
          </p:nvPr>
        </p:nvSpPr>
        <p:spPr>
          <a:xfrm>
            <a:off x="542925" y="1150143"/>
            <a:ext cx="10893106" cy="549275"/>
          </a:xfrm>
          <a:prstGeom prst="rect">
            <a:avLst/>
          </a:prstGeom>
        </p:spPr>
        <p:txBody>
          <a:bodyPr/>
          <a:lstStyle>
            <a:lvl1pPr marL="0" indent="0">
              <a:buNone/>
              <a:defRPr baseline="0">
                <a:solidFill>
                  <a:srgbClr val="1E64C8"/>
                </a:solidFill>
                <a:latin typeface="UGent Panno Text" panose="02000506040000040003" pitchFamily="2" charset="0"/>
              </a:defRPr>
            </a:lvl1pPr>
          </a:lstStyle>
          <a:p>
            <a:r>
              <a:rPr lang="en-GB" sz="2800" b="0" i="0" baseline="0">
                <a:latin typeface="UGent Panno Text SemiLight" panose="02000406040000040003" pitchFamily="2" charset="0"/>
              </a:rPr>
              <a:t>Klik om een ondertitel toe te voegen</a:t>
            </a:r>
            <a:endParaRPr lang="en-BE" sz="2800" b="0" i="0" baseline="0">
              <a:latin typeface="UGent Panno Text SemiLight" panose="02000406040000040003" pitchFamily="2" charset="0"/>
            </a:endParaRPr>
          </a:p>
        </p:txBody>
      </p:sp>
      <p:sp>
        <p:nvSpPr>
          <p:cNvPr id="8" name="Title 1">
            <a:extLst>
              <a:ext uri="{FF2B5EF4-FFF2-40B4-BE49-F238E27FC236}">
                <a16:creationId xmlns:a16="http://schemas.microsoft.com/office/drawing/2014/main" id="{BB3EDE80-0BDF-4564-E27A-18B047ECA9A9}"/>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27420363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userDrawn="1">
          <p15:clr>
            <a:srgbClr val="FBAE40"/>
          </p15:clr>
        </p15:guide>
        <p15:guide id="4" orient="horz" pos="413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7" name="Picture Placeholder 6">
            <a:extLst>
              <a:ext uri="{FF2B5EF4-FFF2-40B4-BE49-F238E27FC236}">
                <a16:creationId xmlns:a16="http://schemas.microsoft.com/office/drawing/2014/main" id="{2A61780A-83DC-D87E-7E9D-4AAE6AB2CEE8}"/>
              </a:ext>
            </a:extLst>
          </p:cNvPr>
          <p:cNvSpPr>
            <a:spLocks noGrp="1"/>
          </p:cNvSpPr>
          <p:nvPr>
            <p:ph type="pic" sz="quarter" idx="10" hasCustomPrompt="1"/>
          </p:nvPr>
        </p:nvSpPr>
        <p:spPr>
          <a:xfrm>
            <a:off x="6096000" y="0"/>
            <a:ext cx="5761038" cy="6561138"/>
          </a:xfrm>
          <a:prstGeom prst="rect">
            <a:avLst/>
          </a:prstGeom>
          <a:solidFill>
            <a:schemeClr val="accent1">
              <a:alpha val="10106"/>
            </a:schemeClr>
          </a:solidFill>
        </p:spPr>
        <p:txBody>
          <a:bodyPr/>
          <a:lstStyle>
            <a:lvl1pPr marL="0" indent="0">
              <a:buNone/>
              <a:defRPr b="0" i="1" baseline="0"/>
            </a:lvl1pPr>
          </a:lstStyle>
          <a:p>
            <a:r>
              <a:rPr lang="en-BE"/>
              <a:t>Klik om een foto in te voegen</a:t>
            </a:r>
          </a:p>
        </p:txBody>
      </p:sp>
      <p:sp>
        <p:nvSpPr>
          <p:cNvPr id="5" name="Title 1">
            <a:extLst>
              <a:ext uri="{FF2B5EF4-FFF2-40B4-BE49-F238E27FC236}">
                <a16:creationId xmlns:a16="http://schemas.microsoft.com/office/drawing/2014/main" id="{638AEE2A-8AAD-71AA-7952-D0105F9D9D3C}"/>
              </a:ext>
            </a:extLst>
          </p:cNvPr>
          <p:cNvSpPr>
            <a:spLocks noGrp="1"/>
          </p:cNvSpPr>
          <p:nvPr>
            <p:ph type="title" hasCustomPrompt="1"/>
          </p:nvPr>
        </p:nvSpPr>
        <p:spPr>
          <a:xfrm>
            <a:off x="542609" y="357529"/>
            <a:ext cx="5340031" cy="1532230"/>
          </a:xfrm>
          <a:prstGeom prst="rect">
            <a:avLst/>
          </a:prstGeom>
        </p:spPr>
        <p:txBody>
          <a:bodyPr anchor="t" anchorCtr="0"/>
          <a:lstStyle>
            <a:lvl1pPr>
              <a:lnSpc>
                <a:spcPts val="4880"/>
              </a:lnSpc>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26594405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userDrawn="1">
          <p15:clr>
            <a:srgbClr val="FBAE40"/>
          </p15:clr>
        </p15:guide>
        <p15:guide id="4" orient="horz" pos="4133" userDrawn="1">
          <p15:clr>
            <a:srgbClr val="FBAE40"/>
          </p15:clr>
        </p15:guide>
        <p15:guide id="5" orient="horz" pos="527"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064DE9-30A2-2B74-537F-01BD484D90F8}"/>
              </a:ext>
            </a:extLst>
          </p:cNvPr>
          <p:cNvPicPr>
            <a:picLocks noChangeAspect="1"/>
          </p:cNvPicPr>
          <p:nvPr userDrawn="1"/>
        </p:nvPicPr>
        <p:blipFill>
          <a:blip r:embed="rId19"/>
          <a:srcRect/>
          <a:stretch/>
        </p:blipFill>
        <p:spPr>
          <a:xfrm>
            <a:off x="43815" y="5632331"/>
            <a:ext cx="1531620" cy="1225554"/>
          </a:xfrm>
          <a:prstGeom prst="rect">
            <a:avLst/>
          </a:prstGeom>
        </p:spPr>
      </p:pic>
      <p:sp>
        <p:nvSpPr>
          <p:cNvPr id="18" name="Footer Placeholder 17">
            <a:extLst>
              <a:ext uri="{FF2B5EF4-FFF2-40B4-BE49-F238E27FC236}">
                <a16:creationId xmlns:a16="http://schemas.microsoft.com/office/drawing/2014/main" id="{854843F8-C4AC-387E-D09E-8057C939F3CE}"/>
              </a:ext>
            </a:extLst>
          </p:cNvPr>
          <p:cNvSpPr>
            <a:spLocks noGrp="1"/>
          </p:cNvSpPr>
          <p:nvPr>
            <p:ph type="ftr" sz="quarter" idx="3"/>
          </p:nvPr>
        </p:nvSpPr>
        <p:spPr>
          <a:xfrm>
            <a:off x="4856085" y="6356350"/>
            <a:ext cx="4864963" cy="365125"/>
          </a:xfrm>
          <a:prstGeom prst="rect">
            <a:avLst/>
          </a:prstGeom>
        </p:spPr>
        <p:txBody>
          <a:bodyPr vert="horz" lIns="91440" tIns="45720" rIns="91440" bIns="45720" rtlCol="0" anchor="ctr"/>
          <a:lstStyle>
            <a:lvl1pPr algn="ctr">
              <a:defRPr sz="1200">
                <a:solidFill>
                  <a:schemeClr val="tx1">
                    <a:tint val="75000"/>
                  </a:schemeClr>
                </a:solidFill>
                <a:latin typeface="UGent Panno Text" panose="02000506040000040003" pitchFamily="2" charset="0"/>
              </a:defRPr>
            </a:lvl1pPr>
          </a:lstStyle>
          <a:p>
            <a:endParaRPr lang="en-BE"/>
          </a:p>
        </p:txBody>
      </p:sp>
      <p:sp>
        <p:nvSpPr>
          <p:cNvPr id="20" name="Slide Number Placeholder 19">
            <a:extLst>
              <a:ext uri="{FF2B5EF4-FFF2-40B4-BE49-F238E27FC236}">
                <a16:creationId xmlns:a16="http://schemas.microsoft.com/office/drawing/2014/main" id="{9057CCB8-6D9D-26CA-514D-DC21CF29C2AE}"/>
              </a:ext>
            </a:extLst>
          </p:cNvPr>
          <p:cNvSpPr>
            <a:spLocks noGrp="1"/>
          </p:cNvSpPr>
          <p:nvPr>
            <p:ph type="sldNum" sz="quarter" idx="4"/>
          </p:nvPr>
        </p:nvSpPr>
        <p:spPr>
          <a:xfrm>
            <a:off x="9969622" y="6356350"/>
            <a:ext cx="1384177" cy="365125"/>
          </a:xfrm>
          <a:prstGeom prst="rect">
            <a:avLst/>
          </a:prstGeom>
        </p:spPr>
        <p:txBody>
          <a:bodyPr vert="horz" lIns="91440" tIns="45720" rIns="91440" bIns="45720" rtlCol="0" anchor="ctr"/>
          <a:lstStyle>
            <a:lvl1pPr algn="r">
              <a:defRPr sz="1200">
                <a:solidFill>
                  <a:schemeClr val="tx1">
                    <a:tint val="75000"/>
                  </a:schemeClr>
                </a:solidFill>
                <a:latin typeface="UGent Panno Text" panose="02000506040000040003" pitchFamily="2" charset="0"/>
              </a:defRPr>
            </a:lvl1pPr>
          </a:lstStyle>
          <a:p>
            <a:fld id="{3C1D3A25-F5F4-AF4A-8239-A533218656DA}" type="slidenum">
              <a:rPr lang="en-BE"/>
              <a:pPr/>
              <a:t>‹nr.›</a:t>
            </a:fld>
            <a:endParaRPr lang="en-BE"/>
          </a:p>
        </p:txBody>
      </p:sp>
      <p:sp>
        <p:nvSpPr>
          <p:cNvPr id="21" name="Date Placeholder 20">
            <a:extLst>
              <a:ext uri="{FF2B5EF4-FFF2-40B4-BE49-F238E27FC236}">
                <a16:creationId xmlns:a16="http://schemas.microsoft.com/office/drawing/2014/main" id="{9ACE937C-4427-1E12-DDEC-0A500F85C894}"/>
              </a:ext>
            </a:extLst>
          </p:cNvPr>
          <p:cNvSpPr>
            <a:spLocks noGrp="1"/>
          </p:cNvSpPr>
          <p:nvPr>
            <p:ph type="dt" sz="half" idx="2"/>
          </p:nvPr>
        </p:nvSpPr>
        <p:spPr>
          <a:xfrm>
            <a:off x="1669002" y="6356350"/>
            <a:ext cx="2938508" cy="365125"/>
          </a:xfrm>
          <a:prstGeom prst="rect">
            <a:avLst/>
          </a:prstGeom>
        </p:spPr>
        <p:txBody>
          <a:bodyPr vert="horz" lIns="91440" tIns="45720" rIns="91440" bIns="45720" rtlCol="0" anchor="ctr"/>
          <a:lstStyle>
            <a:lvl1pPr algn="l">
              <a:defRPr sz="1200">
                <a:solidFill>
                  <a:schemeClr val="tx1">
                    <a:tint val="75000"/>
                  </a:schemeClr>
                </a:solidFill>
                <a:latin typeface="UGent Panno Text" panose="02000506040000040003" pitchFamily="2" charset="0"/>
              </a:defRPr>
            </a:lvl1pPr>
          </a:lstStyle>
          <a:p>
            <a:fld id="{3257FDC4-781E-E84B-ACE4-EF1686371FEC}" type="datetimeFigureOut">
              <a:rPr lang="en-BE"/>
              <a:pPr/>
              <a:t>07/01/2025</a:t>
            </a:fld>
            <a:endParaRPr lang="en-BE"/>
          </a:p>
        </p:txBody>
      </p:sp>
      <p:sp>
        <p:nvSpPr>
          <p:cNvPr id="24" name="Title Placeholder 16">
            <a:extLst>
              <a:ext uri="{FF2B5EF4-FFF2-40B4-BE49-F238E27FC236}">
                <a16:creationId xmlns:a16="http://schemas.microsoft.com/office/drawing/2014/main" id="{7BD70135-BFF5-C1D3-7EAF-CD09E5AA0EAB}"/>
              </a:ext>
            </a:extLst>
          </p:cNvPr>
          <p:cNvSpPr>
            <a:spLocks noGrp="1"/>
          </p:cNvSpPr>
          <p:nvPr>
            <p:ph type="title"/>
          </p:nvPr>
        </p:nvSpPr>
        <p:spPr>
          <a:xfrm>
            <a:off x="542609" y="365126"/>
            <a:ext cx="10811191" cy="779462"/>
          </a:xfrm>
          <a:prstGeom prst="rect">
            <a:avLst/>
          </a:prstGeom>
        </p:spPr>
        <p:txBody>
          <a:bodyPr vert="horz" lIns="91440" tIns="45720" rIns="91440" bIns="45720" rtlCol="0" anchor="ctr">
            <a:normAutofit/>
          </a:bodyPr>
          <a:lstStyle/>
          <a:p>
            <a:r>
              <a:rPr lang="en-GB"/>
              <a:t>Click to edit Master title style</a:t>
            </a:r>
            <a:endParaRPr lang="en-BE"/>
          </a:p>
        </p:txBody>
      </p:sp>
      <p:sp>
        <p:nvSpPr>
          <p:cNvPr id="25" name="Text Placeholder 18">
            <a:extLst>
              <a:ext uri="{FF2B5EF4-FFF2-40B4-BE49-F238E27FC236}">
                <a16:creationId xmlns:a16="http://schemas.microsoft.com/office/drawing/2014/main" id="{79072CE6-E1B8-1EA7-B3C8-10C89DDC5E92}"/>
              </a:ext>
            </a:extLst>
          </p:cNvPr>
          <p:cNvSpPr>
            <a:spLocks noGrp="1"/>
          </p:cNvSpPr>
          <p:nvPr>
            <p:ph type="body" idx="1"/>
          </p:nvPr>
        </p:nvSpPr>
        <p:spPr>
          <a:xfrm>
            <a:off x="542609" y="1825625"/>
            <a:ext cx="10811191"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Tree>
    <p:extLst>
      <p:ext uri="{BB962C8B-B14F-4D97-AF65-F5344CB8AC3E}">
        <p14:creationId xmlns:p14="http://schemas.microsoft.com/office/powerpoint/2010/main" val="185193393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4" r:id="rId3"/>
    <p:sldLayoutId id="2147483678" r:id="rId4"/>
    <p:sldLayoutId id="2147483650" r:id="rId5"/>
    <p:sldLayoutId id="2147483675" r:id="rId6"/>
    <p:sldLayoutId id="2147483661" r:id="rId7"/>
    <p:sldLayoutId id="2147483663" r:id="rId8"/>
    <p:sldLayoutId id="2147483662" r:id="rId9"/>
    <p:sldLayoutId id="2147483664" r:id="rId10"/>
    <p:sldLayoutId id="2147483665" r:id="rId11"/>
    <p:sldLayoutId id="2147483654" r:id="rId12"/>
    <p:sldLayoutId id="2147483666" r:id="rId13"/>
    <p:sldLayoutId id="2147483667" r:id="rId14"/>
    <p:sldLayoutId id="2147483670" r:id="rId15"/>
    <p:sldLayoutId id="2147483672" r:id="rId16"/>
    <p:sldLayoutId id="2147483677" r:id="rId17"/>
  </p:sldLayoutIdLst>
  <p:txStyles>
    <p:titleStyle>
      <a:lvl1pPr marL="0" marR="0" indent="0" algn="l" defTabSz="914400" rtl="0" eaLnBrk="1" fontAlgn="auto" latinLnBrk="0" hangingPunct="1">
        <a:lnSpc>
          <a:spcPct val="100000"/>
        </a:lnSpc>
        <a:spcBef>
          <a:spcPts val="0"/>
        </a:spcBef>
        <a:spcAft>
          <a:spcPts val="0"/>
        </a:spcAft>
        <a:buClrTx/>
        <a:buSzTx/>
        <a:buFontTx/>
        <a:buNone/>
        <a:tabLst/>
        <a:defRPr sz="4400" b="0" i="0" kern="1200" cap="all" baseline="0">
          <a:solidFill>
            <a:srgbClr val="1E64C8"/>
          </a:solidFill>
          <a:latin typeface="UGent Panno Text Medium" panose="02000506040000040003"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UGent Panno Text" panose="02000506040000040003" pitchFamily="2" charset="0"/>
          <a:ea typeface="+mn-ea"/>
          <a:cs typeface="+mn-cs"/>
        </a:defRPr>
      </a:lvl1pPr>
      <a:lvl2pPr marL="685800" indent="-228600" algn="l" defTabSz="914400" rtl="0" eaLnBrk="1" latinLnBrk="0" hangingPunct="1">
        <a:lnSpc>
          <a:spcPct val="90000"/>
        </a:lnSpc>
        <a:spcBef>
          <a:spcPts val="500"/>
        </a:spcBef>
        <a:buClr>
          <a:srgbClr val="1E64C8"/>
        </a:buClr>
        <a:buFont typeface="Arial" panose="020B0604020202020204" pitchFamily="34" charset="0"/>
        <a:buChar char="•"/>
        <a:defRPr sz="2400" kern="1200">
          <a:solidFill>
            <a:schemeClr val="tx1"/>
          </a:solidFill>
          <a:latin typeface="UGent Panno Text" panose="02000506040000040003" pitchFamily="2" charset="0"/>
          <a:ea typeface="+mn-ea"/>
          <a:cs typeface="+mn-cs"/>
        </a:defRPr>
      </a:lvl2pPr>
      <a:lvl3pPr marL="1143000" indent="-228600" algn="l" defTabSz="914400" rtl="0" eaLnBrk="1" latinLnBrk="0" hangingPunct="1">
        <a:lnSpc>
          <a:spcPct val="90000"/>
        </a:lnSpc>
        <a:spcBef>
          <a:spcPts val="500"/>
        </a:spcBef>
        <a:buClr>
          <a:srgbClr val="1E64C8"/>
        </a:buClr>
        <a:buFont typeface="Arial" panose="020B0604020202020204" pitchFamily="34" charset="0"/>
        <a:buChar char="•"/>
        <a:defRPr sz="2000" kern="120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2.xml"/><Relationship Id="rId4"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41.emf"/><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hyperlink" Target="https://youtu.be/i_5AHf0O9fM"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2.png"/><Relationship Id="rId7"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54.png"/><Relationship Id="rId10" Type="http://schemas.openxmlformats.org/officeDocument/2006/relationships/image" Target="../media/image51.png"/><Relationship Id="rId4" Type="http://schemas.openxmlformats.org/officeDocument/2006/relationships/image" Target="../media/image53.jpeg"/><Relationship Id="rId9" Type="http://schemas.openxmlformats.org/officeDocument/2006/relationships/hyperlink" Target="https://youtu.be/r6ehZUsjLJ4"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image" Target="../media/image57.jpeg"/><Relationship Id="rId1" Type="http://schemas.openxmlformats.org/officeDocument/2006/relationships/slideLayout" Target="../slideLayouts/slideLayout3.xml"/><Relationship Id="rId6" Type="http://schemas.openxmlformats.org/officeDocument/2006/relationships/image" Target="../media/image61.jpeg"/><Relationship Id="rId5" Type="http://schemas.openxmlformats.org/officeDocument/2006/relationships/image" Target="../media/image60.jpeg"/><Relationship Id="rId10" Type="http://schemas.openxmlformats.org/officeDocument/2006/relationships/image" Target="../media/image64.jpeg"/><Relationship Id="rId4" Type="http://schemas.openxmlformats.org/officeDocument/2006/relationships/image" Target="../media/image59.jpeg"/><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3.xml"/><Relationship Id="rId4" Type="http://schemas.openxmlformats.org/officeDocument/2006/relationships/image" Target="../media/image67.jpeg"/></Relationships>
</file>

<file path=ppt/slides/_rels/slide2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72.png"/><Relationship Id="rId4" Type="http://schemas.openxmlformats.org/officeDocument/2006/relationships/image" Target="../media/image71.jpeg"/></Relationships>
</file>

<file path=ppt/slides/_rels/slide2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6.xml"/><Relationship Id="rId5" Type="http://schemas.openxmlformats.org/officeDocument/2006/relationships/image" Target="../media/image79.png"/><Relationship Id="rId4" Type="http://schemas.openxmlformats.org/officeDocument/2006/relationships/hyperlink" Target="https://www.google.be/maps/place/Ghent+University+-+Aula/@51.0522142,3.7235646,2a,75y,160.33h,106.46t/data=!3m7!1e1!3m5!1sgKXEc0_Xm_AAAAQ6BUn3bA!2e0!6s/geo0.ggpht.com/cbk"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81.jpeg"/></Relationships>
</file>

<file path=ppt/slides/_rels/slide2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hyperlink" Target="https://youtu.be/of4UTu7VI_M"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85.jpg"/><Relationship Id="rId7"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hyperlink" Target="https://youtu.be/WI3hmjf6Z2c" TargetMode="External"/><Relationship Id="rId5" Type="http://schemas.openxmlformats.org/officeDocument/2006/relationships/image" Target="../media/image87.png"/><Relationship Id="rId4" Type="http://schemas.openxmlformats.org/officeDocument/2006/relationships/image" Target="../media/image86.jpe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hyperlink" Target="https://www.youtube.com/playlist?list=PLQ3LcTBBJ4VMb0zlnQ6niWeP4MYMPafZF" TargetMode="External"/><Relationship Id="rId4" Type="http://schemas.openxmlformats.org/officeDocument/2006/relationships/image" Target="../media/image90.jpeg"/></Relationships>
</file>

<file path=ppt/slides/_rels/slide3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6.xml"/><Relationship Id="rId5" Type="http://schemas.openxmlformats.org/officeDocument/2006/relationships/image" Target="../media/image94.jpeg"/><Relationship Id="rId4" Type="http://schemas.openxmlformats.org/officeDocument/2006/relationships/image" Target="../media/image93.jpeg"/></Relationships>
</file>

<file path=ppt/slides/_rels/slide3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96.jpeg"/></Relationships>
</file>

<file path=ppt/slides/_rels/slide3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98.jpeg"/></Relationships>
</file>

<file path=ppt/slides/_rels/slide3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02.jpe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51.png"/><Relationship Id="rId5" Type="http://schemas.openxmlformats.org/officeDocument/2006/relationships/hyperlink" Target="https://www.youtube.com/playlist?list=PLQ3LcTBBJ4VPcrzlWpASBcvdGCxqOKq-o" TargetMode="External"/><Relationship Id="rId4" Type="http://schemas.openxmlformats.org/officeDocument/2006/relationships/image" Target="../media/image10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jpeg"/><Relationship Id="rId7" Type="http://schemas.openxmlformats.org/officeDocument/2006/relationships/image" Target="../media/image108.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107.png"/><Relationship Id="rId5" Type="http://schemas.openxmlformats.org/officeDocument/2006/relationships/image" Target="../media/image106.jpeg"/><Relationship Id="rId4" Type="http://schemas.openxmlformats.org/officeDocument/2006/relationships/image" Target="../media/image105.jpeg"/></Relationships>
</file>

<file path=ppt/slides/_rels/slide42.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1.jpeg"/><Relationship Id="rId7" Type="http://schemas.openxmlformats.org/officeDocument/2006/relationships/image" Target="../media/image115.png"/><Relationship Id="rId2" Type="http://schemas.openxmlformats.org/officeDocument/2006/relationships/image" Target="../media/image110.jpeg"/><Relationship Id="rId1" Type="http://schemas.openxmlformats.org/officeDocument/2006/relationships/slideLayout" Target="../slideLayouts/slideLayout5.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jpeg"/><Relationship Id="rId9" Type="http://schemas.openxmlformats.org/officeDocument/2006/relationships/image" Target="../media/image117.png"/></Relationships>
</file>

<file path=ppt/slides/_rels/slide43.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image" Target="../media/image118.jpeg"/><Relationship Id="rId1" Type="http://schemas.openxmlformats.org/officeDocument/2006/relationships/slideLayout" Target="../slideLayouts/slideLayout15.xml"/><Relationship Id="rId6" Type="http://schemas.openxmlformats.org/officeDocument/2006/relationships/image" Target="../media/image122.png"/><Relationship Id="rId5" Type="http://schemas.openxmlformats.org/officeDocument/2006/relationships/image" Target="../media/image121.jpeg"/><Relationship Id="rId4" Type="http://schemas.openxmlformats.org/officeDocument/2006/relationships/image" Target="../media/image120.png"/><Relationship Id="rId9" Type="http://schemas.openxmlformats.org/officeDocument/2006/relationships/image" Target="../media/image125.png"/></Relationships>
</file>

<file path=ppt/slides/_rels/slide44.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32.sv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134.png"/></Relationships>
</file>

<file path=ppt/slides/_rels/slide5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5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51.png"/><Relationship Id="rId3" Type="http://schemas.openxmlformats.org/officeDocument/2006/relationships/hyperlink" Target="https://www.linkedin.com/company/ghent-university/" TargetMode="External"/><Relationship Id="rId7" Type="http://schemas.openxmlformats.org/officeDocument/2006/relationships/hyperlink" Target="https://www.facebook.com/ugent" TargetMode="External"/><Relationship Id="rId12" Type="http://schemas.openxmlformats.org/officeDocument/2006/relationships/hyperlink" Target="https://youtu.be/-PpjUbRQPEU" TargetMode="External"/><Relationship Id="rId2" Type="http://schemas.openxmlformats.org/officeDocument/2006/relationships/notesSlide" Target="../notesSlides/notesSlide27.xml"/><Relationship Id="rId16" Type="http://schemas.openxmlformats.org/officeDocument/2006/relationships/image" Target="../media/image146.png"/><Relationship Id="rId1" Type="http://schemas.openxmlformats.org/officeDocument/2006/relationships/slideLayout" Target="../slideLayouts/slideLayout16.xml"/><Relationship Id="rId6" Type="http://schemas.openxmlformats.org/officeDocument/2006/relationships/image" Target="../media/image7.png"/><Relationship Id="rId11" Type="http://schemas.openxmlformats.org/officeDocument/2006/relationships/image" Target="../media/image144.jpeg"/><Relationship Id="rId5" Type="http://schemas.openxmlformats.org/officeDocument/2006/relationships/hyperlink" Target="https://www.instagram.com/ugent" TargetMode="External"/><Relationship Id="rId15" Type="http://schemas.openxmlformats.org/officeDocument/2006/relationships/hyperlink" Target="https://www.ugent.be/daretothink" TargetMode="External"/><Relationship Id="rId10" Type="http://schemas.openxmlformats.org/officeDocument/2006/relationships/image" Target="../media/image143.png"/><Relationship Id="rId4" Type="http://schemas.openxmlformats.org/officeDocument/2006/relationships/image" Target="../media/image5.png"/><Relationship Id="rId9" Type="http://schemas.openxmlformats.org/officeDocument/2006/relationships/hyperlink" Target="https://www.youtube.com/ugent" TargetMode="External"/><Relationship Id="rId14" Type="http://schemas.openxmlformats.org/officeDocument/2006/relationships/image" Target="../media/image145.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2">
            <a:extLst>
              <a:ext uri="{FF2B5EF4-FFF2-40B4-BE49-F238E27FC236}">
                <a16:creationId xmlns:a16="http://schemas.microsoft.com/office/drawing/2014/main" id="{5266EDFC-2749-DF7D-7DF0-0BE3398A158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4962" y="1"/>
            <a:ext cx="11857037" cy="5632214"/>
          </a:xfrm>
          <a:prstGeom prst="rect">
            <a:avLst/>
          </a:prstGeom>
        </p:spPr>
      </p:pic>
      <p:sp>
        <p:nvSpPr>
          <p:cNvPr id="4" name="Tijdelijke aanduiding voor tekst 4">
            <a:extLst>
              <a:ext uri="{FF2B5EF4-FFF2-40B4-BE49-F238E27FC236}">
                <a16:creationId xmlns:a16="http://schemas.microsoft.com/office/drawing/2014/main" id="{91D4A61F-BED7-4F8B-B1A1-4810F5B9FA92}"/>
              </a:ext>
            </a:extLst>
          </p:cNvPr>
          <p:cNvSpPr txBox="1">
            <a:spLocks/>
          </p:cNvSpPr>
          <p:nvPr/>
        </p:nvSpPr>
        <p:spPr>
          <a:xfrm>
            <a:off x="334963" y="2823411"/>
            <a:ext cx="6065837" cy="2808804"/>
          </a:xfrm>
          <a:prstGeom prst="rect">
            <a:avLst/>
          </a:prstGeom>
          <a:solidFill>
            <a:srgbClr val="1E64C8"/>
          </a:solidFill>
        </p:spPr>
        <p:txBody>
          <a:bodyPr lIns="251999" tIns="36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6000"/>
              </a:lnSpc>
              <a:spcBef>
                <a:spcPts val="600"/>
              </a:spcBef>
              <a:buNone/>
            </a:pPr>
            <a:r>
              <a:rPr lang="nl-BE" sz="6600" dirty="0">
                <a:solidFill>
                  <a:schemeClr val="bg1"/>
                </a:solidFill>
                <a:latin typeface="UGent Panno Text Medium" panose="02000506040000040003" pitchFamily="2" charset="0"/>
              </a:rPr>
              <a:t>THIS IS </a:t>
            </a:r>
          </a:p>
          <a:p>
            <a:pPr marL="0" indent="0">
              <a:lnSpc>
                <a:spcPts val="6000"/>
              </a:lnSpc>
              <a:spcBef>
                <a:spcPts val="600"/>
              </a:spcBef>
              <a:buNone/>
            </a:pPr>
            <a:r>
              <a:rPr lang="nl-BE" sz="6600" dirty="0">
                <a:solidFill>
                  <a:schemeClr val="bg1"/>
                </a:solidFill>
                <a:latin typeface="UGent Panno Text Medium" panose="02000506040000040003" pitchFamily="2" charset="0"/>
              </a:rPr>
              <a:t>GHENT UNIVERSITY</a:t>
            </a:r>
          </a:p>
        </p:txBody>
      </p:sp>
      <p:sp>
        <p:nvSpPr>
          <p:cNvPr id="5" name="TextBox 4">
            <a:extLst>
              <a:ext uri="{FF2B5EF4-FFF2-40B4-BE49-F238E27FC236}">
                <a16:creationId xmlns:a16="http://schemas.microsoft.com/office/drawing/2014/main" id="{ECDB90E3-57C5-6A30-9751-3D38E0D164A6}"/>
              </a:ext>
            </a:extLst>
          </p:cNvPr>
          <p:cNvSpPr txBox="1"/>
          <p:nvPr/>
        </p:nvSpPr>
        <p:spPr>
          <a:xfrm>
            <a:off x="548246" y="4867029"/>
            <a:ext cx="1264355" cy="839332"/>
          </a:xfrm>
          <a:prstGeom prst="rect">
            <a:avLst/>
          </a:prstGeom>
          <a:noFill/>
        </p:spPr>
        <p:txBody>
          <a:bodyPr wrap="square" rtlCol="0">
            <a:spAutoFit/>
          </a:bodyPr>
          <a:lstStyle/>
          <a:p>
            <a:pPr>
              <a:lnSpc>
                <a:spcPts val="1860"/>
              </a:lnSpc>
            </a:pPr>
            <a:r>
              <a:rPr lang="en-BE" sz="2000" dirty="0">
                <a:solidFill>
                  <a:schemeClr val="bg1"/>
                </a:solidFill>
                <a:latin typeface="UGent Panno Text SemiLight" panose="02000406040000040003" pitchFamily="2" charset="0"/>
              </a:rPr>
              <a:t>Top 100</a:t>
            </a:r>
            <a:br>
              <a:rPr lang="en-BE" sz="2000" dirty="0">
                <a:solidFill>
                  <a:schemeClr val="bg1"/>
                </a:solidFill>
                <a:latin typeface="UGent Panno Text SemiLight" panose="02000406040000040003" pitchFamily="2" charset="0"/>
              </a:rPr>
            </a:br>
            <a:r>
              <a:rPr lang="nl-BE" sz="2000" dirty="0" err="1">
                <a:solidFill>
                  <a:schemeClr val="bg1"/>
                </a:solidFill>
                <a:latin typeface="UGent Panno Text SemiLight" panose="02000406040000040003" pitchFamily="2" charset="0"/>
              </a:rPr>
              <a:t>university</a:t>
            </a:r>
            <a:endParaRPr lang="en-BE" sz="2000" dirty="0">
              <a:solidFill>
                <a:schemeClr val="bg1"/>
              </a:solidFill>
              <a:latin typeface="UGent Panno Text SemiLight" panose="02000406040000040003" pitchFamily="2" charset="0"/>
            </a:endParaRPr>
          </a:p>
          <a:p>
            <a:pPr>
              <a:lnSpc>
                <a:spcPts val="1860"/>
              </a:lnSpc>
            </a:pPr>
            <a:endParaRPr lang="en-BE" sz="2000" dirty="0">
              <a:solidFill>
                <a:schemeClr val="bg1"/>
              </a:solidFill>
              <a:latin typeface="UGent Panno Text SemiLight" panose="02000406040000040003" pitchFamily="2" charset="0"/>
            </a:endParaRPr>
          </a:p>
        </p:txBody>
      </p:sp>
      <p:cxnSp>
        <p:nvCxnSpPr>
          <p:cNvPr id="6" name="Straight Connector 5">
            <a:extLst>
              <a:ext uri="{FF2B5EF4-FFF2-40B4-BE49-F238E27FC236}">
                <a16:creationId xmlns:a16="http://schemas.microsoft.com/office/drawing/2014/main" id="{F7E3FB76-AED9-2D26-155A-9D90CA9DA54F}"/>
              </a:ext>
            </a:extLst>
          </p:cNvPr>
          <p:cNvCxnSpPr>
            <a:cxnSpLocks/>
          </p:cNvCxnSpPr>
          <p:nvPr/>
        </p:nvCxnSpPr>
        <p:spPr>
          <a:xfrm>
            <a:off x="1876047" y="4905291"/>
            <a:ext cx="0" cy="431800"/>
          </a:xfrm>
          <a:prstGeom prst="line">
            <a:avLst/>
          </a:prstGeom>
          <a:ln w="19050">
            <a:solidFill>
              <a:srgbClr val="FFD2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97F2046-BC2A-FC69-8EF2-C7F7456211D5}"/>
              </a:ext>
            </a:extLst>
          </p:cNvPr>
          <p:cNvSpPr txBox="1"/>
          <p:nvPr/>
        </p:nvSpPr>
        <p:spPr>
          <a:xfrm>
            <a:off x="2052820" y="4871413"/>
            <a:ext cx="772823" cy="595676"/>
          </a:xfrm>
          <a:prstGeom prst="rect">
            <a:avLst/>
          </a:prstGeom>
          <a:noFill/>
        </p:spPr>
        <p:txBody>
          <a:bodyPr wrap="square" rtlCol="0">
            <a:spAutoFit/>
          </a:bodyPr>
          <a:lstStyle/>
          <a:p>
            <a:pPr>
              <a:lnSpc>
                <a:spcPts val="1860"/>
              </a:lnSpc>
            </a:pPr>
            <a:r>
              <a:rPr lang="en-BE" sz="2000" dirty="0">
                <a:solidFill>
                  <a:schemeClr val="bg1"/>
                </a:solidFill>
                <a:latin typeface="UGent Panno Text SemiLight" panose="02000406040000040003" pitchFamily="2" charset="0"/>
              </a:rPr>
              <a:t>Sin</a:t>
            </a:r>
            <a:r>
              <a:rPr lang="nl-BE" sz="2000" dirty="0" err="1">
                <a:solidFill>
                  <a:schemeClr val="bg1"/>
                </a:solidFill>
                <a:latin typeface="UGent Panno Text SemiLight" panose="02000406040000040003" pitchFamily="2" charset="0"/>
              </a:rPr>
              <a:t>ce</a:t>
            </a:r>
            <a:br>
              <a:rPr lang="en-BE" sz="2000" dirty="0">
                <a:solidFill>
                  <a:schemeClr val="bg1"/>
                </a:solidFill>
                <a:latin typeface="UGent Panno Text SemiLight" panose="02000406040000040003" pitchFamily="2" charset="0"/>
              </a:rPr>
            </a:br>
            <a:r>
              <a:rPr lang="en-BE" sz="2000" dirty="0">
                <a:solidFill>
                  <a:schemeClr val="bg1"/>
                </a:solidFill>
                <a:latin typeface="UGent Panno Text SemiLight" panose="02000406040000040003" pitchFamily="2" charset="0"/>
              </a:rPr>
              <a:t>1817</a:t>
            </a:r>
          </a:p>
        </p:txBody>
      </p:sp>
      <p:sp>
        <p:nvSpPr>
          <p:cNvPr id="8" name="TextBox 7">
            <a:extLst>
              <a:ext uri="{FF2B5EF4-FFF2-40B4-BE49-F238E27FC236}">
                <a16:creationId xmlns:a16="http://schemas.microsoft.com/office/drawing/2014/main" id="{B803FCFA-A5BC-B831-8378-7CBD25747607}"/>
              </a:ext>
            </a:extLst>
          </p:cNvPr>
          <p:cNvSpPr txBox="1"/>
          <p:nvPr/>
        </p:nvSpPr>
        <p:spPr>
          <a:xfrm>
            <a:off x="3534905" y="4894207"/>
            <a:ext cx="1128848" cy="573234"/>
          </a:xfrm>
          <a:prstGeom prst="rect">
            <a:avLst/>
          </a:prstGeom>
          <a:noFill/>
        </p:spPr>
        <p:txBody>
          <a:bodyPr wrap="square" rtlCol="0">
            <a:spAutoFit/>
          </a:bodyPr>
          <a:lstStyle/>
          <a:p>
            <a:pPr>
              <a:lnSpc>
                <a:spcPts val="1760"/>
              </a:lnSpc>
            </a:pPr>
            <a:r>
              <a:rPr lang="nl-BE" sz="2000" dirty="0">
                <a:solidFill>
                  <a:schemeClr val="bg1"/>
                </a:solidFill>
                <a:latin typeface="UGent Panno Text Medium" panose="02000506040000040003" pitchFamily="2" charset="0"/>
              </a:rPr>
              <a:t>DARE TO</a:t>
            </a:r>
            <a:br>
              <a:rPr lang="en-BE" sz="2000" dirty="0">
                <a:solidFill>
                  <a:schemeClr val="bg1"/>
                </a:solidFill>
                <a:latin typeface="UGent Panno Text Medium" panose="02000506040000040003" pitchFamily="2" charset="0"/>
              </a:rPr>
            </a:br>
            <a:r>
              <a:rPr lang="nl-BE" sz="2000" dirty="0">
                <a:solidFill>
                  <a:schemeClr val="bg1"/>
                </a:solidFill>
                <a:latin typeface="UGent Panno Text Medium" panose="02000506040000040003" pitchFamily="2" charset="0"/>
              </a:rPr>
              <a:t>THINK</a:t>
            </a:r>
            <a:endParaRPr lang="en-BE" sz="2000" dirty="0">
              <a:solidFill>
                <a:schemeClr val="bg1"/>
              </a:solidFill>
              <a:latin typeface="UGent Panno Text Medium" panose="02000506040000040003" pitchFamily="2" charset="0"/>
            </a:endParaRPr>
          </a:p>
        </p:txBody>
      </p:sp>
      <p:pic>
        <p:nvPicPr>
          <p:cNvPr id="9" name="Graphic 8">
            <a:extLst>
              <a:ext uri="{FF2B5EF4-FFF2-40B4-BE49-F238E27FC236}">
                <a16:creationId xmlns:a16="http://schemas.microsoft.com/office/drawing/2014/main" id="{EB155766-10C3-3663-8099-DDF598ABA3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24999" y="4941803"/>
            <a:ext cx="342900" cy="381000"/>
          </a:xfrm>
          <a:prstGeom prst="rect">
            <a:avLst/>
          </a:prstGeom>
        </p:spPr>
      </p:pic>
      <p:cxnSp>
        <p:nvCxnSpPr>
          <p:cNvPr id="10" name="Straight Connector 9">
            <a:extLst>
              <a:ext uri="{FF2B5EF4-FFF2-40B4-BE49-F238E27FC236}">
                <a16:creationId xmlns:a16="http://schemas.microsoft.com/office/drawing/2014/main" id="{F9D4E1B1-4FB6-A146-3F95-EE81CA08B3E4}"/>
              </a:ext>
            </a:extLst>
          </p:cNvPr>
          <p:cNvCxnSpPr>
            <a:cxnSpLocks/>
          </p:cNvCxnSpPr>
          <p:nvPr/>
        </p:nvCxnSpPr>
        <p:spPr>
          <a:xfrm>
            <a:off x="2848370" y="4905291"/>
            <a:ext cx="0" cy="431800"/>
          </a:xfrm>
          <a:prstGeom prst="line">
            <a:avLst/>
          </a:prstGeom>
          <a:ln w="19050">
            <a:solidFill>
              <a:srgbClr val="FFD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650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nl-BE" dirty="0" err="1"/>
              <a:t>researchers</a:t>
            </a:r>
            <a:endParaRPr lang="en-BE" dirty="0"/>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0" y="0"/>
            <a:ext cx="5754076" cy="6561138"/>
          </a:xfrm>
          <a:prstGeom prst="rect">
            <a:avLst/>
          </a:prstGeom>
        </p:spPr>
      </p:pic>
      <p:graphicFrame>
        <p:nvGraphicFramePr>
          <p:cNvPr id="6" name="Table 10">
            <a:extLst>
              <a:ext uri="{FF2B5EF4-FFF2-40B4-BE49-F238E27FC236}">
                <a16:creationId xmlns:a16="http://schemas.microsoft.com/office/drawing/2014/main" id="{4DD9373B-1008-7226-5B1C-3B6FD38ABD17}"/>
              </a:ext>
            </a:extLst>
          </p:cNvPr>
          <p:cNvGraphicFramePr>
            <a:graphicFrameLocks noGrp="1"/>
          </p:cNvGraphicFramePr>
          <p:nvPr>
            <p:extLst>
              <p:ext uri="{D42A27DB-BD31-4B8C-83A1-F6EECF244321}">
                <p14:modId xmlns:p14="http://schemas.microsoft.com/office/powerpoint/2010/main" val="2196658734"/>
              </p:ext>
            </p:extLst>
          </p:nvPr>
        </p:nvGraphicFramePr>
        <p:xfrm>
          <a:off x="334962" y="1395366"/>
          <a:ext cx="5356800" cy="2055110"/>
        </p:xfrm>
        <a:graphic>
          <a:graphicData uri="http://schemas.openxmlformats.org/drawingml/2006/table">
            <a:tbl>
              <a:tblPr firstRow="1" bandRow="1">
                <a:tableStyleId>{5C22544A-7EE6-4342-B048-85BDC9FD1C3A}</a:tableStyleId>
              </a:tblPr>
              <a:tblGrid>
                <a:gridCol w="4098246">
                  <a:extLst>
                    <a:ext uri="{9D8B030D-6E8A-4147-A177-3AD203B41FA5}">
                      <a16:colId xmlns:a16="http://schemas.microsoft.com/office/drawing/2014/main" val="1334629126"/>
                    </a:ext>
                  </a:extLst>
                </a:gridCol>
                <a:gridCol w="1258554">
                  <a:extLst>
                    <a:ext uri="{9D8B030D-6E8A-4147-A177-3AD203B41FA5}">
                      <a16:colId xmlns:a16="http://schemas.microsoft.com/office/drawing/2014/main" val="3482244035"/>
                    </a:ext>
                  </a:extLst>
                </a:gridCol>
              </a:tblGrid>
              <a:tr h="547778">
                <a:tc>
                  <a:txBody>
                    <a:bodyPr/>
                    <a:lstStyle/>
                    <a:p>
                      <a:pPr>
                        <a:buNone/>
                      </a:pPr>
                      <a:r>
                        <a:rPr lang="nl-BE" sz="2000" b="0" i="0" dirty="0">
                          <a:solidFill>
                            <a:schemeClr val="bg1"/>
                          </a:solidFill>
                          <a:latin typeface="UGent Panno Text Medium" panose="02000606040000040003" pitchFamily="2" charset="0"/>
                        </a:rPr>
                        <a:t>FTE </a:t>
                      </a:r>
                      <a:r>
                        <a:rPr lang="nl-BE" sz="2000" b="0" i="0" dirty="0" err="1">
                          <a:solidFill>
                            <a:schemeClr val="bg1"/>
                          </a:solidFill>
                          <a:latin typeface="UGent Panno Text Medium" panose="02000606040000040003" pitchFamily="2" charset="0"/>
                        </a:rPr>
                        <a:t>researchers</a:t>
                      </a:r>
                      <a:endParaRPr lang="en-BE" sz="2000" b="0" i="0" dirty="0">
                        <a:latin typeface="UGent Panno Text Medium" panose="02000606040000040003" pitchFamily="2" charset="0"/>
                      </a:endParaRPr>
                    </a:p>
                  </a:txBody>
                  <a:tcPr marL="324000" anchor="ctr">
                    <a:solidFill>
                      <a:srgbClr val="1E64C8"/>
                    </a:solidFill>
                  </a:tcPr>
                </a:tc>
                <a:tc>
                  <a:txBody>
                    <a:bodyPr/>
                    <a:lstStyle/>
                    <a:p>
                      <a:pPr lvl="0" algn="r">
                        <a:buNone/>
                      </a:pPr>
                      <a:r>
                        <a:rPr lang="nl-NL" sz="1800" dirty="0">
                          <a:solidFill>
                            <a:srgbClr val="FFFFFF"/>
                          </a:solidFill>
                          <a:latin typeface="UGent Panno Text Medium"/>
                        </a:rPr>
                        <a:t>8,221</a:t>
                      </a:r>
                      <a:endParaRPr lang="nl-NL" dirty="0"/>
                    </a:p>
                  </a:txBody>
                  <a:tcPr marL="180000" anchor="ctr">
                    <a:solidFill>
                      <a:srgbClr val="1E64C8"/>
                    </a:solidFill>
                  </a:tcPr>
                </a:tc>
                <a:extLst>
                  <a:ext uri="{0D108BD9-81ED-4DB2-BD59-A6C34878D82A}">
                    <a16:rowId xmlns:a16="http://schemas.microsoft.com/office/drawing/2014/main" val="1442241602"/>
                  </a:ext>
                </a:extLst>
              </a:tr>
              <a:tr h="502444">
                <a:tc>
                  <a:txBody>
                    <a:bodyPr/>
                    <a:lstStyle/>
                    <a:p>
                      <a:r>
                        <a:rPr lang="nl-BE" sz="2000" dirty="0">
                          <a:solidFill>
                            <a:srgbClr val="1E64C8"/>
                          </a:solidFill>
                          <a:latin typeface="UGent Panno Text Medium" panose="02000606040000040003" pitchFamily="2" charset="0"/>
                        </a:rPr>
                        <a:t>Professors</a:t>
                      </a:r>
                      <a:endParaRPr lang="en-BE" sz="2000" dirty="0">
                        <a:solidFill>
                          <a:srgbClr val="1E64C8"/>
                        </a:solidFill>
                        <a:latin typeface="UGent Panno Text Medium" panose="02000606040000040003" pitchFamily="2" charset="0"/>
                      </a:endParaRPr>
                    </a:p>
                  </a:txBody>
                  <a:tcPr marL="324000" anchor="ctr">
                    <a:solidFill>
                      <a:srgbClr val="1E64C8">
                        <a:alpha val="20000"/>
                      </a:srgbClr>
                    </a:solidFill>
                  </a:tcPr>
                </a:tc>
                <a:tc>
                  <a:txBody>
                    <a:bodyPr/>
                    <a:lstStyle/>
                    <a:p>
                      <a:pPr lvl="0" algn="r" defTabSz="914400" eaLnBrk="1" fontAlgn="auto" latinLnBrk="0" hangingPunct="1">
                        <a:buNone/>
                        <a:tabLst/>
                        <a:defRPr/>
                      </a:pPr>
                      <a:r>
                        <a:rPr lang="nl-NL" sz="1800" dirty="0">
                          <a:solidFill>
                            <a:srgbClr val="4472C4"/>
                          </a:solidFill>
                          <a:latin typeface="UGent Panno Text Medium"/>
                        </a:rPr>
                        <a:t>1</a:t>
                      </a:r>
                      <a:r>
                        <a:rPr lang="nl-BE" sz="1800" dirty="0">
                          <a:solidFill>
                            <a:srgbClr val="4472C4"/>
                          </a:solidFill>
                          <a:latin typeface="UGent Panno Text Medium"/>
                        </a:rPr>
                        <a:t>,153</a:t>
                      </a:r>
                      <a:endParaRPr lang="nl-NL" sz="1800" dirty="0">
                        <a:solidFill>
                          <a:srgbClr val="4472C4"/>
                        </a:solidFill>
                        <a:latin typeface="UGent Panno Text Medium" panose="02000606040000040003" pitchFamily="2" charset="0"/>
                      </a:endParaRPr>
                    </a:p>
                  </a:txBody>
                  <a:tcPr marL="180000" anchor="ctr">
                    <a:solidFill>
                      <a:srgbClr val="1E64C8">
                        <a:alpha val="20000"/>
                      </a:srgbClr>
                    </a:solidFill>
                  </a:tcPr>
                </a:tc>
                <a:extLst>
                  <a:ext uri="{0D108BD9-81ED-4DB2-BD59-A6C34878D82A}">
                    <a16:rowId xmlns:a16="http://schemas.microsoft.com/office/drawing/2014/main" val="4113092872"/>
                  </a:ext>
                </a:extLst>
              </a:tr>
              <a:tr h="502444">
                <a:tc>
                  <a:txBody>
                    <a:bodyPr/>
                    <a:lstStyle/>
                    <a:p>
                      <a:r>
                        <a:rPr lang="nl-BE" sz="2000" dirty="0">
                          <a:solidFill>
                            <a:srgbClr val="1E64C8"/>
                          </a:solidFill>
                          <a:latin typeface="UGent Panno Text Medium" panose="02000606040000040003" pitchFamily="2" charset="0"/>
                        </a:rPr>
                        <a:t>Postdocs</a:t>
                      </a:r>
                      <a:endParaRPr lang="en-BE" sz="2000" dirty="0">
                        <a:solidFill>
                          <a:srgbClr val="1E64C8"/>
                        </a:solidFill>
                        <a:latin typeface="UGent Panno Text Medium" panose="020006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800" dirty="0">
                          <a:solidFill>
                            <a:srgbClr val="4472C4"/>
                          </a:solidFill>
                          <a:latin typeface="UGent Panno Text Medium"/>
                        </a:rPr>
                        <a:t>1,564</a:t>
                      </a:r>
                      <a:endParaRPr lang="nl-NL" sz="1800" dirty="0">
                        <a:solidFill>
                          <a:srgbClr val="4472C4"/>
                        </a:solidFill>
                        <a:latin typeface="UGent Panno Text Medium" panose="02000606040000040003" pitchFamily="2" charset="0"/>
                      </a:endParaRPr>
                    </a:p>
                  </a:txBody>
                  <a:tcPr marL="180000" anchor="ctr">
                    <a:solidFill>
                      <a:srgbClr val="1E64C8">
                        <a:alpha val="10000"/>
                      </a:srgbClr>
                    </a:solidFill>
                  </a:tcPr>
                </a:tc>
                <a:extLst>
                  <a:ext uri="{0D108BD9-81ED-4DB2-BD59-A6C34878D82A}">
                    <a16:rowId xmlns:a16="http://schemas.microsoft.com/office/drawing/2014/main" val="4030284753"/>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Medium" panose="02000606040000040003" pitchFamily="2" charset="0"/>
                        </a:rPr>
                        <a:t>Predocs</a:t>
                      </a:r>
                      <a:endParaRPr lang="en-BE" sz="2000" dirty="0">
                        <a:solidFill>
                          <a:srgbClr val="1E64C8"/>
                        </a:solidFill>
                        <a:latin typeface="UGent Panno Text Medium" panose="02000606040000040003" pitchFamily="2" charset="0"/>
                      </a:endParaRPr>
                    </a:p>
                  </a:txBody>
                  <a:tcPr marL="324000" marR="90000" anchor="ctr">
                    <a:solidFill>
                      <a:srgbClr val="1E64C8">
                        <a:alpha val="20000"/>
                      </a:srgbClr>
                    </a:solidFill>
                  </a:tcPr>
                </a:tc>
                <a:tc>
                  <a:txBody>
                    <a:bodyPr/>
                    <a:lstStyle/>
                    <a:p>
                      <a:pPr lvl="0" algn="r" defTabSz="914400" eaLnBrk="1" fontAlgn="auto" latinLnBrk="0" hangingPunct="1">
                        <a:buNone/>
                        <a:tabLst/>
                        <a:defRPr/>
                      </a:pPr>
                      <a:r>
                        <a:rPr lang="nl-BE" sz="1800" dirty="0">
                          <a:solidFill>
                            <a:srgbClr val="4472C4"/>
                          </a:solidFill>
                          <a:latin typeface="UGent Panno Text Medium"/>
                        </a:rPr>
                        <a:t>5,503</a:t>
                      </a:r>
                      <a:endParaRPr lang="nl-NL" sz="1800" dirty="0">
                        <a:solidFill>
                          <a:srgbClr val="4472C4"/>
                        </a:solidFill>
                        <a:latin typeface="UGent Panno Text Medium" panose="02000606040000040003" pitchFamily="2" charset="0"/>
                      </a:endParaRPr>
                    </a:p>
                  </a:txBody>
                  <a:tcPr marL="180000" anchor="ctr">
                    <a:solidFill>
                      <a:srgbClr val="1E64C8">
                        <a:alpha val="20000"/>
                      </a:srgbClr>
                    </a:solidFill>
                  </a:tcPr>
                </a:tc>
                <a:extLst>
                  <a:ext uri="{0D108BD9-81ED-4DB2-BD59-A6C34878D82A}">
                    <a16:rowId xmlns:a16="http://schemas.microsoft.com/office/drawing/2014/main" val="2961640960"/>
                  </a:ext>
                </a:extLst>
              </a:tr>
            </a:tbl>
          </a:graphicData>
        </a:graphic>
      </p:graphicFrame>
      <p:sp>
        <p:nvSpPr>
          <p:cNvPr id="10" name="Content Placeholder 2">
            <a:extLst>
              <a:ext uri="{FF2B5EF4-FFF2-40B4-BE49-F238E27FC236}">
                <a16:creationId xmlns:a16="http://schemas.microsoft.com/office/drawing/2014/main" id="{102CD172-AB13-AC91-6246-2D52FCF692E0}"/>
              </a:ext>
            </a:extLst>
          </p:cNvPr>
          <p:cNvSpPr>
            <a:spLocks noGrp="1"/>
          </p:cNvSpPr>
          <p:nvPr>
            <p:ph idx="1"/>
          </p:nvPr>
        </p:nvSpPr>
        <p:spPr>
          <a:xfrm>
            <a:off x="3956364" y="3535427"/>
            <a:ext cx="1735398" cy="345459"/>
          </a:xfrm>
        </p:spPr>
        <p:txBody>
          <a:bodyPr vert="horz" lIns="91440" tIns="45720" rIns="91440" bIns="45720" rtlCol="0" anchor="t">
            <a:normAutofit fontScale="92500"/>
          </a:bodyPr>
          <a:lstStyle/>
          <a:p>
            <a:pPr marL="9525" algn="r">
              <a:buClr>
                <a:srgbClr val="1E64C8"/>
              </a:buClr>
            </a:pPr>
            <a:r>
              <a:rPr lang="nl-BE" sz="1200" dirty="0">
                <a:latin typeface="UGent Panno Text SemiLight"/>
              </a:rPr>
              <a:t>(</a:t>
            </a:r>
            <a:r>
              <a:rPr lang="nl-BE" sz="1200" dirty="0" err="1">
                <a:latin typeface="UGent Panno Text SemiLight"/>
              </a:rPr>
              <a:t>reference</a:t>
            </a:r>
            <a:r>
              <a:rPr lang="nl-BE" sz="1200" dirty="0">
                <a:latin typeface="UGent Panno Text SemiLight"/>
              </a:rPr>
              <a:t> date: </a:t>
            </a:r>
            <a:r>
              <a:rPr lang="nl-BE" sz="1200" dirty="0" err="1">
                <a:latin typeface="UGent Panno Text SemiLight"/>
              </a:rPr>
              <a:t>October</a:t>
            </a:r>
            <a:r>
              <a:rPr lang="nl-BE" sz="1200" dirty="0">
                <a:latin typeface="UGent Panno Text SemiLight"/>
              </a:rPr>
              <a:t> 2024)</a:t>
            </a:r>
          </a:p>
        </p:txBody>
      </p:sp>
      <p:pic>
        <p:nvPicPr>
          <p:cNvPr id="11" name="Afbeelding 2">
            <a:extLst>
              <a:ext uri="{FF2B5EF4-FFF2-40B4-BE49-F238E27FC236}">
                <a16:creationId xmlns:a16="http://schemas.microsoft.com/office/drawing/2014/main" id="{37AB932E-AFC6-982E-0445-4DC9BDB96B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6820" y="5629696"/>
            <a:ext cx="1374942" cy="931443"/>
          </a:xfrm>
          <a:prstGeom prst="rect">
            <a:avLst/>
          </a:prstGeom>
        </p:spPr>
      </p:pic>
      <p:sp>
        <p:nvSpPr>
          <p:cNvPr id="13" name="Tekstvak 22">
            <a:extLst>
              <a:ext uri="{FF2B5EF4-FFF2-40B4-BE49-F238E27FC236}">
                <a16:creationId xmlns:a16="http://schemas.microsoft.com/office/drawing/2014/main" id="{5B8D51D3-AA9A-76DD-9A70-A073A767BB99}"/>
              </a:ext>
            </a:extLst>
          </p:cNvPr>
          <p:cNvSpPr txBox="1"/>
          <p:nvPr/>
        </p:nvSpPr>
        <p:spPr>
          <a:xfrm>
            <a:off x="9330459" y="2352302"/>
            <a:ext cx="2861541" cy="707886"/>
          </a:xfrm>
          <a:prstGeom prst="rect">
            <a:avLst/>
          </a:prstGeom>
          <a:solidFill>
            <a:srgbClr val="FFD200"/>
          </a:solidFill>
        </p:spPr>
        <p:txBody>
          <a:bodyPr wrap="square" rtlCol="0">
            <a:noAutofit/>
          </a:bodyPr>
          <a:lstStyle/>
          <a:p>
            <a:pPr marL="60273"/>
            <a:r>
              <a:rPr lang="nl-BE" sz="2000" cap="all" dirty="0" err="1">
                <a:solidFill>
                  <a:srgbClr val="1E64C8"/>
                </a:solidFill>
                <a:latin typeface="UGent Panno Text" panose="02000506040000040003" pitchFamily="2" charset="0"/>
              </a:rPr>
              <a:t>Tailor-made</a:t>
            </a:r>
            <a:r>
              <a:rPr lang="nl-BE" sz="2000" cap="all" dirty="0">
                <a:solidFill>
                  <a:srgbClr val="1E64C8"/>
                </a:solidFill>
                <a:latin typeface="UGent Panno Text" panose="02000506040000040003" pitchFamily="2" charset="0"/>
              </a:rPr>
              <a:t> </a:t>
            </a:r>
          </a:p>
          <a:p>
            <a:pPr marL="60273"/>
            <a:r>
              <a:rPr lang="nl-BE" sz="2000" cap="all" dirty="0" err="1">
                <a:solidFill>
                  <a:srgbClr val="1E64C8"/>
                </a:solidFill>
                <a:latin typeface="UGent Panno Text" panose="02000506040000040003" pitchFamily="2" charset="0"/>
              </a:rPr>
              <a:t>Career</a:t>
            </a:r>
            <a:r>
              <a:rPr lang="nl-BE" sz="2000" cap="all" dirty="0">
                <a:solidFill>
                  <a:srgbClr val="1E64C8"/>
                </a:solidFill>
                <a:latin typeface="UGent Panno Text" panose="02000506040000040003" pitchFamily="2" charset="0"/>
              </a:rPr>
              <a:t> </a:t>
            </a:r>
            <a:r>
              <a:rPr lang="nl-BE" sz="2000" cap="all" dirty="0" err="1">
                <a:solidFill>
                  <a:srgbClr val="1E64C8"/>
                </a:solidFill>
                <a:latin typeface="UGent Panno Text" panose="02000506040000040003" pitchFamily="2" charset="0"/>
              </a:rPr>
              <a:t>prospects</a:t>
            </a:r>
            <a:endParaRPr lang="nl-BE" sz="2000" cap="all" dirty="0">
              <a:solidFill>
                <a:srgbClr val="1E64C8"/>
              </a:solidFill>
              <a:latin typeface="UGent Panno Text" panose="02000506040000040003" pitchFamily="2" charset="0"/>
            </a:endParaRPr>
          </a:p>
        </p:txBody>
      </p:sp>
      <p:sp>
        <p:nvSpPr>
          <p:cNvPr id="15" name="Tekstvak 22">
            <a:extLst>
              <a:ext uri="{FF2B5EF4-FFF2-40B4-BE49-F238E27FC236}">
                <a16:creationId xmlns:a16="http://schemas.microsoft.com/office/drawing/2014/main" id="{8C6A4E7F-A272-AC28-5933-706AE7A670EE}"/>
              </a:ext>
            </a:extLst>
          </p:cNvPr>
          <p:cNvSpPr txBox="1"/>
          <p:nvPr/>
        </p:nvSpPr>
        <p:spPr>
          <a:xfrm>
            <a:off x="9330458" y="3136921"/>
            <a:ext cx="2861541" cy="707886"/>
          </a:xfrm>
          <a:prstGeom prst="rect">
            <a:avLst/>
          </a:prstGeom>
          <a:solidFill>
            <a:srgbClr val="FFD200"/>
          </a:solidFill>
        </p:spPr>
        <p:txBody>
          <a:bodyPr wrap="square" rtlCol="0">
            <a:spAutoFit/>
          </a:bodyPr>
          <a:lstStyle/>
          <a:p>
            <a:pPr marL="60273"/>
            <a:r>
              <a:rPr lang="nl-BE" sz="2000" cap="all" dirty="0">
                <a:solidFill>
                  <a:srgbClr val="1E64C8"/>
                </a:solidFill>
                <a:latin typeface="UGent Panno Text" panose="02000506040000040003" pitchFamily="2" charset="0"/>
              </a:rPr>
              <a:t>TALENT development</a:t>
            </a:r>
          </a:p>
          <a:p>
            <a:pPr marL="60273"/>
            <a:r>
              <a:rPr lang="nl-BE" sz="2000" cap="all" dirty="0">
                <a:solidFill>
                  <a:srgbClr val="1E64C8"/>
                </a:solidFill>
                <a:latin typeface="UGent Panno Text" panose="02000506040000040003" pitchFamily="2" charset="0"/>
              </a:rPr>
              <a:t>&amp; training</a:t>
            </a:r>
          </a:p>
        </p:txBody>
      </p:sp>
      <p:sp>
        <p:nvSpPr>
          <p:cNvPr id="16" name="Tekstvak 22">
            <a:extLst>
              <a:ext uri="{FF2B5EF4-FFF2-40B4-BE49-F238E27FC236}">
                <a16:creationId xmlns:a16="http://schemas.microsoft.com/office/drawing/2014/main" id="{514490C5-34F6-5410-958D-0886413AA05B}"/>
              </a:ext>
            </a:extLst>
          </p:cNvPr>
          <p:cNvSpPr txBox="1"/>
          <p:nvPr/>
        </p:nvSpPr>
        <p:spPr>
          <a:xfrm>
            <a:off x="9330457" y="3921540"/>
            <a:ext cx="2861541" cy="707886"/>
          </a:xfrm>
          <a:prstGeom prst="rect">
            <a:avLst/>
          </a:prstGeom>
          <a:solidFill>
            <a:srgbClr val="FFD200"/>
          </a:solidFill>
        </p:spPr>
        <p:txBody>
          <a:bodyPr wrap="square" rtlCol="0">
            <a:spAutoFit/>
          </a:bodyPr>
          <a:lstStyle/>
          <a:p>
            <a:pPr marL="60273"/>
            <a:r>
              <a:rPr lang="nl-BE" sz="2000" cap="all" dirty="0" err="1">
                <a:solidFill>
                  <a:srgbClr val="1E64C8"/>
                </a:solidFill>
                <a:latin typeface="UGent Panno Text" panose="02000506040000040003" pitchFamily="2" charset="0"/>
              </a:rPr>
              <a:t>Quality</a:t>
            </a:r>
            <a:endParaRPr lang="nl-BE" sz="2000" cap="all" dirty="0">
              <a:solidFill>
                <a:srgbClr val="1E64C8"/>
              </a:solidFill>
              <a:latin typeface="UGent Panno Text" panose="02000506040000040003" pitchFamily="2" charset="0"/>
            </a:endParaRPr>
          </a:p>
          <a:p>
            <a:pPr marL="60273"/>
            <a:r>
              <a:rPr lang="nl-BE" sz="2000" cap="all" dirty="0" err="1">
                <a:solidFill>
                  <a:srgbClr val="1E64C8"/>
                </a:solidFill>
                <a:latin typeface="UGent Panno Text" panose="02000506040000040003" pitchFamily="2" charset="0"/>
              </a:rPr>
              <a:t>recruting</a:t>
            </a:r>
            <a:endParaRPr lang="nl-BE" sz="2000" cap="all" dirty="0">
              <a:solidFill>
                <a:srgbClr val="1E64C8"/>
              </a:solidFill>
              <a:latin typeface="UGent Panno Text" panose="02000506040000040003" pitchFamily="2" charset="0"/>
            </a:endParaRPr>
          </a:p>
        </p:txBody>
      </p:sp>
      <p:sp>
        <p:nvSpPr>
          <p:cNvPr id="17" name="Tekstvak 22">
            <a:extLst>
              <a:ext uri="{FF2B5EF4-FFF2-40B4-BE49-F238E27FC236}">
                <a16:creationId xmlns:a16="http://schemas.microsoft.com/office/drawing/2014/main" id="{A122780B-2A81-EB5A-5701-0F79F71DE301}"/>
              </a:ext>
            </a:extLst>
          </p:cNvPr>
          <p:cNvSpPr txBox="1"/>
          <p:nvPr/>
        </p:nvSpPr>
        <p:spPr>
          <a:xfrm>
            <a:off x="9330458" y="4706159"/>
            <a:ext cx="2861542" cy="707886"/>
          </a:xfrm>
          <a:prstGeom prst="rect">
            <a:avLst/>
          </a:prstGeom>
          <a:solidFill>
            <a:srgbClr val="FFD200"/>
          </a:solidFill>
        </p:spPr>
        <p:txBody>
          <a:bodyPr wrap="square" rtlCol="0">
            <a:spAutoFit/>
          </a:bodyPr>
          <a:lstStyle/>
          <a:p>
            <a:pPr marL="60273"/>
            <a:r>
              <a:rPr lang="nl-BE" sz="2000" cap="all" dirty="0" err="1">
                <a:solidFill>
                  <a:srgbClr val="1E64C8"/>
                </a:solidFill>
                <a:latin typeface="UGent Panno Text" panose="02000506040000040003" pitchFamily="2" charset="0"/>
              </a:rPr>
              <a:t>scientific</a:t>
            </a:r>
            <a:endParaRPr lang="nl-BE" sz="2000" cap="all" dirty="0">
              <a:solidFill>
                <a:srgbClr val="1E64C8"/>
              </a:solidFill>
              <a:latin typeface="UGent Panno Text" panose="02000506040000040003" pitchFamily="2" charset="0"/>
            </a:endParaRPr>
          </a:p>
          <a:p>
            <a:pPr marL="60273"/>
            <a:r>
              <a:rPr lang="nl-BE" sz="2000" cap="all" dirty="0" err="1">
                <a:solidFill>
                  <a:srgbClr val="1E64C8"/>
                </a:solidFill>
                <a:latin typeface="UGent Panno Text" panose="02000506040000040003" pitchFamily="2" charset="0"/>
              </a:rPr>
              <a:t>integrity</a:t>
            </a:r>
            <a:endParaRPr lang="nl-BE" sz="2000" cap="all" dirty="0">
              <a:solidFill>
                <a:srgbClr val="1E64C8"/>
              </a:solidFill>
              <a:latin typeface="UGent Panno Text" panose="02000506040000040003" pitchFamily="2" charset="0"/>
            </a:endParaRPr>
          </a:p>
        </p:txBody>
      </p:sp>
      <p:sp>
        <p:nvSpPr>
          <p:cNvPr id="18" name="Tekstvak 22">
            <a:extLst>
              <a:ext uri="{FF2B5EF4-FFF2-40B4-BE49-F238E27FC236}">
                <a16:creationId xmlns:a16="http://schemas.microsoft.com/office/drawing/2014/main" id="{086A8D3F-EAB9-05CE-8C86-8ED65235E647}"/>
              </a:ext>
            </a:extLst>
          </p:cNvPr>
          <p:cNvSpPr txBox="1"/>
          <p:nvPr/>
        </p:nvSpPr>
        <p:spPr>
          <a:xfrm>
            <a:off x="9329199" y="5490778"/>
            <a:ext cx="2861541" cy="707886"/>
          </a:xfrm>
          <a:prstGeom prst="rect">
            <a:avLst/>
          </a:prstGeom>
          <a:solidFill>
            <a:srgbClr val="FFD200"/>
          </a:solidFill>
        </p:spPr>
        <p:txBody>
          <a:bodyPr wrap="square" rtlCol="0">
            <a:spAutoFit/>
          </a:bodyPr>
          <a:lstStyle/>
          <a:p>
            <a:pPr marL="60273"/>
            <a:r>
              <a:rPr lang="nl-BE" sz="2000" cap="all" dirty="0" err="1">
                <a:solidFill>
                  <a:srgbClr val="1E64C8"/>
                </a:solidFill>
                <a:latin typeface="UGent Panno Text" panose="02000506040000040003" pitchFamily="2" charset="0"/>
              </a:rPr>
              <a:t>Leadership</a:t>
            </a:r>
            <a:endParaRPr lang="nl-BE" sz="2000" cap="all" dirty="0">
              <a:solidFill>
                <a:srgbClr val="1E64C8"/>
              </a:solidFill>
              <a:latin typeface="UGent Panno Text" panose="02000506040000040003" pitchFamily="2" charset="0"/>
            </a:endParaRPr>
          </a:p>
          <a:p>
            <a:pPr marL="60273"/>
            <a:r>
              <a:rPr lang="nl-BE" sz="2000" cap="all" dirty="0">
                <a:solidFill>
                  <a:srgbClr val="1E64C8"/>
                </a:solidFill>
                <a:latin typeface="UGent Panno Text" panose="02000506040000040003" pitchFamily="2" charset="0"/>
              </a:rPr>
              <a:t>&amp; trust</a:t>
            </a:r>
          </a:p>
        </p:txBody>
      </p:sp>
    </p:spTree>
    <p:extLst>
      <p:ext uri="{BB962C8B-B14F-4D97-AF65-F5344CB8AC3E}">
        <p14:creationId xmlns:p14="http://schemas.microsoft.com/office/powerpoint/2010/main" val="58514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1+#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1+#ppt_w/2"/>
                                          </p:val>
                                        </p:tav>
                                        <p:tav tm="100000">
                                          <p:val>
                                            <p:strVal val="#ppt_x"/>
                                          </p:val>
                                        </p:tav>
                                      </p:tavLst>
                                    </p:anim>
                                    <p:anim calcmode="lin" valueType="num">
                                      <p:cBhvr additive="base">
                                        <p:cTn id="18" dur="500" fill="hold"/>
                                        <p:tgtEl>
                                          <p:spTgt spid="1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1+#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1+#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en-BE"/>
              <a:t>DOCTORAL SCHOOLS</a:t>
            </a:r>
          </a:p>
        </p:txBody>
      </p:sp>
      <p:sp>
        <p:nvSpPr>
          <p:cNvPr id="3" name="Content Placeholder 2">
            <a:extLst>
              <a:ext uri="{FF2B5EF4-FFF2-40B4-BE49-F238E27FC236}">
                <a16:creationId xmlns:a16="http://schemas.microsoft.com/office/drawing/2014/main" id="{405621B4-3F93-CFC3-8D02-1D96F89F3374}"/>
              </a:ext>
            </a:extLst>
          </p:cNvPr>
          <p:cNvSpPr>
            <a:spLocks noGrp="1"/>
          </p:cNvSpPr>
          <p:nvPr>
            <p:ph idx="1"/>
          </p:nvPr>
        </p:nvSpPr>
        <p:spPr>
          <a:xfrm>
            <a:off x="542609" y="1334815"/>
            <a:ext cx="6194522" cy="2094186"/>
          </a:xfrm>
        </p:spPr>
        <p:txBody>
          <a:bodyPr>
            <a:noAutofit/>
          </a:bodyPr>
          <a:lstStyle/>
          <a:p>
            <a:r>
              <a:rPr lang="en-GB" dirty="0">
                <a:solidFill>
                  <a:srgbClr val="1E64C8"/>
                </a:solidFill>
              </a:rPr>
              <a:t>Three-fold mission of the Doctoral Schools</a:t>
            </a:r>
          </a:p>
          <a:p>
            <a:pPr marL="274638" indent="-265113">
              <a:buClr>
                <a:srgbClr val="1E64C8"/>
              </a:buClr>
              <a:buFont typeface="Arial" panose="020B0604020202020204" pitchFamily="34" charset="0"/>
              <a:buChar char="•"/>
            </a:pPr>
            <a:r>
              <a:rPr lang="en-GB" dirty="0">
                <a:latin typeface="UGent Panno Text SemiLight" panose="02000406040000040003" pitchFamily="2" charset="0"/>
              </a:rPr>
              <a:t>To increase the international and social value </a:t>
            </a:r>
            <a:br>
              <a:rPr lang="en-GB" dirty="0">
                <a:latin typeface="UGent Panno Text SemiLight" panose="02000406040000040003" pitchFamily="2" charset="0"/>
              </a:rPr>
            </a:br>
            <a:r>
              <a:rPr lang="en-GB" dirty="0">
                <a:latin typeface="UGent Panno Text SemiLight" panose="02000406040000040003" pitchFamily="2" charset="0"/>
              </a:rPr>
              <a:t>of the doctorate</a:t>
            </a:r>
          </a:p>
          <a:p>
            <a:pPr marL="274638" indent="-265113">
              <a:buClr>
                <a:srgbClr val="1E64C8"/>
              </a:buClr>
              <a:buFont typeface="Arial" panose="020B0604020202020204" pitchFamily="34" charset="0"/>
              <a:buChar char="•"/>
            </a:pPr>
            <a:r>
              <a:rPr lang="en-GB" dirty="0">
                <a:latin typeface="UGent Panno Text SemiLight" panose="02000406040000040003" pitchFamily="2" charset="0"/>
              </a:rPr>
              <a:t>To enhance the support provided to </a:t>
            </a:r>
            <a:br>
              <a:rPr lang="en-GB" dirty="0">
                <a:latin typeface="UGent Panno Text SemiLight" panose="02000406040000040003" pitchFamily="2" charset="0"/>
              </a:rPr>
            </a:br>
            <a:r>
              <a:rPr lang="en-GB" dirty="0">
                <a:latin typeface="UGent Panno Text SemiLight" panose="02000406040000040003" pitchFamily="2" charset="0"/>
              </a:rPr>
              <a:t>doctoral students</a:t>
            </a:r>
          </a:p>
          <a:p>
            <a:pPr marL="274638" indent="-265113">
              <a:buClr>
                <a:srgbClr val="1E64C8"/>
              </a:buClr>
              <a:buFont typeface="Arial" panose="020B0604020202020204" pitchFamily="34" charset="0"/>
              <a:buChar char="•"/>
            </a:pPr>
            <a:r>
              <a:rPr lang="en-GB" dirty="0">
                <a:latin typeface="UGent Panno Text SemiLight" panose="02000406040000040003" pitchFamily="2" charset="0"/>
              </a:rPr>
              <a:t>To strengthen a quality culture in </a:t>
            </a:r>
            <a:br>
              <a:rPr lang="en-GB" dirty="0">
                <a:latin typeface="UGent Panno Text SemiLight" panose="02000406040000040003" pitchFamily="2" charset="0"/>
              </a:rPr>
            </a:br>
            <a:r>
              <a:rPr lang="en-GB" dirty="0">
                <a:latin typeface="UGent Panno Text SemiLight" panose="02000406040000040003" pitchFamily="2" charset="0"/>
              </a:rPr>
              <a:t>(doctoral) research</a:t>
            </a:r>
          </a:p>
          <a:p>
            <a:pPr marL="9525">
              <a:buClr>
                <a:srgbClr val="1E64C8"/>
              </a:buClr>
            </a:pPr>
            <a:endParaRPr lang="nl-BE" dirty="0">
              <a:latin typeface="UGent Panno Text SemiLight" panose="02000406040000040003" pitchFamily="2" charset="0"/>
            </a:endParaRPr>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947" r="8751"/>
          <a:stretch/>
        </p:blipFill>
        <p:spPr>
          <a:xfrm>
            <a:off x="6884276" y="1"/>
            <a:ext cx="4965800" cy="6561138"/>
          </a:xfrm>
          <a:prstGeom prst="rect">
            <a:avLst/>
          </a:prstGeom>
        </p:spPr>
      </p:pic>
      <p:sp>
        <p:nvSpPr>
          <p:cNvPr id="4" name="Content Placeholder 2">
            <a:extLst>
              <a:ext uri="{FF2B5EF4-FFF2-40B4-BE49-F238E27FC236}">
                <a16:creationId xmlns:a16="http://schemas.microsoft.com/office/drawing/2014/main" id="{169647F4-4F4C-8B21-675E-C44E8CB7A42C}"/>
              </a:ext>
            </a:extLst>
          </p:cNvPr>
          <p:cNvSpPr txBox="1">
            <a:spLocks/>
          </p:cNvSpPr>
          <p:nvPr/>
        </p:nvSpPr>
        <p:spPr>
          <a:xfrm>
            <a:off x="4601709" y="6557561"/>
            <a:ext cx="2062716" cy="431021"/>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dirty="0">
                <a:latin typeface="UGent Panno Text SemiLight"/>
              </a:rPr>
              <a:t>(</a:t>
            </a:r>
            <a:r>
              <a:rPr lang="nl-BE" sz="1200" dirty="0" err="1">
                <a:latin typeface="UGent Panno Text SemiLight"/>
              </a:rPr>
              <a:t>reference</a:t>
            </a:r>
            <a:r>
              <a:rPr lang="nl-BE" sz="1200" dirty="0">
                <a:latin typeface="UGent Panno Text SemiLight"/>
              </a:rPr>
              <a:t> date: </a:t>
            </a:r>
            <a:r>
              <a:rPr lang="nl-BE" sz="1200" dirty="0" err="1">
                <a:latin typeface="UGent Panno Text SemiLight"/>
              </a:rPr>
              <a:t>October</a:t>
            </a:r>
            <a:r>
              <a:rPr lang="nl-BE" sz="1200" dirty="0">
                <a:latin typeface="UGent Panno Text SemiLight"/>
              </a:rPr>
              <a:t> 2024)</a:t>
            </a:r>
          </a:p>
          <a:p>
            <a:pPr marL="9525">
              <a:buClr>
                <a:srgbClr val="1E64C8"/>
              </a:buClr>
            </a:pPr>
            <a:endParaRPr lang="nl-BE" sz="1200" dirty="0">
              <a:latin typeface="UGent Panno Text SemiLight" panose="02000406040000040003" pitchFamily="2" charset="0"/>
            </a:endParaRPr>
          </a:p>
        </p:txBody>
      </p:sp>
      <p:grpSp>
        <p:nvGrpSpPr>
          <p:cNvPr id="12" name="Group 11">
            <a:extLst>
              <a:ext uri="{FF2B5EF4-FFF2-40B4-BE49-F238E27FC236}">
                <a16:creationId xmlns:a16="http://schemas.microsoft.com/office/drawing/2014/main" id="{3079AB07-6B90-5C8D-3BCF-47DDC1F6B59E}"/>
              </a:ext>
            </a:extLst>
          </p:cNvPr>
          <p:cNvGrpSpPr/>
          <p:nvPr/>
        </p:nvGrpSpPr>
        <p:grpSpPr>
          <a:xfrm>
            <a:off x="1752882" y="4883767"/>
            <a:ext cx="2455773" cy="1672747"/>
            <a:chOff x="680828" y="3486625"/>
            <a:chExt cx="2455773" cy="1840022"/>
          </a:xfrm>
        </p:grpSpPr>
        <p:sp>
          <p:nvSpPr>
            <p:cNvPr id="7" name="Rectangle 6">
              <a:extLst>
                <a:ext uri="{FF2B5EF4-FFF2-40B4-BE49-F238E27FC236}">
                  <a16:creationId xmlns:a16="http://schemas.microsoft.com/office/drawing/2014/main" id="{B9D333A3-67C9-F448-34D4-1A3F449C9440}"/>
                </a:ext>
              </a:extLst>
            </p:cNvPr>
            <p:cNvSpPr/>
            <p:nvPr/>
          </p:nvSpPr>
          <p:spPr>
            <a:xfrm>
              <a:off x="680828" y="3486625"/>
              <a:ext cx="2455773" cy="1840022"/>
            </a:xfrm>
            <a:prstGeom prst="rect">
              <a:avLst/>
            </a:prstGeom>
            <a:solidFill>
              <a:srgbClr val="FFD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xtBox 7">
              <a:extLst>
                <a:ext uri="{FF2B5EF4-FFF2-40B4-BE49-F238E27FC236}">
                  <a16:creationId xmlns:a16="http://schemas.microsoft.com/office/drawing/2014/main" id="{6434B33A-24DF-7660-B540-43E453617BCF}"/>
                </a:ext>
              </a:extLst>
            </p:cNvPr>
            <p:cNvSpPr txBox="1"/>
            <p:nvPr/>
          </p:nvSpPr>
          <p:spPr>
            <a:xfrm>
              <a:off x="680828" y="3577282"/>
              <a:ext cx="2455773" cy="1523495"/>
            </a:xfrm>
            <a:prstGeom prst="rect">
              <a:avLst/>
            </a:prstGeom>
            <a:noFill/>
          </p:spPr>
          <p:txBody>
            <a:bodyPr wrap="square" lIns="91440" tIns="45720" rIns="91440" bIns="45720" rtlCol="0" anchor="t">
              <a:spAutoFit/>
            </a:bodyPr>
            <a:lstStyle/>
            <a:p>
              <a:pPr algn="ctr"/>
              <a:r>
                <a:rPr lang="nl-BE" sz="4400" b="1" dirty="0">
                  <a:solidFill>
                    <a:srgbClr val="1E64C8"/>
                  </a:solidFill>
                  <a:latin typeface="UGent Panno Text SemiBold"/>
                </a:rPr>
                <a:t>786</a:t>
              </a:r>
              <a:endParaRPr lang="nl-BE" sz="4400" b="1" dirty="0">
                <a:solidFill>
                  <a:srgbClr val="1E64C8"/>
                </a:solidFill>
                <a:latin typeface="UGent Panno Text SemiBold" panose="02000506040000040003" pitchFamily="2" charset="0"/>
              </a:endParaRPr>
            </a:p>
            <a:p>
              <a:pPr algn="ctr"/>
              <a:r>
                <a:rPr lang="nl-BE" sz="2000" dirty="0" err="1">
                  <a:solidFill>
                    <a:srgbClr val="1E64C8"/>
                  </a:solidFill>
                  <a:latin typeface="UGent Panno Text SemiLight"/>
                </a:rPr>
                <a:t>Doctorates</a:t>
              </a:r>
              <a:r>
                <a:rPr lang="nl-BE" sz="2000" dirty="0">
                  <a:solidFill>
                    <a:srgbClr val="1E64C8"/>
                  </a:solidFill>
                  <a:latin typeface="UGent Panno Text SemiLight"/>
                </a:rPr>
                <a:t> </a:t>
              </a:r>
              <a:r>
                <a:rPr lang="nl-BE" sz="2000" dirty="0" err="1">
                  <a:solidFill>
                    <a:srgbClr val="1E64C8"/>
                  </a:solidFill>
                  <a:latin typeface="UGent Panno Text SemiLight"/>
                </a:rPr>
                <a:t>obtained</a:t>
              </a:r>
              <a:r>
                <a:rPr lang="nl-BE" sz="2000" dirty="0">
                  <a:solidFill>
                    <a:srgbClr val="1E64C8"/>
                  </a:solidFill>
                  <a:latin typeface="UGent Panno Text SemiLight"/>
                </a:rPr>
                <a:t> </a:t>
              </a:r>
              <a:br>
                <a:rPr lang="nl-BE" sz="2000" dirty="0">
                  <a:latin typeface="UGent Panno Text SemiLight" panose="02000406040000040003" pitchFamily="2" charset="0"/>
                </a:rPr>
              </a:br>
              <a:r>
                <a:rPr lang="nl-BE" sz="2000" dirty="0">
                  <a:solidFill>
                    <a:srgbClr val="1E64C8"/>
                  </a:solidFill>
                  <a:latin typeface="UGent Panno Text SemiLight"/>
                </a:rPr>
                <a:t>in 2023</a:t>
              </a:r>
              <a:endParaRPr lang="nl-BE" sz="2000" dirty="0">
                <a:solidFill>
                  <a:srgbClr val="1E64C8"/>
                </a:solidFill>
                <a:latin typeface="UGent Panno Text SemiLight" panose="02000406040000040003" pitchFamily="2" charset="0"/>
              </a:endParaRPr>
            </a:p>
          </p:txBody>
        </p:sp>
      </p:grpSp>
      <p:grpSp>
        <p:nvGrpSpPr>
          <p:cNvPr id="13" name="Group 12">
            <a:extLst>
              <a:ext uri="{FF2B5EF4-FFF2-40B4-BE49-F238E27FC236}">
                <a16:creationId xmlns:a16="http://schemas.microsoft.com/office/drawing/2014/main" id="{307B6271-F35E-8E0E-3476-1B4B65FC15EF}"/>
              </a:ext>
            </a:extLst>
          </p:cNvPr>
          <p:cNvGrpSpPr/>
          <p:nvPr/>
        </p:nvGrpSpPr>
        <p:grpSpPr>
          <a:xfrm>
            <a:off x="4208652" y="4884027"/>
            <a:ext cx="2455776" cy="1672747"/>
            <a:chOff x="3136598" y="3486885"/>
            <a:chExt cx="2455776" cy="1840022"/>
          </a:xfrm>
        </p:grpSpPr>
        <p:sp>
          <p:nvSpPr>
            <p:cNvPr id="10" name="Rectangle 9">
              <a:extLst>
                <a:ext uri="{FF2B5EF4-FFF2-40B4-BE49-F238E27FC236}">
                  <a16:creationId xmlns:a16="http://schemas.microsoft.com/office/drawing/2014/main" id="{F7DA8D4B-1760-112B-2668-2DB8DBEE8E14}"/>
                </a:ext>
              </a:extLst>
            </p:cNvPr>
            <p:cNvSpPr/>
            <p:nvPr/>
          </p:nvSpPr>
          <p:spPr>
            <a:xfrm>
              <a:off x="3136601" y="3486885"/>
              <a:ext cx="2455773" cy="1840022"/>
            </a:xfrm>
            <a:prstGeom prst="rect">
              <a:avLst/>
            </a:prstGeom>
            <a:solidFill>
              <a:srgbClr val="1E6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TextBox 10">
              <a:extLst>
                <a:ext uri="{FF2B5EF4-FFF2-40B4-BE49-F238E27FC236}">
                  <a16:creationId xmlns:a16="http://schemas.microsoft.com/office/drawing/2014/main" id="{F820674F-9EA5-001A-864B-4A571434B0FA}"/>
                </a:ext>
              </a:extLst>
            </p:cNvPr>
            <p:cNvSpPr txBox="1"/>
            <p:nvPr/>
          </p:nvSpPr>
          <p:spPr>
            <a:xfrm>
              <a:off x="3136598" y="3582594"/>
              <a:ext cx="2455773" cy="1506567"/>
            </a:xfrm>
            <a:prstGeom prst="rect">
              <a:avLst/>
            </a:prstGeom>
            <a:noFill/>
          </p:spPr>
          <p:txBody>
            <a:bodyPr wrap="square" rtlCol="0">
              <a:spAutoFit/>
            </a:bodyPr>
            <a:lstStyle/>
            <a:p>
              <a:pPr algn="ctr"/>
              <a:r>
                <a:rPr lang="nl-BE" sz="4400" b="1" dirty="0">
                  <a:solidFill>
                    <a:schemeClr val="bg1"/>
                  </a:solidFill>
                  <a:latin typeface="UGent Panno Text SemiBold" panose="02000506040000040003" pitchFamily="2" charset="0"/>
                </a:rPr>
                <a:t>+5,700</a:t>
              </a:r>
            </a:p>
            <a:p>
              <a:pPr algn="ctr"/>
              <a:r>
                <a:rPr lang="nl-BE" sz="2000" dirty="0" err="1">
                  <a:solidFill>
                    <a:schemeClr val="bg1"/>
                  </a:solidFill>
                  <a:latin typeface="UGent Panno Text SemiLight" panose="02000406040000040003" pitchFamily="2" charset="0"/>
                </a:rPr>
                <a:t>Doctoral</a:t>
              </a:r>
              <a:r>
                <a:rPr lang="nl-BE" sz="2000" dirty="0">
                  <a:solidFill>
                    <a:schemeClr val="bg1"/>
                  </a:solidFill>
                  <a:latin typeface="UGent Panno Text SemiLight" panose="02000406040000040003" pitchFamily="2" charset="0"/>
                </a:rPr>
                <a:t> students in </a:t>
              </a:r>
              <a:r>
                <a:rPr lang="nl-BE" sz="2000" dirty="0" err="1">
                  <a:solidFill>
                    <a:schemeClr val="bg1"/>
                  </a:solidFill>
                  <a:latin typeface="UGent Panno Text SemiLight" panose="02000406040000040003" pitchFamily="2" charset="0"/>
                </a:rPr>
                <a:t>total</a:t>
              </a:r>
              <a:endParaRPr lang="nl-BE" sz="2000" dirty="0">
                <a:solidFill>
                  <a:schemeClr val="bg1"/>
                </a:solidFill>
                <a:latin typeface="UGent Panno Text SemiLight" panose="02000406040000040003" pitchFamily="2" charset="0"/>
              </a:endParaRPr>
            </a:p>
            <a:p>
              <a:pPr algn="ctr">
                <a:spcBef>
                  <a:spcPts val="600"/>
                </a:spcBef>
              </a:pPr>
              <a:r>
                <a:rPr lang="nl-BE" sz="1400" dirty="0">
                  <a:solidFill>
                    <a:schemeClr val="bg1"/>
                  </a:solidFill>
                  <a:latin typeface="UGent Panno Text SemiLight" panose="02000406040000040003" pitchFamily="2" charset="0"/>
                </a:rPr>
                <a:t>International: 47%</a:t>
              </a:r>
            </a:p>
          </p:txBody>
        </p:sp>
      </p:grpSp>
    </p:spTree>
    <p:extLst>
      <p:ext uri="{BB962C8B-B14F-4D97-AF65-F5344CB8AC3E}">
        <p14:creationId xmlns:p14="http://schemas.microsoft.com/office/powerpoint/2010/main" val="304899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100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en-BE"/>
              <a:t>INPUT</a:t>
            </a:r>
          </a:p>
        </p:txBody>
      </p:sp>
      <p:sp>
        <p:nvSpPr>
          <p:cNvPr id="7" name="Content Placeholder 2">
            <a:extLst>
              <a:ext uri="{FF2B5EF4-FFF2-40B4-BE49-F238E27FC236}">
                <a16:creationId xmlns:a16="http://schemas.microsoft.com/office/drawing/2014/main" id="{C9FB08EB-ECB7-85F5-3561-5862B898136D}"/>
              </a:ext>
            </a:extLst>
          </p:cNvPr>
          <p:cNvSpPr>
            <a:spLocks noGrp="1"/>
          </p:cNvSpPr>
          <p:nvPr>
            <p:ph idx="1"/>
          </p:nvPr>
        </p:nvSpPr>
        <p:spPr>
          <a:xfrm>
            <a:off x="509657" y="1346627"/>
            <a:ext cx="5586343" cy="375839"/>
          </a:xfrm>
        </p:spPr>
        <p:txBody>
          <a:bodyPr vert="horz" lIns="91440" tIns="45720" rIns="91440" bIns="45720" rtlCol="0" anchor="t">
            <a:noAutofit/>
          </a:bodyPr>
          <a:lstStyle/>
          <a:p>
            <a:pPr marL="85725" indent="0">
              <a:buNone/>
            </a:pPr>
            <a:r>
              <a:rPr lang="nl-BE" dirty="0">
                <a:latin typeface="UGent Panno Text"/>
              </a:rPr>
              <a:t>Research </a:t>
            </a:r>
            <a:r>
              <a:rPr lang="nl-BE" dirty="0" err="1">
                <a:latin typeface="UGent Panno Text"/>
              </a:rPr>
              <a:t>expenditure</a:t>
            </a:r>
            <a:r>
              <a:rPr lang="nl-BE" dirty="0">
                <a:latin typeface="UGent Panno Text"/>
              </a:rPr>
              <a:t> 2023: € 461 </a:t>
            </a:r>
            <a:r>
              <a:rPr lang="nl-BE" dirty="0" err="1">
                <a:latin typeface="UGent Panno Text"/>
              </a:rPr>
              <a:t>million</a:t>
            </a:r>
            <a:endParaRPr lang="nl-BE" dirty="0">
              <a:latin typeface="UGent Panno Text"/>
            </a:endParaRPr>
          </a:p>
        </p:txBody>
      </p:sp>
      <p:grpSp>
        <p:nvGrpSpPr>
          <p:cNvPr id="19" name="Group 18">
            <a:extLst>
              <a:ext uri="{FF2B5EF4-FFF2-40B4-BE49-F238E27FC236}">
                <a16:creationId xmlns:a16="http://schemas.microsoft.com/office/drawing/2014/main" id="{9ABADDAB-D4E6-9FD0-A407-566CF23D08AC}"/>
              </a:ext>
            </a:extLst>
          </p:cNvPr>
          <p:cNvGrpSpPr/>
          <p:nvPr/>
        </p:nvGrpSpPr>
        <p:grpSpPr>
          <a:xfrm>
            <a:off x="8617671" y="575766"/>
            <a:ext cx="3574329" cy="1416152"/>
            <a:chOff x="8731971" y="567744"/>
            <a:chExt cx="3460029" cy="1283790"/>
          </a:xfrm>
        </p:grpSpPr>
        <p:sp>
          <p:nvSpPr>
            <p:cNvPr id="12" name="Rectangle 11">
              <a:extLst>
                <a:ext uri="{FF2B5EF4-FFF2-40B4-BE49-F238E27FC236}">
                  <a16:creationId xmlns:a16="http://schemas.microsoft.com/office/drawing/2014/main" id="{3F716EA0-93DE-4425-2348-E1DFB4DE2B50}"/>
                </a:ext>
              </a:extLst>
            </p:cNvPr>
            <p:cNvSpPr/>
            <p:nvPr/>
          </p:nvSpPr>
          <p:spPr>
            <a:xfrm>
              <a:off x="8736680" y="616983"/>
              <a:ext cx="3455319" cy="1134454"/>
            </a:xfrm>
            <a:prstGeom prst="rect">
              <a:avLst/>
            </a:prstGeom>
            <a:solidFill>
              <a:srgbClr val="1E6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TextBox 12">
              <a:extLst>
                <a:ext uri="{FF2B5EF4-FFF2-40B4-BE49-F238E27FC236}">
                  <a16:creationId xmlns:a16="http://schemas.microsoft.com/office/drawing/2014/main" id="{85107145-962C-6317-1E2F-01672D57060C}"/>
                </a:ext>
              </a:extLst>
            </p:cNvPr>
            <p:cNvSpPr txBox="1"/>
            <p:nvPr/>
          </p:nvSpPr>
          <p:spPr>
            <a:xfrm>
              <a:off x="9103163" y="651792"/>
              <a:ext cx="3088837" cy="1199742"/>
            </a:xfrm>
            <a:prstGeom prst="rect">
              <a:avLst/>
            </a:prstGeom>
            <a:noFill/>
          </p:spPr>
          <p:txBody>
            <a:bodyPr wrap="square" lIns="91440" tIns="45720" rIns="91440" bIns="45720" rtlCol="0" anchor="t">
              <a:spAutoFit/>
            </a:bodyPr>
            <a:lstStyle/>
            <a:p>
              <a:pPr algn="ctr"/>
              <a:r>
                <a:rPr lang="nl-BE" sz="4000" b="1" dirty="0">
                  <a:solidFill>
                    <a:schemeClr val="bg1"/>
                  </a:solidFill>
                  <a:latin typeface="UGent Panno Text SemiBold"/>
                </a:rPr>
                <a:t>150 </a:t>
              </a:r>
              <a:r>
                <a:rPr lang="nl-BE" sz="2000" dirty="0" err="1">
                  <a:solidFill>
                    <a:schemeClr val="bg1"/>
                  </a:solidFill>
                  <a:latin typeface="UGent Panno Text SemiLight"/>
                </a:rPr>
                <a:t>main</a:t>
              </a:r>
              <a:r>
                <a:rPr lang="nl-BE" sz="2000" dirty="0">
                  <a:solidFill>
                    <a:schemeClr val="bg1"/>
                  </a:solidFill>
                  <a:latin typeface="UGent Panno Text SemiLight"/>
                </a:rPr>
                <a:t> ERC </a:t>
              </a:r>
              <a:r>
                <a:rPr lang="nl-BE" sz="2000" dirty="0" err="1">
                  <a:solidFill>
                    <a:schemeClr val="bg1"/>
                  </a:solidFill>
                  <a:latin typeface="UGent Panno Text SemiLight"/>
                </a:rPr>
                <a:t>projects</a:t>
              </a:r>
              <a:endParaRPr lang="nl-BE" sz="2000" dirty="0">
                <a:solidFill>
                  <a:schemeClr val="bg1"/>
                </a:solidFill>
                <a:latin typeface="UGent Panno Text SemiLight"/>
              </a:endParaRPr>
            </a:p>
            <a:p>
              <a:pPr algn="ctr"/>
              <a:r>
                <a:rPr lang="nl-BE" sz="4000" b="1" dirty="0">
                  <a:solidFill>
                    <a:schemeClr val="bg1"/>
                  </a:solidFill>
                  <a:latin typeface="UGent Panno Text SemiLight" panose="02000406040000040003" pitchFamily="2" charset="0"/>
                </a:rPr>
                <a:t>27</a:t>
              </a:r>
              <a:r>
                <a:rPr lang="nl-BE" sz="4000" dirty="0">
                  <a:solidFill>
                    <a:schemeClr val="bg1"/>
                  </a:solidFill>
                  <a:latin typeface="UGent Panno Text SemiLight" panose="02000406040000040003" pitchFamily="2" charset="0"/>
                </a:rPr>
                <a:t> </a:t>
              </a:r>
              <a:r>
                <a:rPr lang="nl-BE" sz="2000" dirty="0" err="1">
                  <a:solidFill>
                    <a:schemeClr val="bg1"/>
                  </a:solidFill>
                  <a:latin typeface="UGent Panno Text SemiLight" panose="02000406040000040003" pitchFamily="2" charset="0"/>
                </a:rPr>
                <a:t>PoC</a:t>
              </a:r>
              <a:r>
                <a:rPr lang="nl-BE" sz="2000" dirty="0">
                  <a:solidFill>
                    <a:schemeClr val="bg1"/>
                  </a:solidFill>
                  <a:latin typeface="UGent Panno Text SemiLight" panose="02000406040000040003" pitchFamily="2" charset="0"/>
                </a:rPr>
                <a:t> </a:t>
              </a:r>
              <a:r>
                <a:rPr lang="nl-BE" sz="2000" dirty="0" err="1">
                  <a:solidFill>
                    <a:schemeClr val="bg1"/>
                  </a:solidFill>
                  <a:latin typeface="UGent Panno Text SemiLight" panose="02000406040000040003" pitchFamily="2" charset="0"/>
                </a:rPr>
                <a:t>grants</a:t>
              </a:r>
              <a:endParaRPr lang="nl-BE" sz="4000" dirty="0">
                <a:solidFill>
                  <a:schemeClr val="bg1"/>
                </a:solidFill>
                <a:latin typeface="UGent Panno Text SemiLight" panose="02000406040000040003" pitchFamily="2" charset="0"/>
              </a:endParaRPr>
            </a:p>
          </p:txBody>
        </p:sp>
        <p:pic>
          <p:nvPicPr>
            <p:cNvPr id="17" name="Picture 16">
              <a:extLst>
                <a:ext uri="{FF2B5EF4-FFF2-40B4-BE49-F238E27FC236}">
                  <a16:creationId xmlns:a16="http://schemas.microsoft.com/office/drawing/2014/main" id="{81F794F7-A012-CD1F-65D1-B73384F395E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731971" y="567744"/>
              <a:ext cx="979376" cy="1214427"/>
            </a:xfrm>
            <a:prstGeom prst="rect">
              <a:avLst/>
            </a:prstGeom>
          </p:spPr>
        </p:pic>
      </p:grpSp>
      <p:pic>
        <p:nvPicPr>
          <p:cNvPr id="3" name="Afbeelding 2" descr="Afbeelding met tekst, schermopname, lijn, Parallel&#10;&#10;Automatisch gegenereerde beschrijving">
            <a:extLst>
              <a:ext uri="{FF2B5EF4-FFF2-40B4-BE49-F238E27FC236}">
                <a16:creationId xmlns:a16="http://schemas.microsoft.com/office/drawing/2014/main" id="{5C645490-2125-E8D7-75F3-3DEE8B242114}"/>
              </a:ext>
            </a:extLst>
          </p:cNvPr>
          <p:cNvPicPr>
            <a:picLocks noChangeAspect="1"/>
          </p:cNvPicPr>
          <p:nvPr/>
        </p:nvPicPr>
        <p:blipFill>
          <a:blip r:embed="rId4"/>
          <a:stretch>
            <a:fillRect/>
          </a:stretch>
        </p:blipFill>
        <p:spPr>
          <a:xfrm>
            <a:off x="735806" y="2005013"/>
            <a:ext cx="10565606" cy="4038599"/>
          </a:xfrm>
          <a:prstGeom prst="rect">
            <a:avLst/>
          </a:prstGeom>
        </p:spPr>
      </p:pic>
    </p:spTree>
    <p:extLst>
      <p:ext uri="{BB962C8B-B14F-4D97-AF65-F5344CB8AC3E}">
        <p14:creationId xmlns:p14="http://schemas.microsoft.com/office/powerpoint/2010/main" val="364934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en-BE"/>
              <a:t>OUTPUT</a:t>
            </a:r>
          </a:p>
        </p:txBody>
      </p:sp>
      <p:sp>
        <p:nvSpPr>
          <p:cNvPr id="7" name="Content Placeholder 2">
            <a:extLst>
              <a:ext uri="{FF2B5EF4-FFF2-40B4-BE49-F238E27FC236}">
                <a16:creationId xmlns:a16="http://schemas.microsoft.com/office/drawing/2014/main" id="{C9FB08EB-ECB7-85F5-3561-5862B898136D}"/>
              </a:ext>
            </a:extLst>
          </p:cNvPr>
          <p:cNvSpPr>
            <a:spLocks noGrp="1"/>
          </p:cNvSpPr>
          <p:nvPr>
            <p:ph idx="1"/>
          </p:nvPr>
        </p:nvSpPr>
        <p:spPr>
          <a:xfrm>
            <a:off x="479177" y="1763187"/>
            <a:ext cx="4986321" cy="404809"/>
          </a:xfrm>
        </p:spPr>
        <p:txBody>
          <a:bodyPr vert="horz" lIns="91440" tIns="45720" rIns="91440" bIns="45720" rtlCol="0" anchor="t">
            <a:noAutofit/>
          </a:bodyPr>
          <a:lstStyle/>
          <a:p>
            <a:pPr marL="85725" indent="0">
              <a:buNone/>
            </a:pPr>
            <a:r>
              <a:rPr lang="nl-BE" dirty="0">
                <a:latin typeface="UGent Panno Text"/>
              </a:rPr>
              <a:t>Publications 2013 - 2023</a:t>
            </a:r>
          </a:p>
        </p:txBody>
      </p:sp>
      <p:graphicFrame>
        <p:nvGraphicFramePr>
          <p:cNvPr id="3" name="Table 10">
            <a:extLst>
              <a:ext uri="{FF2B5EF4-FFF2-40B4-BE49-F238E27FC236}">
                <a16:creationId xmlns:a16="http://schemas.microsoft.com/office/drawing/2014/main" id="{DCDD750D-3034-F0C1-2269-E78870FAFC4A}"/>
              </a:ext>
            </a:extLst>
          </p:cNvPr>
          <p:cNvGraphicFramePr>
            <a:graphicFrameLocks noGrp="1"/>
          </p:cNvGraphicFramePr>
          <p:nvPr>
            <p:extLst>
              <p:ext uri="{D42A27DB-BD31-4B8C-83A1-F6EECF244321}">
                <p14:modId xmlns:p14="http://schemas.microsoft.com/office/powerpoint/2010/main" val="2702900666"/>
              </p:ext>
            </p:extLst>
          </p:nvPr>
        </p:nvGraphicFramePr>
        <p:xfrm>
          <a:off x="334962" y="2330086"/>
          <a:ext cx="6772770" cy="3033370"/>
        </p:xfrm>
        <a:graphic>
          <a:graphicData uri="http://schemas.openxmlformats.org/drawingml/2006/table">
            <a:tbl>
              <a:tblPr firstRow="1" bandRow="1">
                <a:tableStyleId>{5C22544A-7EE6-4342-B048-85BDC9FD1C3A}</a:tableStyleId>
              </a:tblPr>
              <a:tblGrid>
                <a:gridCol w="5181541">
                  <a:extLst>
                    <a:ext uri="{9D8B030D-6E8A-4147-A177-3AD203B41FA5}">
                      <a16:colId xmlns:a16="http://schemas.microsoft.com/office/drawing/2014/main" val="1334629126"/>
                    </a:ext>
                  </a:extLst>
                </a:gridCol>
                <a:gridCol w="1591229">
                  <a:extLst>
                    <a:ext uri="{9D8B030D-6E8A-4147-A177-3AD203B41FA5}">
                      <a16:colId xmlns:a16="http://schemas.microsoft.com/office/drawing/2014/main" val="3482244035"/>
                    </a:ext>
                  </a:extLst>
                </a:gridCol>
              </a:tblGrid>
              <a:tr h="649690">
                <a:tc>
                  <a:txBody>
                    <a:bodyPr/>
                    <a:lstStyle/>
                    <a:p>
                      <a:r>
                        <a:rPr lang="nl-BE" sz="2200" b="0" i="0" dirty="0">
                          <a:solidFill>
                            <a:schemeClr val="bg1"/>
                          </a:solidFill>
                          <a:latin typeface="UGent Panno Text Medium" panose="02000506040000040003" pitchFamily="2" charset="0"/>
                        </a:rPr>
                        <a:t>Total </a:t>
                      </a:r>
                      <a:r>
                        <a:rPr lang="nl-BE" sz="2200" b="0" i="0" dirty="0" err="1">
                          <a:solidFill>
                            <a:schemeClr val="bg1"/>
                          </a:solidFill>
                          <a:latin typeface="UGent Panno Text Medium" panose="02000506040000040003" pitchFamily="2" charset="0"/>
                        </a:rPr>
                        <a:t>number</a:t>
                      </a:r>
                      <a:r>
                        <a:rPr lang="nl-BE" sz="2200" b="0" i="0" dirty="0">
                          <a:solidFill>
                            <a:schemeClr val="bg1"/>
                          </a:solidFill>
                          <a:latin typeface="UGent Panno Text Medium" panose="02000506040000040003" pitchFamily="2" charset="0"/>
                        </a:rPr>
                        <a:t> of </a:t>
                      </a:r>
                      <a:r>
                        <a:rPr lang="nl-BE" sz="2200" b="0" i="0" dirty="0" err="1">
                          <a:solidFill>
                            <a:schemeClr val="bg1"/>
                          </a:solidFill>
                          <a:latin typeface="UGent Panno Text Medium" panose="02000506040000040003" pitchFamily="2" charset="0"/>
                        </a:rPr>
                        <a:t>publications</a:t>
                      </a:r>
                      <a:r>
                        <a:rPr lang="nl-BE" sz="2200" b="0" i="0" dirty="0">
                          <a:solidFill>
                            <a:schemeClr val="bg1"/>
                          </a:solidFill>
                          <a:latin typeface="UGent Panno Text Medium" panose="02000506040000040003" pitchFamily="2" charset="0"/>
                        </a:rPr>
                        <a:t> at Ghent University</a:t>
                      </a:r>
                      <a:endParaRPr lang="en-BE" sz="2200" b="0" i="0" dirty="0">
                        <a:latin typeface="UGent Panno Text Medium" panose="02000506040000040003" pitchFamily="2" charset="0"/>
                      </a:endParaRPr>
                    </a:p>
                  </a:txBody>
                  <a:tcPr marL="324000" anchor="ctr">
                    <a:solidFill>
                      <a:srgbClr val="1E64C8"/>
                    </a:solidFill>
                  </a:tcPr>
                </a:tc>
                <a:tc>
                  <a:txBody>
                    <a:bodyPr/>
                    <a:lstStyle/>
                    <a:p>
                      <a:pPr algn="r"/>
                      <a:r>
                        <a:rPr lang="nl-BE" sz="2400" b="0" i="0" dirty="0">
                          <a:solidFill>
                            <a:schemeClr val="bg1"/>
                          </a:solidFill>
                          <a:latin typeface="UGent Panno Text Medium"/>
                        </a:rPr>
                        <a:t>70,463</a:t>
                      </a:r>
                      <a:endParaRPr lang="en-BE" sz="2400" dirty="0"/>
                    </a:p>
                  </a:txBody>
                  <a:tcPr marL="180000" anchor="ctr">
                    <a:solidFill>
                      <a:srgbClr val="1E64C8"/>
                    </a:solidFill>
                  </a:tcPr>
                </a:tc>
                <a:extLst>
                  <a:ext uri="{0D108BD9-81ED-4DB2-BD59-A6C34878D82A}">
                    <a16:rowId xmlns:a16="http://schemas.microsoft.com/office/drawing/2014/main" val="1442241602"/>
                  </a:ext>
                </a:extLst>
              </a:tr>
              <a:tr h="595920">
                <a:tc>
                  <a:txBody>
                    <a:bodyPr/>
                    <a:lstStyle/>
                    <a:p>
                      <a:r>
                        <a:rPr lang="nl-BE" sz="2000" dirty="0">
                          <a:solidFill>
                            <a:srgbClr val="1E64C8"/>
                          </a:solidFill>
                          <a:latin typeface="UGent Panno Text" panose="02000506040000040003" pitchFamily="2" charset="0"/>
                        </a:rPr>
                        <a:t>International </a:t>
                      </a:r>
                      <a:r>
                        <a:rPr lang="nl-BE" sz="2000" dirty="0" err="1">
                          <a:solidFill>
                            <a:srgbClr val="1E64C8"/>
                          </a:solidFill>
                          <a:latin typeface="UGent Panno Text" panose="02000506040000040003" pitchFamily="2" charset="0"/>
                        </a:rPr>
                        <a:t>publications</a:t>
                      </a:r>
                      <a:endParaRPr lang="en-BE" sz="2000" dirty="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a:lnSpc>
                          <a:spcPct val="100000"/>
                        </a:lnSpc>
                        <a:spcBef>
                          <a:spcPts val="0"/>
                        </a:spcBef>
                        <a:spcAft>
                          <a:spcPts val="0"/>
                        </a:spcAft>
                        <a:buNone/>
                        <a:tabLst/>
                        <a:defRPr/>
                      </a:pPr>
                      <a:r>
                        <a:rPr lang="nl-BE" sz="2000" dirty="0">
                          <a:solidFill>
                            <a:srgbClr val="1E64C8"/>
                          </a:solidFill>
                          <a:latin typeface="UGent Panno Text"/>
                        </a:rPr>
                        <a:t>46,748</a:t>
                      </a:r>
                      <a:endParaRPr lang="nl-NL" dirty="0"/>
                    </a:p>
                  </a:txBody>
                  <a:tcPr marL="180000" anchor="ctr">
                    <a:solidFill>
                      <a:srgbClr val="1E64C8">
                        <a:alpha val="20000"/>
                      </a:srgbClr>
                    </a:solidFill>
                  </a:tcPr>
                </a:tc>
                <a:extLst>
                  <a:ext uri="{0D108BD9-81ED-4DB2-BD59-A6C34878D82A}">
                    <a16:rowId xmlns:a16="http://schemas.microsoft.com/office/drawing/2014/main" val="4113092872"/>
                  </a:ext>
                </a:extLst>
              </a:tr>
              <a:tr h="595920">
                <a:tc>
                  <a:txBody>
                    <a:bodyPr/>
                    <a:lstStyle/>
                    <a:p>
                      <a:r>
                        <a:rPr lang="nl-BE" sz="2000" dirty="0" err="1">
                          <a:solidFill>
                            <a:srgbClr val="1E64C8"/>
                          </a:solidFill>
                          <a:latin typeface="UGent Panno Text" panose="02000506040000040003" pitchFamily="2" charset="0"/>
                        </a:rPr>
                        <a:t>Solely</a:t>
                      </a:r>
                      <a:r>
                        <a:rPr lang="nl-BE" sz="2000" dirty="0">
                          <a:solidFill>
                            <a:srgbClr val="1E64C8"/>
                          </a:solidFill>
                          <a:latin typeface="UGent Panno Text" panose="02000506040000040003" pitchFamily="2" charset="0"/>
                        </a:rPr>
                        <a:t> Ghent University</a:t>
                      </a:r>
                      <a:endParaRPr lang="en-BE" sz="2000" dirty="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a:lnSpc>
                          <a:spcPct val="100000"/>
                        </a:lnSpc>
                        <a:spcBef>
                          <a:spcPts val="0"/>
                        </a:spcBef>
                        <a:spcAft>
                          <a:spcPts val="0"/>
                        </a:spcAft>
                        <a:buNone/>
                        <a:tabLst/>
                        <a:defRPr/>
                      </a:pPr>
                      <a:r>
                        <a:rPr lang="nl-BE" sz="2000" dirty="0">
                          <a:solidFill>
                            <a:srgbClr val="1E64C8"/>
                          </a:solidFill>
                          <a:latin typeface="UGent Panno Text"/>
                        </a:rPr>
                        <a:t>12,043</a:t>
                      </a:r>
                      <a:endParaRPr lang="nl-NL" dirty="0"/>
                    </a:p>
                  </a:txBody>
                  <a:tcPr marL="180000" anchor="ctr">
                    <a:solidFill>
                      <a:srgbClr val="1E64C8">
                        <a:alpha val="10000"/>
                      </a:srgbClr>
                    </a:solidFill>
                  </a:tcPr>
                </a:tc>
                <a:extLst>
                  <a:ext uri="{0D108BD9-81ED-4DB2-BD59-A6C34878D82A}">
                    <a16:rowId xmlns:a16="http://schemas.microsoft.com/office/drawing/2014/main" val="4030284753"/>
                  </a:ext>
                </a:extLst>
              </a:tr>
              <a:tr h="595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panose="02000506040000040003" pitchFamily="2" charset="0"/>
                        </a:rPr>
                        <a:t>Belgian</a:t>
                      </a:r>
                      <a:r>
                        <a:rPr lang="nl-BE" sz="2000" dirty="0">
                          <a:solidFill>
                            <a:srgbClr val="1E64C8"/>
                          </a:solidFill>
                          <a:latin typeface="UGent Panno Text" panose="02000506040000040003" pitchFamily="2" charset="0"/>
                        </a:rPr>
                        <a:t> </a:t>
                      </a:r>
                      <a:r>
                        <a:rPr lang="nl-BE" sz="2000" dirty="0" err="1">
                          <a:solidFill>
                            <a:srgbClr val="1E64C8"/>
                          </a:solidFill>
                          <a:latin typeface="UGent Panno Text" panose="02000506040000040003" pitchFamily="2" charset="0"/>
                        </a:rPr>
                        <a:t>publications</a:t>
                      </a:r>
                      <a:endParaRPr lang="en-BE" sz="2000" dirty="0">
                        <a:solidFill>
                          <a:srgbClr val="1E64C8"/>
                        </a:solidFill>
                        <a:latin typeface="UGent Panno Text" panose="02000506040000040003" pitchFamily="2" charset="0"/>
                      </a:endParaRPr>
                    </a:p>
                  </a:txBody>
                  <a:tcPr marL="324000" marR="90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a:rPr>
                        <a:t>11,672</a:t>
                      </a:r>
                    </a:p>
                  </a:txBody>
                  <a:tcPr marL="180000" anchor="ctr">
                    <a:solidFill>
                      <a:srgbClr val="1E64C8">
                        <a:alpha val="20000"/>
                      </a:srgbClr>
                    </a:solidFill>
                  </a:tcPr>
                </a:tc>
                <a:extLst>
                  <a:ext uri="{0D108BD9-81ED-4DB2-BD59-A6C34878D82A}">
                    <a16:rowId xmlns:a16="http://schemas.microsoft.com/office/drawing/2014/main" val="2961640960"/>
                  </a:ext>
                </a:extLst>
              </a:tr>
              <a:tr h="595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panose="02000506040000040003" pitchFamily="2" charset="0"/>
                        </a:rPr>
                        <a:t>Highly cited researchers (clarivate, 2022)</a:t>
                      </a:r>
                      <a:endParaRPr lang="en-BE" sz="2000" dirty="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panose="02000506040000040003" pitchFamily="2" charset="0"/>
                        </a:rPr>
                        <a:t>26</a:t>
                      </a:r>
                      <a:endParaRPr lang="en-BE" sz="2000" dirty="0"/>
                    </a:p>
                  </a:txBody>
                  <a:tcPr marL="180000" anchor="ctr">
                    <a:solidFill>
                      <a:srgbClr val="1E64C8">
                        <a:alpha val="10000"/>
                      </a:srgbClr>
                    </a:solidFill>
                  </a:tcPr>
                </a:tc>
                <a:extLst>
                  <a:ext uri="{0D108BD9-81ED-4DB2-BD59-A6C34878D82A}">
                    <a16:rowId xmlns:a16="http://schemas.microsoft.com/office/drawing/2014/main" val="2866052777"/>
                  </a:ext>
                </a:extLst>
              </a:tr>
            </a:tbl>
          </a:graphicData>
        </a:graphic>
      </p:graphicFrame>
      <p:pic>
        <p:nvPicPr>
          <p:cNvPr id="5" name="Picture 4">
            <a:extLst>
              <a:ext uri="{FF2B5EF4-FFF2-40B4-BE49-F238E27FC236}">
                <a16:creationId xmlns:a16="http://schemas.microsoft.com/office/drawing/2014/main" id="{75628AE9-208D-9012-7CF5-8B0694B40722}"/>
              </a:ext>
            </a:extLst>
          </p:cNvPr>
          <p:cNvPicPr>
            <a:picLocks noChangeAspect="1"/>
          </p:cNvPicPr>
          <p:nvPr/>
        </p:nvPicPr>
        <p:blipFill>
          <a:blip r:embed="rId3"/>
          <a:stretch>
            <a:fillRect/>
          </a:stretch>
        </p:blipFill>
        <p:spPr>
          <a:xfrm>
            <a:off x="5149850" y="924242"/>
            <a:ext cx="1892300" cy="1181100"/>
          </a:xfrm>
          <a:prstGeom prst="rect">
            <a:avLst/>
          </a:prstGeom>
        </p:spPr>
      </p:pic>
      <p:pic>
        <p:nvPicPr>
          <p:cNvPr id="6" name="Afbeelding 18">
            <a:extLst>
              <a:ext uri="{FF2B5EF4-FFF2-40B4-BE49-F238E27FC236}">
                <a16:creationId xmlns:a16="http://schemas.microsoft.com/office/drawing/2014/main" id="{995146E4-7670-6659-3DF1-6D5499475D6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14876" y="1"/>
            <a:ext cx="4235199" cy="6561138"/>
          </a:xfrm>
          <a:prstGeom prst="rect">
            <a:avLst/>
          </a:prstGeom>
        </p:spPr>
      </p:pic>
      <p:pic>
        <p:nvPicPr>
          <p:cNvPr id="8" name="Picture 7">
            <a:extLst>
              <a:ext uri="{FF2B5EF4-FFF2-40B4-BE49-F238E27FC236}">
                <a16:creationId xmlns:a16="http://schemas.microsoft.com/office/drawing/2014/main" id="{6D2BDBD6-74FC-78D3-6411-F28583D5CCD2}"/>
              </a:ext>
            </a:extLst>
          </p:cNvPr>
          <p:cNvPicPr>
            <a:picLocks noChangeAspect="1"/>
          </p:cNvPicPr>
          <p:nvPr/>
        </p:nvPicPr>
        <p:blipFill>
          <a:blip r:embed="rId5"/>
          <a:stretch>
            <a:fillRect/>
          </a:stretch>
        </p:blipFill>
        <p:spPr>
          <a:xfrm>
            <a:off x="4439713" y="4852934"/>
            <a:ext cx="393700" cy="431800"/>
          </a:xfrm>
          <a:prstGeom prst="rect">
            <a:avLst/>
          </a:prstGeom>
        </p:spPr>
      </p:pic>
      <p:sp>
        <p:nvSpPr>
          <p:cNvPr id="9" name="Content Placeholder 2">
            <a:extLst>
              <a:ext uri="{FF2B5EF4-FFF2-40B4-BE49-F238E27FC236}">
                <a16:creationId xmlns:a16="http://schemas.microsoft.com/office/drawing/2014/main" id="{6EE55D00-DB4A-53F6-6661-55799E36FF2E}"/>
              </a:ext>
            </a:extLst>
          </p:cNvPr>
          <p:cNvSpPr txBox="1">
            <a:spLocks/>
          </p:cNvSpPr>
          <p:nvPr/>
        </p:nvSpPr>
        <p:spPr>
          <a:xfrm>
            <a:off x="3477879" y="5458652"/>
            <a:ext cx="3712771" cy="431021"/>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dirty="0">
                <a:latin typeface="UGent Panno Text SemiLight"/>
              </a:rPr>
              <a:t>(Publications: SCIE, AHCI in WOS – </a:t>
            </a:r>
            <a:r>
              <a:rPr lang="nl-BE" sz="1200" dirty="0" err="1">
                <a:latin typeface="UGent Panno Text SemiLight"/>
              </a:rPr>
              <a:t>reference</a:t>
            </a:r>
            <a:r>
              <a:rPr lang="nl-BE" sz="1200" dirty="0">
                <a:latin typeface="UGent Panno Text SemiLight"/>
              </a:rPr>
              <a:t> </a:t>
            </a:r>
            <a:r>
              <a:rPr lang="nl-BE" sz="1200" dirty="0" err="1">
                <a:latin typeface="UGent Panno Text SemiLight"/>
              </a:rPr>
              <a:t>year</a:t>
            </a:r>
            <a:r>
              <a:rPr lang="nl-BE" sz="1200" dirty="0">
                <a:latin typeface="UGent Panno Text SemiLight"/>
              </a:rPr>
              <a:t> 2024)</a:t>
            </a:r>
          </a:p>
        </p:txBody>
      </p:sp>
    </p:spTree>
    <p:extLst>
      <p:ext uri="{BB962C8B-B14F-4D97-AF65-F5344CB8AC3E}">
        <p14:creationId xmlns:p14="http://schemas.microsoft.com/office/powerpoint/2010/main" val="1191493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icture containing indoor, person, preparing&#10;&#10;Description automatically generated">
            <a:extLst>
              <a:ext uri="{FF2B5EF4-FFF2-40B4-BE49-F238E27FC236}">
                <a16:creationId xmlns:a16="http://schemas.microsoft.com/office/drawing/2014/main" id="{B255CD21-BFE6-7C4B-C01D-FA9FB6A797B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154005"/>
            <a:ext cx="5471183" cy="2920883"/>
          </a:xfrm>
          <a:prstGeom prst="rect">
            <a:avLst/>
          </a:prstGeom>
        </p:spPr>
      </p:pic>
      <p:pic>
        <p:nvPicPr>
          <p:cNvPr id="23" name="Picture 22">
            <a:extLst>
              <a:ext uri="{FF2B5EF4-FFF2-40B4-BE49-F238E27FC236}">
                <a16:creationId xmlns:a16="http://schemas.microsoft.com/office/drawing/2014/main" id="{89736790-4886-9E79-E812-086842CB85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94180" y="1160463"/>
            <a:ext cx="5197819" cy="4464050"/>
          </a:xfrm>
          <a:prstGeom prst="rect">
            <a:avLst/>
          </a:prstGeom>
          <a:ln w="63500">
            <a:solidFill>
              <a:schemeClr val="bg1"/>
            </a:solidFill>
            <a:miter lim="800000"/>
          </a:ln>
        </p:spPr>
      </p:pic>
      <p:sp>
        <p:nvSpPr>
          <p:cNvPr id="18" name="Tekstvak 22">
            <a:extLst>
              <a:ext uri="{FF2B5EF4-FFF2-40B4-BE49-F238E27FC236}">
                <a16:creationId xmlns:a16="http://schemas.microsoft.com/office/drawing/2014/main" id="{03FD31E3-4DE7-EE0D-B712-93AAB71C03C6}"/>
              </a:ext>
            </a:extLst>
          </p:cNvPr>
          <p:cNvSpPr txBox="1"/>
          <p:nvPr/>
        </p:nvSpPr>
        <p:spPr>
          <a:xfrm>
            <a:off x="970157" y="3288821"/>
            <a:ext cx="1754457" cy="1354217"/>
          </a:xfrm>
          <a:prstGeom prst="rect">
            <a:avLst/>
          </a:prstGeom>
          <a:solidFill>
            <a:srgbClr val="1E64C8"/>
          </a:solidFill>
        </p:spPr>
        <p:txBody>
          <a:bodyPr wrap="square" lIns="91440" tIns="45720" rIns="91440" bIns="45720" rtlCol="0" anchor="t">
            <a:spAutoFit/>
          </a:bodyPr>
          <a:lstStyle/>
          <a:p>
            <a:pPr marL="59690" algn="ctr"/>
            <a:r>
              <a:rPr lang="nl-BE" sz="4400" cap="all" dirty="0">
                <a:solidFill>
                  <a:srgbClr val="FFD200"/>
                </a:solidFill>
                <a:latin typeface="UGent Panno Text"/>
              </a:rPr>
              <a:t>90</a:t>
            </a:r>
            <a:r>
              <a:rPr lang="nl-BE" sz="4400" cap="all" dirty="0">
                <a:latin typeface="UGent Panno Text"/>
              </a:rPr>
              <a:t> </a:t>
            </a:r>
            <a:endParaRPr lang="nl-BE" sz="2800" cap="all" dirty="0">
              <a:latin typeface="UGent Panno Text"/>
            </a:endParaRPr>
          </a:p>
          <a:p>
            <a:pPr marL="59690" algn="ctr"/>
            <a:r>
              <a:rPr lang="nl-BE" sz="2400" cap="all" dirty="0">
                <a:solidFill>
                  <a:schemeClr val="bg1"/>
                </a:solidFill>
                <a:latin typeface="UGent Panno Text" panose="02000506040000040003" pitchFamily="2" charset="0"/>
              </a:rPr>
              <a:t>spin-offs</a:t>
            </a:r>
          </a:p>
          <a:p>
            <a:pPr marL="59690" algn="ctr"/>
            <a:r>
              <a:rPr lang="nl-NL" sz="1400" cap="all" dirty="0">
                <a:solidFill>
                  <a:schemeClr val="bg1"/>
                </a:solidFill>
                <a:latin typeface="UGent Panno Text"/>
              </a:rPr>
              <a:t>(2013-2023)</a:t>
            </a:r>
            <a:endParaRPr lang="nl-BE" sz="1400" cap="all" dirty="0">
              <a:solidFill>
                <a:schemeClr val="bg1"/>
              </a:solidFill>
              <a:latin typeface="UGent Panno Text"/>
            </a:endParaRPr>
          </a:p>
        </p:txBody>
      </p:sp>
      <p:sp>
        <p:nvSpPr>
          <p:cNvPr id="20" name="Tekstvak 22">
            <a:extLst>
              <a:ext uri="{FF2B5EF4-FFF2-40B4-BE49-F238E27FC236}">
                <a16:creationId xmlns:a16="http://schemas.microsoft.com/office/drawing/2014/main" id="{15387B8F-41CA-B760-790D-FD2F897A8154}"/>
              </a:ext>
            </a:extLst>
          </p:cNvPr>
          <p:cNvSpPr txBox="1"/>
          <p:nvPr/>
        </p:nvSpPr>
        <p:spPr>
          <a:xfrm>
            <a:off x="6096000" y="790165"/>
            <a:ext cx="1754457" cy="1077218"/>
          </a:xfrm>
          <a:prstGeom prst="rect">
            <a:avLst/>
          </a:prstGeom>
          <a:solidFill>
            <a:srgbClr val="1E64C8"/>
          </a:solidFill>
        </p:spPr>
        <p:txBody>
          <a:bodyPr wrap="square" lIns="91440" tIns="45720" rIns="91440" bIns="45720" rtlCol="0" anchor="t">
            <a:spAutoFit/>
          </a:bodyPr>
          <a:lstStyle/>
          <a:p>
            <a:pPr marL="59690" algn="ctr"/>
            <a:r>
              <a:rPr lang="nl-BE" sz="4000" cap="all" dirty="0">
                <a:solidFill>
                  <a:srgbClr val="FFD200"/>
                </a:solidFill>
                <a:latin typeface="UGent Panno Text" panose="02000506040000040003" pitchFamily="2" charset="0"/>
              </a:rPr>
              <a:t>26</a:t>
            </a:r>
            <a:r>
              <a:rPr lang="nl-BE" sz="2000" cap="all" dirty="0">
                <a:latin typeface="UGent Panno Text" panose="02000506040000040003" pitchFamily="2" charset="0"/>
              </a:rPr>
              <a:t> </a:t>
            </a:r>
            <a:endParaRPr lang="nl-NL"/>
          </a:p>
          <a:p>
            <a:pPr marL="59690" algn="ctr"/>
            <a:r>
              <a:rPr lang="nl-BE" sz="2400" cap="all" dirty="0">
                <a:solidFill>
                  <a:schemeClr val="bg1"/>
                </a:solidFill>
                <a:latin typeface="UGent Panno Text"/>
              </a:rPr>
              <a:t>BD Centers</a:t>
            </a:r>
            <a:endParaRPr lang="nl-BE" sz="2400" cap="all" dirty="0">
              <a:solidFill>
                <a:schemeClr val="bg1"/>
              </a:solidFill>
              <a:latin typeface="UGent Panno Text" panose="02000506040000040003" pitchFamily="2" charset="0"/>
            </a:endParaRPr>
          </a:p>
        </p:txBody>
      </p:sp>
      <p:sp>
        <p:nvSpPr>
          <p:cNvPr id="21" name="Tekstvak 22">
            <a:extLst>
              <a:ext uri="{FF2B5EF4-FFF2-40B4-BE49-F238E27FC236}">
                <a16:creationId xmlns:a16="http://schemas.microsoft.com/office/drawing/2014/main" id="{52A68C56-80B7-29AB-B3BC-9D070BBB352E}"/>
              </a:ext>
            </a:extLst>
          </p:cNvPr>
          <p:cNvSpPr txBox="1"/>
          <p:nvPr/>
        </p:nvSpPr>
        <p:spPr>
          <a:xfrm>
            <a:off x="9614018" y="3993903"/>
            <a:ext cx="2172823" cy="1326105"/>
          </a:xfrm>
          <a:prstGeom prst="rect">
            <a:avLst/>
          </a:prstGeom>
          <a:solidFill>
            <a:srgbClr val="FFD200"/>
          </a:solidFill>
        </p:spPr>
        <p:txBody>
          <a:bodyPr wrap="square" tIns="108000" bIns="108000" rtlCol="0">
            <a:spAutoFit/>
          </a:bodyPr>
          <a:lstStyle/>
          <a:p>
            <a:pPr marL="60273" algn="ctr"/>
            <a:r>
              <a:rPr lang="nl-BE" sz="2400" dirty="0">
                <a:solidFill>
                  <a:srgbClr val="1E64C8"/>
                </a:solidFill>
                <a:latin typeface="UGent Panno Text" panose="02000506040000040003" pitchFamily="2" charset="0"/>
              </a:rPr>
              <a:t>Intensive cooperation </a:t>
            </a:r>
          </a:p>
          <a:p>
            <a:pPr marL="60273" algn="ctr"/>
            <a:r>
              <a:rPr lang="nl-BE" sz="2400" dirty="0" err="1">
                <a:solidFill>
                  <a:srgbClr val="1E64C8"/>
                </a:solidFill>
                <a:latin typeface="UGent Panno Text" panose="02000506040000040003" pitchFamily="2" charset="0"/>
              </a:rPr>
              <a:t>with</a:t>
            </a:r>
            <a:r>
              <a:rPr lang="nl-BE" sz="2400" dirty="0">
                <a:solidFill>
                  <a:srgbClr val="1E64C8"/>
                </a:solidFill>
                <a:latin typeface="UGent Panno Text" panose="02000506040000040003" pitchFamily="2" charset="0"/>
              </a:rPr>
              <a:t> companies</a:t>
            </a:r>
          </a:p>
        </p:txBody>
      </p:sp>
      <p:pic>
        <p:nvPicPr>
          <p:cNvPr id="22" name="Picture 21">
            <a:extLst>
              <a:ext uri="{FF2B5EF4-FFF2-40B4-BE49-F238E27FC236}">
                <a16:creationId xmlns:a16="http://schemas.microsoft.com/office/drawing/2014/main" id="{EB5E7EED-4259-AD6F-0530-5E102D9DA04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49444" y="2717789"/>
            <a:ext cx="3449444" cy="2344865"/>
          </a:xfrm>
          <a:prstGeom prst="rect">
            <a:avLst/>
          </a:prstGeom>
          <a:ln w="63500">
            <a:solidFill>
              <a:schemeClr val="bg1"/>
            </a:solidFill>
            <a:miter lim="800000"/>
          </a:ln>
        </p:spPr>
      </p:pic>
      <p:sp>
        <p:nvSpPr>
          <p:cNvPr id="19" name="Tekstvak 22">
            <a:extLst>
              <a:ext uri="{FF2B5EF4-FFF2-40B4-BE49-F238E27FC236}">
                <a16:creationId xmlns:a16="http://schemas.microsoft.com/office/drawing/2014/main" id="{C9BD8008-C4D0-15E7-B5E1-953AB3CE7775}"/>
              </a:ext>
            </a:extLst>
          </p:cNvPr>
          <p:cNvSpPr txBox="1"/>
          <p:nvPr/>
        </p:nvSpPr>
        <p:spPr>
          <a:xfrm>
            <a:off x="4105816" y="4122872"/>
            <a:ext cx="1754457" cy="1354217"/>
          </a:xfrm>
          <a:prstGeom prst="rect">
            <a:avLst/>
          </a:prstGeom>
          <a:solidFill>
            <a:srgbClr val="1E64C8"/>
          </a:solidFill>
        </p:spPr>
        <p:txBody>
          <a:bodyPr wrap="square" lIns="91440" tIns="45720" rIns="91440" bIns="45720" rtlCol="0" anchor="t">
            <a:spAutoFit/>
          </a:bodyPr>
          <a:lstStyle/>
          <a:p>
            <a:pPr marL="59690" algn="ctr"/>
            <a:r>
              <a:rPr lang="nl-BE" sz="4000" cap="all" dirty="0">
                <a:solidFill>
                  <a:srgbClr val="FFD200"/>
                </a:solidFill>
                <a:latin typeface="UGent Panno Text"/>
              </a:rPr>
              <a:t>1,516</a:t>
            </a:r>
            <a:r>
              <a:rPr lang="nl-BE" sz="4400" cap="all" dirty="0">
                <a:latin typeface="UGent Panno Text"/>
              </a:rPr>
              <a:t> </a:t>
            </a:r>
            <a:endParaRPr lang="nl-BE" sz="2800" cap="all" dirty="0">
              <a:latin typeface="UGent Panno Text"/>
            </a:endParaRPr>
          </a:p>
          <a:p>
            <a:pPr marL="59690" algn="ctr"/>
            <a:r>
              <a:rPr lang="nl-BE" sz="2400" cap="all" dirty="0">
                <a:solidFill>
                  <a:schemeClr val="bg1"/>
                </a:solidFill>
                <a:latin typeface="UGent Panno Text" panose="02000506040000040003" pitchFamily="2" charset="0"/>
              </a:rPr>
              <a:t>patents</a:t>
            </a:r>
          </a:p>
          <a:p>
            <a:pPr marL="59690" algn="ctr"/>
            <a:r>
              <a:rPr lang="nl-NL" sz="1400" cap="all" dirty="0">
                <a:solidFill>
                  <a:schemeClr val="bg1"/>
                </a:solidFill>
                <a:latin typeface="UGent Panno Text"/>
              </a:rPr>
              <a:t>(2013-2023)</a:t>
            </a:r>
            <a:endParaRPr lang="nl-BE" sz="1400" cap="all" dirty="0">
              <a:solidFill>
                <a:schemeClr val="bg1"/>
              </a:solidFill>
              <a:latin typeface="UGent Panno Text"/>
            </a:endParaRPr>
          </a:p>
        </p:txBody>
      </p:sp>
      <p:pic>
        <p:nvPicPr>
          <p:cNvPr id="2" name="Picture 1">
            <a:extLst>
              <a:ext uri="{FF2B5EF4-FFF2-40B4-BE49-F238E27FC236}">
                <a16:creationId xmlns:a16="http://schemas.microsoft.com/office/drawing/2014/main" id="{E3845330-68E6-ABB2-96F2-CD2E0C3958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5" name="Title 4">
            <a:extLst>
              <a:ext uri="{FF2B5EF4-FFF2-40B4-BE49-F238E27FC236}">
                <a16:creationId xmlns:a16="http://schemas.microsoft.com/office/drawing/2014/main" id="{0B75D83C-52F1-A185-6C46-3E35433A0A47}"/>
              </a:ext>
            </a:extLst>
          </p:cNvPr>
          <p:cNvSpPr>
            <a:spLocks noGrp="1"/>
          </p:cNvSpPr>
          <p:nvPr>
            <p:ph type="title"/>
          </p:nvPr>
        </p:nvSpPr>
        <p:spPr/>
        <p:txBody>
          <a:bodyPr>
            <a:normAutofit/>
          </a:bodyPr>
          <a:lstStyle/>
          <a:p>
            <a:r>
              <a:rPr lang="en-BE"/>
              <a:t>TECHTRANSFER</a:t>
            </a:r>
          </a:p>
        </p:txBody>
      </p:sp>
    </p:spTree>
    <p:extLst>
      <p:ext uri="{BB962C8B-B14F-4D97-AF65-F5344CB8AC3E}">
        <p14:creationId xmlns:p14="http://schemas.microsoft.com/office/powerpoint/2010/main" val="1106397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ontwerp, kunst&#10;&#10;Beschrijving automatisch gegenereerd met lage betrouwbaarheid">
            <a:extLst>
              <a:ext uri="{FF2B5EF4-FFF2-40B4-BE49-F238E27FC236}">
                <a16:creationId xmlns:a16="http://schemas.microsoft.com/office/drawing/2014/main" id="{006B69C6-30DB-03AE-11A1-EA92CC2FF9EB}"/>
              </a:ext>
            </a:extLst>
          </p:cNvPr>
          <p:cNvPicPr>
            <a:picLocks noChangeAspect="1"/>
          </p:cNvPicPr>
          <p:nvPr/>
        </p:nvPicPr>
        <p:blipFill>
          <a:blip r:embed="rId3"/>
          <a:stretch>
            <a:fillRect/>
          </a:stretch>
        </p:blipFill>
        <p:spPr>
          <a:xfrm>
            <a:off x="3661533" y="862649"/>
            <a:ext cx="7987858" cy="5327083"/>
          </a:xfrm>
          <a:prstGeom prst="rect">
            <a:avLst/>
          </a:prstGeom>
        </p:spPr>
      </p:pic>
      <p:sp>
        <p:nvSpPr>
          <p:cNvPr id="2" name="Title 1">
            <a:extLst>
              <a:ext uri="{FF2B5EF4-FFF2-40B4-BE49-F238E27FC236}">
                <a16:creationId xmlns:a16="http://schemas.microsoft.com/office/drawing/2014/main" id="{30810911-999A-884C-D5E7-A4AB380500C2}"/>
              </a:ext>
            </a:extLst>
          </p:cNvPr>
          <p:cNvSpPr>
            <a:spLocks noGrp="1"/>
          </p:cNvSpPr>
          <p:nvPr>
            <p:ph type="title"/>
          </p:nvPr>
        </p:nvSpPr>
        <p:spPr/>
        <p:txBody>
          <a:bodyPr>
            <a:normAutofit/>
          </a:bodyPr>
          <a:lstStyle/>
          <a:p>
            <a:r>
              <a:rPr lang="en-BE" dirty="0"/>
              <a:t>ERC GRANTS</a:t>
            </a:r>
          </a:p>
        </p:txBody>
      </p:sp>
      <p:sp>
        <p:nvSpPr>
          <p:cNvPr id="9" name="Tijdelijke aanduiding voor tekst 7">
            <a:extLst>
              <a:ext uri="{FF2B5EF4-FFF2-40B4-BE49-F238E27FC236}">
                <a16:creationId xmlns:a16="http://schemas.microsoft.com/office/drawing/2014/main" id="{B7C93EEF-24BF-2825-6A30-432175CAD5DC}"/>
              </a:ext>
            </a:extLst>
          </p:cNvPr>
          <p:cNvSpPr>
            <a:spLocks noGrp="1"/>
          </p:cNvSpPr>
          <p:nvPr>
            <p:ph type="body" sz="quarter" idx="11"/>
          </p:nvPr>
        </p:nvSpPr>
        <p:spPr>
          <a:xfrm>
            <a:off x="3661533" y="2264425"/>
            <a:ext cx="5141812" cy="1081782"/>
          </a:xfrm>
          <a:solidFill>
            <a:srgbClr val="C8D8F0"/>
          </a:solidFill>
        </p:spPr>
        <p:txBody>
          <a:bodyPr anchor="ctr">
            <a:normAutofit lnSpcReduction="10000"/>
          </a:bodyPr>
          <a:lstStyle/>
          <a:p>
            <a:pPr algn="ctr"/>
            <a:r>
              <a:rPr lang="nl-BE" sz="6600" dirty="0">
                <a:solidFill>
                  <a:srgbClr val="1E64C8"/>
                </a:solidFill>
                <a:latin typeface="UGent Panno Text SemiBold" panose="02000706040000040003" pitchFamily="2" charset="0"/>
              </a:rPr>
              <a:t>136 GRANTEES</a:t>
            </a:r>
            <a:endParaRPr lang="en-BE" sz="6600" dirty="0">
              <a:solidFill>
                <a:srgbClr val="1E64C8"/>
              </a:solidFill>
              <a:latin typeface="UGent Panno Text SemiBold" panose="02000706040000040003" pitchFamily="2" charset="0"/>
            </a:endParaRPr>
          </a:p>
        </p:txBody>
      </p:sp>
    </p:spTree>
    <p:extLst>
      <p:ext uri="{BB962C8B-B14F-4D97-AF65-F5344CB8AC3E}">
        <p14:creationId xmlns:p14="http://schemas.microsoft.com/office/powerpoint/2010/main" val="4064164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7538DD6-850A-1261-5FE1-3A0111E01894}"/>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1737"/>
          <a:stretch/>
        </p:blipFill>
        <p:spPr>
          <a:xfrm>
            <a:off x="6708775" y="-99588"/>
            <a:ext cx="5483225" cy="5732038"/>
          </a:xfrm>
        </p:spPr>
      </p:pic>
      <p:sp>
        <p:nvSpPr>
          <p:cNvPr id="7" name="Text Placeholder 6">
            <a:extLst>
              <a:ext uri="{FF2B5EF4-FFF2-40B4-BE49-F238E27FC236}">
                <a16:creationId xmlns:a16="http://schemas.microsoft.com/office/drawing/2014/main" id="{985DB026-5C88-B705-A27D-BAC0798F79A4}"/>
              </a:ext>
            </a:extLst>
          </p:cNvPr>
          <p:cNvSpPr>
            <a:spLocks noGrp="1"/>
          </p:cNvSpPr>
          <p:nvPr>
            <p:ph type="body" sz="quarter" idx="11"/>
          </p:nvPr>
        </p:nvSpPr>
        <p:spPr/>
        <p:txBody>
          <a:bodyPr/>
          <a:lstStyle/>
          <a:p>
            <a:r>
              <a:rPr lang="en-BE" dirty="0"/>
              <a:t>200 </a:t>
            </a:r>
            <a:r>
              <a:rPr lang="nl-BE" dirty="0" err="1"/>
              <a:t>years</a:t>
            </a:r>
            <a:r>
              <a:rPr lang="en-BE" dirty="0"/>
              <a:t> </a:t>
            </a:r>
            <a:br>
              <a:rPr lang="nl-BE" dirty="0"/>
            </a:br>
            <a:r>
              <a:rPr lang="nl-BE" dirty="0"/>
              <a:t>of </a:t>
            </a:r>
            <a:r>
              <a:rPr lang="nl-BE" dirty="0" err="1"/>
              <a:t>history</a:t>
            </a:r>
            <a:endParaRPr lang="en-BE" dirty="0"/>
          </a:p>
        </p:txBody>
      </p:sp>
    </p:spTree>
    <p:extLst>
      <p:ext uri="{BB962C8B-B14F-4D97-AF65-F5344CB8AC3E}">
        <p14:creationId xmlns:p14="http://schemas.microsoft.com/office/powerpoint/2010/main" val="3201631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D25C5F-B161-79D2-069A-4D1577E99B5B}"/>
              </a:ext>
            </a:extLst>
          </p:cNvPr>
          <p:cNvSpPr>
            <a:spLocks noGrp="1"/>
          </p:cNvSpPr>
          <p:nvPr>
            <p:ph type="title"/>
          </p:nvPr>
        </p:nvSpPr>
        <p:spPr/>
        <p:txBody>
          <a:bodyPr>
            <a:normAutofit/>
          </a:bodyPr>
          <a:lstStyle/>
          <a:p>
            <a:r>
              <a:rPr lang="en-BE" dirty="0"/>
              <a:t>200 </a:t>
            </a:r>
            <a:r>
              <a:rPr lang="nl-BE" dirty="0" err="1"/>
              <a:t>years</a:t>
            </a:r>
            <a:r>
              <a:rPr lang="en-BE" dirty="0"/>
              <a:t> </a:t>
            </a:r>
            <a:r>
              <a:rPr lang="nl-BE" dirty="0" err="1"/>
              <a:t>ghent</a:t>
            </a:r>
            <a:r>
              <a:rPr lang="nl-BE" dirty="0"/>
              <a:t> </a:t>
            </a:r>
            <a:r>
              <a:rPr lang="nl-BE" dirty="0" err="1"/>
              <a:t>university</a:t>
            </a:r>
            <a:endParaRPr lang="en-BE" dirty="0"/>
          </a:p>
        </p:txBody>
      </p:sp>
      <p:sp>
        <p:nvSpPr>
          <p:cNvPr id="72" name="Tijdelijke aanduiding voor inhoud 2"/>
          <p:cNvSpPr>
            <a:spLocks noGrp="1"/>
          </p:cNvSpPr>
          <p:nvPr>
            <p:ph idx="4294967295"/>
          </p:nvPr>
        </p:nvSpPr>
        <p:spPr>
          <a:xfrm>
            <a:off x="542608" y="1196975"/>
            <a:ext cx="2494705" cy="2981325"/>
          </a:xfrm>
          <a:prstGeom prst="rect">
            <a:avLst/>
          </a:prstGeom>
        </p:spPr>
        <p:txBody>
          <a:bodyPr>
            <a:noAutofit/>
          </a:bodyPr>
          <a:lstStyle/>
          <a:p>
            <a:pPr marL="60273" indent="0">
              <a:lnSpc>
                <a:spcPct val="100000"/>
              </a:lnSpc>
              <a:buNone/>
            </a:pPr>
            <a:r>
              <a:rPr lang="nl-BE" sz="2400" dirty="0">
                <a:solidFill>
                  <a:srgbClr val="1E64C8"/>
                </a:solidFill>
                <a:latin typeface="UGent Panno Text SemiBold" panose="02000506040000040003" pitchFamily="2" charset="0"/>
              </a:rPr>
              <a:t>1817</a:t>
            </a:r>
            <a:br>
              <a:rPr lang="nl-BE" sz="2250" dirty="0">
                <a:solidFill>
                  <a:srgbClr val="FFD200"/>
                </a:solidFill>
                <a:latin typeface="UGent Panno Text SemiBold" panose="02000506040000040003" pitchFamily="2" charset="0"/>
              </a:rPr>
            </a:br>
            <a:r>
              <a:rPr lang="nl-BE" sz="2000" dirty="0">
                <a:solidFill>
                  <a:schemeClr val="tx1">
                    <a:lumMod val="85000"/>
                    <a:lumOff val="15000"/>
                  </a:schemeClr>
                </a:solidFill>
                <a:latin typeface="UGent Panno Text SemiBold" panose="02000506040000040003" pitchFamily="2" charset="0"/>
              </a:rPr>
              <a:t>Grand opening of</a:t>
            </a:r>
            <a:br>
              <a:rPr lang="nl-BE" sz="2000" dirty="0">
                <a:solidFill>
                  <a:schemeClr val="tx1">
                    <a:lumMod val="85000"/>
                    <a:lumOff val="15000"/>
                  </a:schemeClr>
                </a:solidFill>
                <a:latin typeface="UGent Panno Text SemiBold" panose="02000506040000040003" pitchFamily="2" charset="0"/>
              </a:rPr>
            </a:br>
            <a:r>
              <a:rPr lang="nl-BE" sz="2000" dirty="0">
                <a:solidFill>
                  <a:schemeClr val="tx1">
                    <a:lumMod val="85000"/>
                    <a:lumOff val="15000"/>
                  </a:schemeClr>
                </a:solidFill>
                <a:latin typeface="UGent Panno Text SemiBold" panose="02000506040000040003" pitchFamily="2" charset="0"/>
              </a:rPr>
              <a:t>‘Rijksuniversiteit Gent’</a:t>
            </a:r>
            <a:br>
              <a:rPr lang="nl-BE" sz="2000" b="1" dirty="0">
                <a:solidFill>
                  <a:schemeClr val="tx1">
                    <a:lumMod val="85000"/>
                    <a:lumOff val="15000"/>
                  </a:schemeClr>
                </a:solidFill>
              </a:rPr>
            </a:br>
            <a:r>
              <a:rPr lang="nl-BE" sz="2000" dirty="0">
                <a:solidFill>
                  <a:schemeClr val="tx1">
                    <a:lumMod val="85000"/>
                    <a:lumOff val="15000"/>
                  </a:schemeClr>
                </a:solidFill>
                <a:latin typeface="UGent Panno Text SemiLight" panose="02000406040000040003" pitchFamily="2" charset="0"/>
              </a:rPr>
              <a:t>Latin is </a:t>
            </a:r>
            <a:r>
              <a:rPr lang="nl-BE" sz="2000" dirty="0" err="1">
                <a:solidFill>
                  <a:schemeClr val="tx1">
                    <a:lumMod val="85000"/>
                    <a:lumOff val="15000"/>
                  </a:schemeClr>
                </a:solidFill>
                <a:latin typeface="UGent Panno Text SemiLight" panose="02000406040000040003" pitchFamily="2" charset="0"/>
              </a:rPr>
              <a:t>main</a:t>
            </a:r>
            <a:r>
              <a:rPr lang="nl-BE" sz="2000" dirty="0">
                <a:solidFill>
                  <a:schemeClr val="tx1">
                    <a:lumMod val="85000"/>
                    <a:lumOff val="15000"/>
                  </a:schemeClr>
                </a:solidFill>
                <a:latin typeface="UGent Panno Text SemiLight" panose="02000406040000040003" pitchFamily="2" charset="0"/>
              </a:rPr>
              <a:t> </a:t>
            </a:r>
            <a:r>
              <a:rPr lang="nl-BE" sz="2000" dirty="0" err="1">
                <a:solidFill>
                  <a:schemeClr val="tx1">
                    <a:lumMod val="85000"/>
                    <a:lumOff val="15000"/>
                  </a:schemeClr>
                </a:solidFill>
                <a:latin typeface="UGent Panno Text SemiLight" panose="02000406040000040003" pitchFamily="2" charset="0"/>
              </a:rPr>
              <a:t>language</a:t>
            </a:r>
            <a:endParaRPr lang="nl-BE" sz="2000" dirty="0">
              <a:solidFill>
                <a:schemeClr val="tx1">
                  <a:lumMod val="85000"/>
                  <a:lumOff val="15000"/>
                </a:schemeClr>
              </a:solidFill>
              <a:latin typeface="UGent Panno Text SemiLight" panose="02000406040000040003" pitchFamily="2" charset="0"/>
            </a:endParaRPr>
          </a:p>
        </p:txBody>
      </p:sp>
      <p:sp>
        <p:nvSpPr>
          <p:cNvPr id="73" name="Tijdelijke aanduiding voor inhoud 2"/>
          <p:cNvSpPr txBox="1">
            <a:spLocks/>
          </p:cNvSpPr>
          <p:nvPr/>
        </p:nvSpPr>
        <p:spPr>
          <a:xfrm>
            <a:off x="3664863" y="1196380"/>
            <a:ext cx="2262160" cy="2416570"/>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dirty="0">
                <a:solidFill>
                  <a:srgbClr val="1E64C8"/>
                </a:solidFill>
                <a:latin typeface="UGent Panno Text SemiBold" panose="02000506040000040003" pitchFamily="2" charset="0"/>
              </a:rPr>
              <a:t>1876-1890</a:t>
            </a:r>
            <a:br>
              <a:rPr lang="nl-BE" sz="1266" b="1" dirty="0">
                <a:solidFill>
                  <a:srgbClr val="FFD200"/>
                </a:solidFill>
                <a:latin typeface="UGent Panno Text SemiBold" panose="02000506040000040003" pitchFamily="2" charset="0"/>
              </a:rPr>
            </a:br>
            <a:r>
              <a:rPr lang="nl-BE" sz="2000" dirty="0">
                <a:solidFill>
                  <a:schemeClr val="tx1">
                    <a:lumMod val="85000"/>
                    <a:lumOff val="15000"/>
                  </a:schemeClr>
                </a:solidFill>
                <a:latin typeface="UGent Panno Text SemiLight" panose="02000406040000040003" pitchFamily="2" charset="0"/>
              </a:rPr>
              <a:t>Focus on </a:t>
            </a:r>
            <a:r>
              <a:rPr lang="nl-BE" sz="2000" dirty="0" err="1">
                <a:solidFill>
                  <a:schemeClr val="tx1">
                    <a:lumMod val="85000"/>
                    <a:lumOff val="15000"/>
                  </a:schemeClr>
                </a:solidFill>
                <a:latin typeface="UGent Panno Text SemiLight" panose="02000406040000040003" pitchFamily="2" charset="0"/>
              </a:rPr>
              <a:t>education</a:t>
            </a:r>
            <a:r>
              <a:rPr lang="nl-BE" sz="2000" dirty="0">
                <a:solidFill>
                  <a:schemeClr val="tx1">
                    <a:lumMod val="85000"/>
                    <a:lumOff val="15000"/>
                  </a:schemeClr>
                </a:solidFill>
                <a:latin typeface="UGent Panno Text SemiLight" panose="02000406040000040003" pitchFamily="2" charset="0"/>
              </a:rPr>
              <a:t> </a:t>
            </a:r>
            <a:r>
              <a:rPr lang="nl-BE" sz="2000" dirty="0" err="1">
                <a:solidFill>
                  <a:schemeClr val="tx1">
                    <a:lumMod val="85000"/>
                    <a:lumOff val="15000"/>
                  </a:schemeClr>
                </a:solidFill>
                <a:latin typeface="UGent Panno Text SemiLight" panose="02000406040000040003" pitchFamily="2" charset="0"/>
              </a:rPr>
              <a:t>and</a:t>
            </a:r>
            <a:r>
              <a:rPr lang="nl-BE" sz="2000" dirty="0">
                <a:solidFill>
                  <a:schemeClr val="tx1">
                    <a:lumMod val="85000"/>
                    <a:lumOff val="15000"/>
                  </a:schemeClr>
                </a:solidFill>
                <a:latin typeface="UGent Panno Text SemiLight" panose="02000406040000040003" pitchFamily="2" charset="0"/>
              </a:rPr>
              <a:t> research</a:t>
            </a:r>
          </a:p>
        </p:txBody>
      </p:sp>
      <p:sp>
        <p:nvSpPr>
          <p:cNvPr id="74" name="Tijdelijke aanduiding voor inhoud 2"/>
          <p:cNvSpPr txBox="1">
            <a:spLocks/>
          </p:cNvSpPr>
          <p:nvPr/>
        </p:nvSpPr>
        <p:spPr>
          <a:xfrm>
            <a:off x="2035632" y="4309594"/>
            <a:ext cx="2677785" cy="1500735"/>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dirty="0">
                <a:solidFill>
                  <a:srgbClr val="1E64C8"/>
                </a:solidFill>
                <a:latin typeface="UGent Panno Text SemiBold" panose="02000506040000040003" pitchFamily="2" charset="0"/>
              </a:rPr>
              <a:t>1830</a:t>
            </a:r>
          </a:p>
          <a:p>
            <a:pPr marL="60273" indent="0">
              <a:lnSpc>
                <a:spcPct val="100000"/>
              </a:lnSpc>
              <a:buNone/>
            </a:pPr>
            <a:r>
              <a:rPr lang="nl-BE" sz="2000" b="1" dirty="0">
                <a:solidFill>
                  <a:schemeClr val="tx1">
                    <a:lumMod val="85000"/>
                    <a:lumOff val="15000"/>
                  </a:schemeClr>
                </a:solidFill>
                <a:latin typeface="UGent Panno Text SemiBold" panose="02000506040000040003" pitchFamily="2" charset="0"/>
              </a:rPr>
              <a:t>French</a:t>
            </a:r>
            <a:r>
              <a:rPr lang="nl-BE" sz="2000" b="1" dirty="0">
                <a:solidFill>
                  <a:schemeClr val="tx1">
                    <a:lumMod val="85000"/>
                    <a:lumOff val="15000"/>
                  </a:schemeClr>
                </a:solidFill>
                <a:latin typeface="UGent Panno Text" panose="02000506040000040003" pitchFamily="2" charset="0"/>
              </a:rPr>
              <a:t> </a:t>
            </a:r>
            <a:r>
              <a:rPr lang="nl-BE" sz="2000" dirty="0" err="1">
                <a:solidFill>
                  <a:schemeClr val="tx1">
                    <a:lumMod val="85000"/>
                    <a:lumOff val="15000"/>
                  </a:schemeClr>
                </a:solidFill>
                <a:latin typeface="UGent Panno Text SemiLight" panose="02000406040000040003" pitchFamily="2" charset="0"/>
              </a:rPr>
              <a:t>becomes</a:t>
            </a:r>
            <a:endParaRPr lang="nl-BE" sz="2000" dirty="0">
              <a:solidFill>
                <a:schemeClr val="tx1">
                  <a:lumMod val="85000"/>
                  <a:lumOff val="15000"/>
                </a:schemeClr>
              </a:solidFill>
              <a:latin typeface="UGent Panno Text SemiLight" panose="02000406040000040003" pitchFamily="2" charset="0"/>
            </a:endParaRPr>
          </a:p>
          <a:p>
            <a:pPr marL="60273" indent="0">
              <a:lnSpc>
                <a:spcPct val="100000"/>
              </a:lnSpc>
              <a:buNone/>
            </a:pPr>
            <a:r>
              <a:rPr lang="nl-BE" sz="2000" dirty="0" err="1">
                <a:solidFill>
                  <a:schemeClr val="tx1">
                    <a:lumMod val="85000"/>
                    <a:lumOff val="15000"/>
                  </a:schemeClr>
                </a:solidFill>
                <a:latin typeface="UGent Panno Text SemiLight" panose="02000406040000040003" pitchFamily="2" charset="0"/>
              </a:rPr>
              <a:t>the</a:t>
            </a:r>
            <a:r>
              <a:rPr lang="nl-BE" sz="2000" dirty="0">
                <a:solidFill>
                  <a:schemeClr val="tx1">
                    <a:lumMod val="85000"/>
                    <a:lumOff val="15000"/>
                  </a:schemeClr>
                </a:solidFill>
                <a:latin typeface="UGent Panno Text SemiLight" panose="02000406040000040003" pitchFamily="2" charset="0"/>
              </a:rPr>
              <a:t> official </a:t>
            </a:r>
            <a:r>
              <a:rPr lang="nl-BE" sz="2000" dirty="0" err="1">
                <a:solidFill>
                  <a:schemeClr val="tx1">
                    <a:lumMod val="85000"/>
                    <a:lumOff val="15000"/>
                  </a:schemeClr>
                </a:solidFill>
                <a:latin typeface="UGent Panno Text SemiLight" panose="02000406040000040003" pitchFamily="2" charset="0"/>
              </a:rPr>
              <a:t>language</a:t>
            </a:r>
            <a:endParaRPr lang="nl-BE" sz="2000" dirty="0">
              <a:solidFill>
                <a:schemeClr val="tx1">
                  <a:lumMod val="85000"/>
                  <a:lumOff val="15000"/>
                </a:schemeClr>
              </a:solidFill>
              <a:latin typeface="UGent Panno Text SemiLight" panose="02000406040000040003" pitchFamily="2" charset="0"/>
            </a:endParaRPr>
          </a:p>
        </p:txBody>
      </p:sp>
      <p:sp>
        <p:nvSpPr>
          <p:cNvPr id="75" name="Tijdelijke aanduiding voor inhoud 2"/>
          <p:cNvSpPr txBox="1">
            <a:spLocks/>
          </p:cNvSpPr>
          <p:nvPr/>
        </p:nvSpPr>
        <p:spPr>
          <a:xfrm>
            <a:off x="4635499" y="4306060"/>
            <a:ext cx="2821879" cy="173839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dirty="0">
                <a:solidFill>
                  <a:srgbClr val="1E64C8"/>
                </a:solidFill>
                <a:latin typeface="UGent Panno Text SemiBold" panose="02000506040000040003" pitchFamily="2" charset="0"/>
              </a:rPr>
              <a:t>1930</a:t>
            </a:r>
          </a:p>
          <a:p>
            <a:pPr marL="60273" indent="0">
              <a:lnSpc>
                <a:spcPct val="100000"/>
              </a:lnSpc>
              <a:buNone/>
            </a:pPr>
            <a:r>
              <a:rPr lang="nl-BE" sz="2000" b="1" dirty="0">
                <a:solidFill>
                  <a:schemeClr val="tx1">
                    <a:lumMod val="85000"/>
                    <a:lumOff val="15000"/>
                  </a:schemeClr>
                </a:solidFill>
                <a:latin typeface="UGent Panno Text SemiBold" panose="02000506040000040003" pitchFamily="2" charset="0"/>
              </a:rPr>
              <a:t>Dutch </a:t>
            </a:r>
            <a:r>
              <a:rPr lang="nl-BE" sz="2000" dirty="0" err="1">
                <a:solidFill>
                  <a:schemeClr val="tx1">
                    <a:lumMod val="85000"/>
                    <a:lumOff val="15000"/>
                  </a:schemeClr>
                </a:solidFill>
                <a:latin typeface="UGent Panno Text SemiLight" panose="02000406040000040003" pitchFamily="2" charset="0"/>
              </a:rPr>
              <a:t>becomes</a:t>
            </a:r>
            <a:endParaRPr lang="nl-BE" sz="2000" dirty="0">
              <a:solidFill>
                <a:schemeClr val="tx1">
                  <a:lumMod val="85000"/>
                  <a:lumOff val="15000"/>
                </a:schemeClr>
              </a:solidFill>
              <a:latin typeface="UGent Panno Text SemiLight" panose="02000406040000040003" pitchFamily="2" charset="0"/>
            </a:endParaRPr>
          </a:p>
          <a:p>
            <a:pPr marL="60273" indent="0">
              <a:lnSpc>
                <a:spcPct val="100000"/>
              </a:lnSpc>
              <a:buNone/>
            </a:pPr>
            <a:r>
              <a:rPr lang="nl-BE" sz="2000" dirty="0" err="1">
                <a:solidFill>
                  <a:schemeClr val="tx1">
                    <a:lumMod val="85000"/>
                    <a:lumOff val="15000"/>
                  </a:schemeClr>
                </a:solidFill>
                <a:latin typeface="UGent Panno Text SemiLight" panose="02000406040000040003" pitchFamily="2" charset="0"/>
              </a:rPr>
              <a:t>the</a:t>
            </a:r>
            <a:r>
              <a:rPr lang="nl-BE" sz="2000" dirty="0">
                <a:solidFill>
                  <a:schemeClr val="tx1">
                    <a:lumMod val="85000"/>
                    <a:lumOff val="15000"/>
                  </a:schemeClr>
                </a:solidFill>
                <a:latin typeface="UGent Panno Text SemiLight" panose="02000406040000040003" pitchFamily="2" charset="0"/>
              </a:rPr>
              <a:t> official </a:t>
            </a:r>
            <a:r>
              <a:rPr lang="nl-BE" sz="2000" dirty="0" err="1">
                <a:solidFill>
                  <a:schemeClr val="tx1">
                    <a:lumMod val="85000"/>
                    <a:lumOff val="15000"/>
                  </a:schemeClr>
                </a:solidFill>
                <a:latin typeface="UGent Panno Text SemiLight" panose="02000406040000040003" pitchFamily="2" charset="0"/>
              </a:rPr>
              <a:t>language</a:t>
            </a:r>
            <a:endParaRPr lang="nl-BE" sz="2000" dirty="0">
              <a:solidFill>
                <a:schemeClr val="tx1">
                  <a:lumMod val="85000"/>
                  <a:lumOff val="15000"/>
                </a:schemeClr>
              </a:solidFill>
              <a:latin typeface="UGent Panno Text SemiLight" panose="02000406040000040003" pitchFamily="2" charset="0"/>
            </a:endParaRPr>
          </a:p>
        </p:txBody>
      </p:sp>
      <p:sp>
        <p:nvSpPr>
          <p:cNvPr id="76" name="Tijdelijke aanduiding voor inhoud 2"/>
          <p:cNvSpPr txBox="1">
            <a:spLocks/>
          </p:cNvSpPr>
          <p:nvPr/>
        </p:nvSpPr>
        <p:spPr>
          <a:xfrm>
            <a:off x="6262360" y="1196380"/>
            <a:ext cx="2109880" cy="2415701"/>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dirty="0">
                <a:solidFill>
                  <a:srgbClr val="1E64C8"/>
                </a:solidFill>
                <a:latin typeface="UGent Panno Text SemiBold" panose="02000506040000040003" pitchFamily="2" charset="0"/>
              </a:rPr>
              <a:t>1991</a:t>
            </a:r>
          </a:p>
          <a:p>
            <a:pPr marL="60273" indent="0">
              <a:lnSpc>
                <a:spcPct val="100000"/>
              </a:lnSpc>
              <a:buNone/>
            </a:pPr>
            <a:r>
              <a:rPr lang="nl-BE" sz="2000" dirty="0">
                <a:solidFill>
                  <a:schemeClr val="tx1">
                    <a:lumMod val="85000"/>
                    <a:lumOff val="15000"/>
                  </a:schemeClr>
                </a:solidFill>
                <a:latin typeface="UGent Panno Text SemiLight" panose="02000406040000040003" pitchFamily="2" charset="0"/>
              </a:rPr>
              <a:t>RUG </a:t>
            </a:r>
            <a:r>
              <a:rPr lang="nl-BE" sz="2000" dirty="0" err="1">
                <a:solidFill>
                  <a:schemeClr val="tx1">
                    <a:lumMod val="85000"/>
                    <a:lumOff val="15000"/>
                  </a:schemeClr>
                </a:solidFill>
                <a:latin typeface="UGent Panno Text SemiLight" panose="02000406040000040003" pitchFamily="2" charset="0"/>
              </a:rPr>
              <a:t>becomes</a:t>
            </a:r>
            <a:endParaRPr lang="nl-BE" sz="2000" dirty="0">
              <a:solidFill>
                <a:schemeClr val="tx1">
                  <a:lumMod val="85000"/>
                  <a:lumOff val="15000"/>
                </a:schemeClr>
              </a:solidFill>
              <a:latin typeface="UGent Panno Text SemiLight" panose="02000406040000040003" pitchFamily="2" charset="0"/>
            </a:endParaRPr>
          </a:p>
          <a:p>
            <a:pPr marL="60273" indent="0">
              <a:lnSpc>
                <a:spcPct val="100000"/>
              </a:lnSpc>
              <a:buNone/>
            </a:pPr>
            <a:r>
              <a:rPr lang="nl-BE" sz="2000" b="1" dirty="0">
                <a:solidFill>
                  <a:schemeClr val="tx1">
                    <a:lumMod val="85000"/>
                    <a:lumOff val="15000"/>
                  </a:schemeClr>
                </a:solidFill>
                <a:latin typeface="UGent Panno Text SemiBold" panose="02000506040000040003" pitchFamily="2" charset="0"/>
              </a:rPr>
              <a:t>‘Universiteit Gent’</a:t>
            </a:r>
          </a:p>
        </p:txBody>
      </p:sp>
      <p:sp>
        <p:nvSpPr>
          <p:cNvPr id="77" name="Tijdelijke aanduiding voor inhoud 2"/>
          <p:cNvSpPr txBox="1">
            <a:spLocks/>
          </p:cNvSpPr>
          <p:nvPr/>
        </p:nvSpPr>
        <p:spPr>
          <a:xfrm>
            <a:off x="8733649" y="1196381"/>
            <a:ext cx="1405799" cy="2427285"/>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dirty="0">
                <a:solidFill>
                  <a:srgbClr val="1E64C8"/>
                </a:solidFill>
                <a:latin typeface="UGent Panno Text SemiBold" panose="02000506040000040003" pitchFamily="2" charset="0"/>
              </a:rPr>
              <a:t>2013</a:t>
            </a:r>
          </a:p>
          <a:p>
            <a:pPr marL="60273" indent="0">
              <a:lnSpc>
                <a:spcPct val="100000"/>
              </a:lnSpc>
              <a:buNone/>
            </a:pPr>
            <a:r>
              <a:rPr lang="nl-BE" sz="2000" dirty="0">
                <a:latin typeface="UGent Panno Text SemiLight" panose="02000406040000040003" pitchFamily="2" charset="0"/>
              </a:rPr>
              <a:t>Integration </a:t>
            </a:r>
            <a:r>
              <a:rPr lang="nl-BE" sz="2000" dirty="0" err="1">
                <a:latin typeface="UGent Panno Text SemiLight" panose="02000406040000040003" pitchFamily="2" charset="0"/>
              </a:rPr>
              <a:t>university</a:t>
            </a:r>
            <a:r>
              <a:rPr lang="nl-BE" sz="2000" dirty="0">
                <a:latin typeface="UGent Panno Text SemiLight" panose="02000406040000040003" pitchFamily="2" charset="0"/>
              </a:rPr>
              <a:t> college curriculum</a:t>
            </a:r>
          </a:p>
          <a:p>
            <a:pPr marL="60273" indent="0">
              <a:lnSpc>
                <a:spcPct val="100000"/>
              </a:lnSpc>
              <a:buNone/>
            </a:pPr>
            <a:endParaRPr lang="nl-BE" sz="2400" b="1" dirty="0">
              <a:solidFill>
                <a:srgbClr val="1E64C8"/>
              </a:solidFill>
              <a:latin typeface="UGent Panno Text SemiBold" panose="02000506040000040003" pitchFamily="2" charset="0"/>
            </a:endParaRPr>
          </a:p>
        </p:txBody>
      </p:sp>
      <p:sp>
        <p:nvSpPr>
          <p:cNvPr id="78" name="Tijdelijke aanduiding voor inhoud 2"/>
          <p:cNvSpPr txBox="1">
            <a:spLocks/>
          </p:cNvSpPr>
          <p:nvPr/>
        </p:nvSpPr>
        <p:spPr>
          <a:xfrm>
            <a:off x="7251660" y="4306060"/>
            <a:ext cx="2528175" cy="173839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dirty="0">
                <a:solidFill>
                  <a:srgbClr val="1E64C8"/>
                </a:solidFill>
                <a:latin typeface="UGent Panno Text SemiBold" panose="02000506040000040003" pitchFamily="2" charset="0"/>
              </a:rPr>
              <a:t>2004</a:t>
            </a:r>
          </a:p>
          <a:p>
            <a:pPr marL="60273" indent="0">
              <a:lnSpc>
                <a:spcPct val="100000"/>
              </a:lnSpc>
              <a:buNone/>
            </a:pPr>
            <a:r>
              <a:rPr lang="nl-BE" sz="2000" dirty="0">
                <a:solidFill>
                  <a:schemeClr val="tx1">
                    <a:lumMod val="85000"/>
                    <a:lumOff val="15000"/>
                  </a:schemeClr>
                </a:solidFill>
                <a:latin typeface="UGent Panno Text SemiLight" panose="02000406040000040003" pitchFamily="2" charset="0"/>
              </a:rPr>
              <a:t>Ghent University</a:t>
            </a:r>
            <a:br>
              <a:rPr lang="nl-BE" sz="2000" b="1" dirty="0">
                <a:solidFill>
                  <a:schemeClr val="tx1">
                    <a:lumMod val="85000"/>
                    <a:lumOff val="15000"/>
                  </a:schemeClr>
                </a:solidFill>
                <a:latin typeface="UGent Panno Text SemiBold" panose="02000506040000040003" pitchFamily="2" charset="0"/>
              </a:rPr>
            </a:br>
            <a:r>
              <a:rPr lang="nl-BE" sz="2000" b="1" dirty="0">
                <a:solidFill>
                  <a:schemeClr val="tx1">
                    <a:lumMod val="85000"/>
                    <a:lumOff val="15000"/>
                  </a:schemeClr>
                </a:solidFill>
                <a:latin typeface="UGent Panno Text SemiBold" panose="02000506040000040003" pitchFamily="2" charset="0"/>
              </a:rPr>
              <a:t>Association </a:t>
            </a:r>
            <a:r>
              <a:rPr lang="nl-BE" sz="2000" dirty="0">
                <a:solidFill>
                  <a:schemeClr val="tx1">
                    <a:lumMod val="85000"/>
                    <a:lumOff val="15000"/>
                  </a:schemeClr>
                </a:solidFill>
                <a:latin typeface="UGent Panno Text SemiLight" panose="02000406040000040003" pitchFamily="2" charset="0"/>
              </a:rPr>
              <a:t>(</a:t>
            </a:r>
            <a:r>
              <a:rPr lang="nl-BE" sz="2000" dirty="0" err="1">
                <a:solidFill>
                  <a:schemeClr val="tx1">
                    <a:lumMod val="85000"/>
                    <a:lumOff val="15000"/>
                  </a:schemeClr>
                </a:solidFill>
                <a:latin typeface="UGent Panno Text SemiLight" panose="02000406040000040003" pitchFamily="2" charset="0"/>
              </a:rPr>
              <a:t>AUGent</a:t>
            </a:r>
            <a:r>
              <a:rPr lang="nl-BE" sz="2000" dirty="0">
                <a:solidFill>
                  <a:schemeClr val="tx1">
                    <a:lumMod val="85000"/>
                    <a:lumOff val="15000"/>
                  </a:schemeClr>
                </a:solidFill>
                <a:latin typeface="UGent Panno Text SemiLight" panose="02000406040000040003" pitchFamily="2" charset="0"/>
              </a:rPr>
              <a:t>)</a:t>
            </a:r>
          </a:p>
        </p:txBody>
      </p:sp>
      <p:sp>
        <p:nvSpPr>
          <p:cNvPr id="79" name="Tijdelijke aanduiding voor inhoud 2"/>
          <p:cNvSpPr txBox="1">
            <a:spLocks/>
          </p:cNvSpPr>
          <p:nvPr/>
        </p:nvSpPr>
        <p:spPr>
          <a:xfrm>
            <a:off x="9732497" y="4256586"/>
            <a:ext cx="2477968" cy="141613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buNone/>
            </a:pPr>
            <a:r>
              <a:rPr lang="nl-BE" sz="2400" b="1" dirty="0">
                <a:solidFill>
                  <a:srgbClr val="1E64C8"/>
                </a:solidFill>
                <a:latin typeface="UGent Panno Text SemiBold" panose="02000506040000040003" pitchFamily="2" charset="0"/>
              </a:rPr>
              <a:t>2014</a:t>
            </a:r>
          </a:p>
          <a:p>
            <a:pPr marL="60273" indent="0">
              <a:lnSpc>
                <a:spcPct val="110000"/>
              </a:lnSpc>
              <a:buNone/>
            </a:pPr>
            <a:r>
              <a:rPr lang="nl-BE" sz="2000" dirty="0">
                <a:solidFill>
                  <a:schemeClr val="tx1">
                    <a:lumMod val="85000"/>
                    <a:lumOff val="15000"/>
                  </a:schemeClr>
                </a:solidFill>
                <a:latin typeface="UGent Panno Text SemiLight" panose="02000406040000040003" pitchFamily="2" charset="0"/>
              </a:rPr>
              <a:t>1</a:t>
            </a:r>
            <a:r>
              <a:rPr lang="nl-BE" sz="2000" baseline="30000" dirty="0">
                <a:solidFill>
                  <a:schemeClr val="tx1">
                    <a:lumMod val="85000"/>
                    <a:lumOff val="15000"/>
                  </a:schemeClr>
                </a:solidFill>
                <a:latin typeface="UGent Panno Text SemiLight" panose="02000406040000040003" pitchFamily="2" charset="0"/>
              </a:rPr>
              <a:t>st</a:t>
            </a:r>
            <a:r>
              <a:rPr lang="nl-BE" sz="2000" dirty="0">
                <a:solidFill>
                  <a:schemeClr val="tx1">
                    <a:lumMod val="85000"/>
                    <a:lumOff val="15000"/>
                  </a:schemeClr>
                </a:solidFill>
                <a:latin typeface="UGent Panno Text SemiLight" panose="02000406040000040003" pitchFamily="2" charset="0"/>
              </a:rPr>
              <a:t> European </a:t>
            </a:r>
          </a:p>
          <a:p>
            <a:pPr marL="60273" indent="0">
              <a:lnSpc>
                <a:spcPct val="110000"/>
              </a:lnSpc>
              <a:buNone/>
            </a:pPr>
            <a:r>
              <a:rPr lang="nl-BE" sz="2000" dirty="0" err="1">
                <a:solidFill>
                  <a:schemeClr val="tx1">
                    <a:lumMod val="85000"/>
                    <a:lumOff val="15000"/>
                  </a:schemeClr>
                </a:solidFill>
                <a:latin typeface="UGent Panno Text SemiLight" panose="02000406040000040003" pitchFamily="2" charset="0"/>
              </a:rPr>
              <a:t>university</a:t>
            </a:r>
            <a:r>
              <a:rPr lang="nl-BE" sz="2000" dirty="0">
                <a:solidFill>
                  <a:schemeClr val="tx1">
                    <a:lumMod val="85000"/>
                    <a:lumOff val="15000"/>
                  </a:schemeClr>
                </a:solidFill>
                <a:latin typeface="UGent Panno Text SemiLight" panose="02000406040000040003" pitchFamily="2" charset="0"/>
              </a:rPr>
              <a:t> in </a:t>
            </a:r>
            <a:r>
              <a:rPr lang="nl-BE" sz="2000" b="1" dirty="0">
                <a:solidFill>
                  <a:schemeClr val="tx1">
                    <a:lumMod val="85000"/>
                    <a:lumOff val="15000"/>
                  </a:schemeClr>
                </a:solidFill>
                <a:latin typeface="UGent Panno Text SemiBold" panose="02000506040000040003" pitchFamily="2" charset="0"/>
              </a:rPr>
              <a:t>South-Korea</a:t>
            </a:r>
          </a:p>
        </p:txBody>
      </p:sp>
      <p:cxnSp>
        <p:nvCxnSpPr>
          <p:cNvPr id="80" name="Rechte verbindingslijn 79"/>
          <p:cNvCxnSpPr/>
          <p:nvPr/>
        </p:nvCxnSpPr>
        <p:spPr>
          <a:xfrm flipV="1">
            <a:off x="862182" y="3494622"/>
            <a:ext cx="11329446" cy="4104"/>
          </a:xfrm>
          <a:prstGeom prst="line">
            <a:avLst/>
          </a:prstGeom>
          <a:ln w="1905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1" name="Tijdelijke aanduiding voor inhoud 2"/>
          <p:cNvSpPr txBox="1">
            <a:spLocks/>
          </p:cNvSpPr>
          <p:nvPr/>
        </p:nvSpPr>
        <p:spPr>
          <a:xfrm>
            <a:off x="10766992" y="1196380"/>
            <a:ext cx="1154829" cy="2415700"/>
          </a:xfrm>
          <a:prstGeom prst="rect">
            <a:avLst/>
          </a:prstGeom>
        </p:spPr>
        <p:txBody>
          <a:bodyPr vert="horz" lIns="64294" tIns="32147" rIns="64294" bIns="32147" rtlCol="0">
            <a:normAutofit/>
          </a:bodyPr>
          <a:lstStyle>
            <a:lvl1pPr marL="536400"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70000" indent="-45000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6800"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9200" indent="-5508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962800" indent="-4428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dirty="0">
                <a:solidFill>
                  <a:srgbClr val="1E64C8"/>
                </a:solidFill>
                <a:latin typeface="UGent Panno Text SemiBold" panose="02000506040000040003" pitchFamily="2" charset="0"/>
              </a:rPr>
              <a:t>2017</a:t>
            </a:r>
          </a:p>
          <a:p>
            <a:pPr marL="60273" indent="0">
              <a:lnSpc>
                <a:spcPct val="100000"/>
              </a:lnSpc>
              <a:buNone/>
            </a:pPr>
            <a:r>
              <a:rPr lang="nl-BE" sz="2000" b="1" dirty="0">
                <a:solidFill>
                  <a:schemeClr val="tx1">
                    <a:lumMod val="85000"/>
                    <a:lumOff val="15000"/>
                  </a:schemeClr>
                </a:solidFill>
                <a:latin typeface="UGent Panno Text SemiBold" panose="02000506040000040003" pitchFamily="2" charset="0"/>
              </a:rPr>
              <a:t>200 </a:t>
            </a:r>
            <a:r>
              <a:rPr lang="nl-BE" sz="2000" b="1" dirty="0" err="1">
                <a:solidFill>
                  <a:schemeClr val="tx1">
                    <a:lumMod val="85000"/>
                    <a:lumOff val="15000"/>
                  </a:schemeClr>
                </a:solidFill>
                <a:latin typeface="UGent Panno Text SemiBold" panose="02000506040000040003" pitchFamily="2" charset="0"/>
              </a:rPr>
              <a:t>years</a:t>
            </a:r>
            <a:r>
              <a:rPr lang="nl-BE" sz="2000" b="1" dirty="0">
                <a:solidFill>
                  <a:schemeClr val="tx1">
                    <a:lumMod val="85000"/>
                    <a:lumOff val="15000"/>
                  </a:schemeClr>
                </a:solidFill>
                <a:latin typeface="UGent Panno Text SemiBold" panose="02000506040000040003" pitchFamily="2" charset="0"/>
              </a:rPr>
              <a:t> </a:t>
            </a:r>
          </a:p>
          <a:p>
            <a:pPr marL="60273" indent="0">
              <a:lnSpc>
                <a:spcPct val="100000"/>
              </a:lnSpc>
              <a:buNone/>
            </a:pPr>
            <a:r>
              <a:rPr lang="nl-BE" sz="2000" dirty="0">
                <a:solidFill>
                  <a:schemeClr val="tx1">
                    <a:lumMod val="85000"/>
                    <a:lumOff val="15000"/>
                  </a:schemeClr>
                </a:solidFill>
                <a:latin typeface="UGent Panno Text SemiLight" panose="02000406040000040003" pitchFamily="2" charset="0"/>
              </a:rPr>
              <a:t>Ghent</a:t>
            </a:r>
            <a:br>
              <a:rPr lang="nl-BE" sz="2000" dirty="0">
                <a:solidFill>
                  <a:schemeClr val="tx1">
                    <a:lumMod val="85000"/>
                    <a:lumOff val="15000"/>
                  </a:schemeClr>
                </a:solidFill>
                <a:latin typeface="UGent Panno Text SemiLight" panose="02000406040000040003" pitchFamily="2" charset="0"/>
              </a:rPr>
            </a:br>
            <a:r>
              <a:rPr lang="nl-BE" sz="2000" dirty="0">
                <a:solidFill>
                  <a:schemeClr val="tx1">
                    <a:lumMod val="85000"/>
                    <a:lumOff val="15000"/>
                  </a:schemeClr>
                </a:solidFill>
                <a:latin typeface="UGent Panno Text SemiLight" panose="02000406040000040003" pitchFamily="2" charset="0"/>
              </a:rPr>
              <a:t>University!</a:t>
            </a:r>
          </a:p>
        </p:txBody>
      </p:sp>
      <p:cxnSp>
        <p:nvCxnSpPr>
          <p:cNvPr id="83" name="Rechte verbindingslijn 82"/>
          <p:cNvCxnSpPr/>
          <p:nvPr/>
        </p:nvCxnSpPr>
        <p:spPr>
          <a:xfrm flipV="1">
            <a:off x="2195321" y="3481598"/>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Rechte verbindingslijn 83"/>
          <p:cNvCxnSpPr/>
          <p:nvPr/>
        </p:nvCxnSpPr>
        <p:spPr>
          <a:xfrm flipV="1">
            <a:off x="4809174" y="3505081"/>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5" name="Rechte verbindingslijn 84"/>
          <p:cNvCxnSpPr/>
          <p:nvPr/>
        </p:nvCxnSpPr>
        <p:spPr>
          <a:xfrm flipV="1">
            <a:off x="7415060" y="3505081"/>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Rechte verbindingslijn 85"/>
          <p:cNvCxnSpPr/>
          <p:nvPr/>
        </p:nvCxnSpPr>
        <p:spPr>
          <a:xfrm flipV="1">
            <a:off x="9892478" y="3505081"/>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87" name="Afbeelding 8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1519" y="4086401"/>
            <a:ext cx="1416139" cy="1416139"/>
          </a:xfrm>
          <a:prstGeom prst="rect">
            <a:avLst/>
          </a:prstGeom>
        </p:spPr>
      </p:pic>
      <p:cxnSp>
        <p:nvCxnSpPr>
          <p:cNvPr id="89" name="Rechte verbindingslijn 88"/>
          <p:cNvCxnSpPr>
            <a:cxnSpLocks/>
          </p:cNvCxnSpPr>
          <p:nvPr/>
        </p:nvCxnSpPr>
        <p:spPr>
          <a:xfrm flipV="1">
            <a:off x="3820476" y="2284795"/>
            <a:ext cx="0" cy="1179847"/>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Rechte verbindingslijn 89"/>
          <p:cNvCxnSpPr>
            <a:cxnSpLocks/>
          </p:cNvCxnSpPr>
          <p:nvPr/>
        </p:nvCxnSpPr>
        <p:spPr>
          <a:xfrm flipV="1">
            <a:off x="6470050" y="2284795"/>
            <a:ext cx="0" cy="1152998"/>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Rechte verbindingslijn 90"/>
          <p:cNvCxnSpPr>
            <a:cxnSpLocks/>
          </p:cNvCxnSpPr>
          <p:nvPr/>
        </p:nvCxnSpPr>
        <p:spPr>
          <a:xfrm flipV="1">
            <a:off x="8880054" y="2842669"/>
            <a:ext cx="0" cy="595125"/>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Rechte verbindingslijn 91"/>
          <p:cNvCxnSpPr>
            <a:cxnSpLocks/>
          </p:cNvCxnSpPr>
          <p:nvPr/>
        </p:nvCxnSpPr>
        <p:spPr>
          <a:xfrm flipV="1">
            <a:off x="10950446" y="2627586"/>
            <a:ext cx="0" cy="810207"/>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93" name="Afbeelding 9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67291" y="2284795"/>
            <a:ext cx="1336732" cy="1335451"/>
          </a:xfrm>
          <a:prstGeom prst="rect">
            <a:avLst/>
          </a:prstGeom>
        </p:spPr>
      </p:pic>
      <p:pic>
        <p:nvPicPr>
          <p:cNvPr id="94" name="Afbeelding 9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74392" y="2180487"/>
            <a:ext cx="1323522" cy="1323522"/>
          </a:xfrm>
          <a:prstGeom prst="rect">
            <a:avLst/>
          </a:prstGeom>
        </p:spPr>
      </p:pic>
      <p:pic>
        <p:nvPicPr>
          <p:cNvPr id="95" name="Afbeelding 9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13912" y="3671195"/>
            <a:ext cx="1271111" cy="1277233"/>
          </a:xfrm>
          <a:prstGeom prst="rect">
            <a:avLst/>
          </a:prstGeom>
        </p:spPr>
      </p:pic>
      <p:pic>
        <p:nvPicPr>
          <p:cNvPr id="100" name="Afbeelding 99">
            <a:hlinkClick r:id="rId7"/>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4501" y="2982931"/>
            <a:ext cx="1414585" cy="985923"/>
          </a:xfrm>
          <a:prstGeom prst="rect">
            <a:avLst/>
          </a:prstGeom>
          <a:ln>
            <a:noFill/>
          </a:ln>
          <a:effectLst>
            <a:outerShdw blurRad="292100" dist="103087" dir="2700000" sx="95000" sy="95000" algn="tl" rotWithShape="0">
              <a:srgbClr val="333333">
                <a:alpha val="65000"/>
              </a:srgbClr>
            </a:outerShdw>
          </a:effectLst>
        </p:spPr>
      </p:pic>
    </p:spTree>
    <p:extLst>
      <p:ext uri="{BB962C8B-B14F-4D97-AF65-F5344CB8AC3E}">
        <p14:creationId xmlns:p14="http://schemas.microsoft.com/office/powerpoint/2010/main" val="37800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80"/>
                                        </p:tgtEl>
                                        <p:attrNameLst>
                                          <p:attrName>style.visibility</p:attrName>
                                        </p:attrNameLst>
                                      </p:cBhvr>
                                      <p:to>
                                        <p:strVal val="visible"/>
                                      </p:to>
                                    </p:set>
                                    <p:animEffect transition="in" filter="wipe(left)">
                                      <p:cBhvr>
                                        <p:cTn id="7" dur="1000"/>
                                        <p:tgtEl>
                                          <p:spTgt spid="80"/>
                                        </p:tgtEl>
                                      </p:cBhvr>
                                    </p:animEffect>
                                  </p:childTnLst>
                                </p:cTn>
                              </p:par>
                            </p:childTnLst>
                          </p:cTn>
                        </p:par>
                        <p:par>
                          <p:cTn id="8" fill="hold">
                            <p:stCondLst>
                              <p:cond delay="1500"/>
                            </p:stCondLst>
                            <p:childTnLst>
                              <p:par>
                                <p:cTn id="9" presetID="10" presetClass="entr" presetSubtype="0" fill="hold" grpId="0" nodeType="afterEffect">
                                  <p:stCondLst>
                                    <p:cond delay="250"/>
                                  </p:stCondLst>
                                  <p:childTnLst>
                                    <p:set>
                                      <p:cBhvr>
                                        <p:cTn id="10" dur="1" fill="hold">
                                          <p:stCondLst>
                                            <p:cond delay="0"/>
                                          </p:stCondLst>
                                        </p:cTn>
                                        <p:tgtEl>
                                          <p:spTgt spid="72">
                                            <p:txEl>
                                              <p:pRg st="0" end="0"/>
                                            </p:txEl>
                                          </p:spTgt>
                                        </p:tgtEl>
                                        <p:attrNameLst>
                                          <p:attrName>style.visibility</p:attrName>
                                        </p:attrNameLst>
                                      </p:cBhvr>
                                      <p:to>
                                        <p:strVal val="visible"/>
                                      </p:to>
                                    </p:set>
                                    <p:animEffect transition="in" filter="fade">
                                      <p:cBhvr>
                                        <p:cTn id="11" dur="500"/>
                                        <p:tgtEl>
                                          <p:spTgt spid="72">
                                            <p:txEl>
                                              <p:pRg st="0" end="0"/>
                                            </p:txEl>
                                          </p:spTgt>
                                        </p:tgtEl>
                                      </p:cBhvr>
                                    </p:animEffect>
                                  </p:childTnLst>
                                </p:cTn>
                              </p:par>
                            </p:childTnLst>
                          </p:cTn>
                        </p:par>
                        <p:par>
                          <p:cTn id="12" fill="hold">
                            <p:stCondLst>
                              <p:cond delay="2250"/>
                            </p:stCondLst>
                            <p:childTnLst>
                              <p:par>
                                <p:cTn id="13" presetID="22" presetClass="entr" presetSubtype="1" fill="hold" nodeType="afterEffect">
                                  <p:stCondLst>
                                    <p:cond delay="500"/>
                                  </p:stCondLst>
                                  <p:childTnLst>
                                    <p:set>
                                      <p:cBhvr>
                                        <p:cTn id="14" dur="1" fill="hold">
                                          <p:stCondLst>
                                            <p:cond delay="0"/>
                                          </p:stCondLst>
                                        </p:cTn>
                                        <p:tgtEl>
                                          <p:spTgt spid="83"/>
                                        </p:tgtEl>
                                        <p:attrNameLst>
                                          <p:attrName>style.visibility</p:attrName>
                                        </p:attrNameLst>
                                      </p:cBhvr>
                                      <p:to>
                                        <p:strVal val="visible"/>
                                      </p:to>
                                    </p:set>
                                    <p:animEffect transition="in" filter="wipe(up)">
                                      <p:cBhvr>
                                        <p:cTn id="15" dur="500"/>
                                        <p:tgtEl>
                                          <p:spTgt spid="83"/>
                                        </p:tgtEl>
                                      </p:cBhvr>
                                    </p:animEffect>
                                  </p:childTnLst>
                                </p:cTn>
                              </p:par>
                              <p:par>
                                <p:cTn id="16" presetID="10" presetClass="entr" presetSubtype="0" fill="hold" nodeType="withEffect">
                                  <p:stCondLst>
                                    <p:cond delay="0"/>
                                  </p:stCondLst>
                                  <p:childTnLst>
                                    <p:set>
                                      <p:cBhvr>
                                        <p:cTn id="17" dur="1" fill="hold">
                                          <p:stCondLst>
                                            <p:cond delay="0"/>
                                          </p:stCondLst>
                                        </p:cTn>
                                        <p:tgtEl>
                                          <p:spTgt spid="93"/>
                                        </p:tgtEl>
                                        <p:attrNameLst>
                                          <p:attrName>style.visibility</p:attrName>
                                        </p:attrNameLst>
                                      </p:cBhvr>
                                      <p:to>
                                        <p:strVal val="visible"/>
                                      </p:to>
                                    </p:set>
                                    <p:animEffect transition="in" filter="fade">
                                      <p:cBhvr>
                                        <p:cTn id="18" dur="500"/>
                                        <p:tgtEl>
                                          <p:spTgt spid="93"/>
                                        </p:tgtEl>
                                      </p:cBhvr>
                                    </p:animEffect>
                                  </p:childTnLst>
                                </p:cTn>
                              </p:par>
                            </p:childTnLst>
                          </p:cTn>
                        </p:par>
                        <p:par>
                          <p:cTn id="19" fill="hold">
                            <p:stCondLst>
                              <p:cond delay="3250"/>
                            </p:stCondLst>
                            <p:childTnLst>
                              <p:par>
                                <p:cTn id="20" presetID="10" presetClass="entr" presetSubtype="0" fill="hold" nodeType="afterEffect">
                                  <p:stCondLst>
                                    <p:cond delay="0"/>
                                  </p:stCondLst>
                                  <p:childTnLst>
                                    <p:set>
                                      <p:cBhvr>
                                        <p:cTn id="21" dur="1" fill="hold">
                                          <p:stCondLst>
                                            <p:cond delay="0"/>
                                          </p:stCondLst>
                                        </p:cTn>
                                        <p:tgtEl>
                                          <p:spTgt spid="74">
                                            <p:txEl>
                                              <p:pRg st="0" end="0"/>
                                            </p:txEl>
                                          </p:spTgt>
                                        </p:tgtEl>
                                        <p:attrNameLst>
                                          <p:attrName>style.visibility</p:attrName>
                                        </p:attrNameLst>
                                      </p:cBhvr>
                                      <p:to>
                                        <p:strVal val="visible"/>
                                      </p:to>
                                    </p:set>
                                    <p:animEffect transition="in" filter="fade">
                                      <p:cBhvr>
                                        <p:cTn id="22" dur="500"/>
                                        <p:tgtEl>
                                          <p:spTgt spid="74">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4">
                                            <p:txEl>
                                              <p:pRg st="1" end="1"/>
                                            </p:txEl>
                                          </p:spTgt>
                                        </p:tgtEl>
                                        <p:attrNameLst>
                                          <p:attrName>style.visibility</p:attrName>
                                        </p:attrNameLst>
                                      </p:cBhvr>
                                      <p:to>
                                        <p:strVal val="visible"/>
                                      </p:to>
                                    </p:set>
                                    <p:animEffect transition="in" filter="fade">
                                      <p:cBhvr>
                                        <p:cTn id="25" dur="500"/>
                                        <p:tgtEl>
                                          <p:spTgt spid="74">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74">
                                            <p:txEl>
                                              <p:pRg st="2" end="2"/>
                                            </p:txEl>
                                          </p:spTgt>
                                        </p:tgtEl>
                                        <p:attrNameLst>
                                          <p:attrName>style.visibility</p:attrName>
                                        </p:attrNameLst>
                                      </p:cBhvr>
                                      <p:to>
                                        <p:strVal val="visible"/>
                                      </p:to>
                                    </p:set>
                                    <p:animEffect transition="in" filter="fade">
                                      <p:cBhvr>
                                        <p:cTn id="28" dur="500"/>
                                        <p:tgtEl>
                                          <p:spTgt spid="74">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fade">
                                      <p:cBhvr>
                                        <p:cTn id="31" dur="500"/>
                                        <p:tgtEl>
                                          <p:spTgt spid="87"/>
                                        </p:tgtEl>
                                      </p:cBhvr>
                                    </p:animEffect>
                                  </p:childTnLst>
                                </p:cTn>
                              </p:par>
                            </p:childTnLst>
                          </p:cTn>
                        </p:par>
                        <p:par>
                          <p:cTn id="32" fill="hold">
                            <p:stCondLst>
                              <p:cond delay="3750"/>
                            </p:stCondLst>
                            <p:childTnLst>
                              <p:par>
                                <p:cTn id="33" presetID="22" presetClass="entr" presetSubtype="4" fill="hold" nodeType="afterEffect">
                                  <p:stCondLst>
                                    <p:cond delay="500"/>
                                  </p:stCondLst>
                                  <p:childTnLst>
                                    <p:set>
                                      <p:cBhvr>
                                        <p:cTn id="34" dur="1" fill="hold">
                                          <p:stCondLst>
                                            <p:cond delay="0"/>
                                          </p:stCondLst>
                                        </p:cTn>
                                        <p:tgtEl>
                                          <p:spTgt spid="89"/>
                                        </p:tgtEl>
                                        <p:attrNameLst>
                                          <p:attrName>style.visibility</p:attrName>
                                        </p:attrNameLst>
                                      </p:cBhvr>
                                      <p:to>
                                        <p:strVal val="visible"/>
                                      </p:to>
                                    </p:set>
                                    <p:animEffect transition="in" filter="wipe(down)">
                                      <p:cBhvr>
                                        <p:cTn id="35" dur="500"/>
                                        <p:tgtEl>
                                          <p:spTgt spid="89"/>
                                        </p:tgtEl>
                                      </p:cBhvr>
                                    </p:animEffect>
                                  </p:childTnLst>
                                </p:cTn>
                              </p:par>
                            </p:childTnLst>
                          </p:cTn>
                        </p:par>
                        <p:par>
                          <p:cTn id="36" fill="hold">
                            <p:stCondLst>
                              <p:cond delay="4750"/>
                            </p:stCondLst>
                            <p:childTnLst>
                              <p:par>
                                <p:cTn id="37" presetID="10" presetClass="entr" presetSubtype="0" fill="hold" nodeType="afterEffect">
                                  <p:stCondLst>
                                    <p:cond delay="0"/>
                                  </p:stCondLst>
                                  <p:childTnLst>
                                    <p:set>
                                      <p:cBhvr>
                                        <p:cTn id="38" dur="1" fill="hold">
                                          <p:stCondLst>
                                            <p:cond delay="0"/>
                                          </p:stCondLst>
                                        </p:cTn>
                                        <p:tgtEl>
                                          <p:spTgt spid="73">
                                            <p:txEl>
                                              <p:pRg st="0" end="0"/>
                                            </p:txEl>
                                          </p:spTgt>
                                        </p:tgtEl>
                                        <p:attrNameLst>
                                          <p:attrName>style.visibility</p:attrName>
                                        </p:attrNameLst>
                                      </p:cBhvr>
                                      <p:to>
                                        <p:strVal val="visible"/>
                                      </p:to>
                                    </p:set>
                                    <p:animEffect transition="in" filter="fade">
                                      <p:cBhvr>
                                        <p:cTn id="39" dur="500"/>
                                        <p:tgtEl>
                                          <p:spTgt spid="73">
                                            <p:txEl>
                                              <p:pRg st="0" end="0"/>
                                            </p:txEl>
                                          </p:spTgt>
                                        </p:tgtEl>
                                      </p:cBhvr>
                                    </p:animEffect>
                                  </p:childTnLst>
                                </p:cTn>
                              </p:par>
                            </p:childTnLst>
                          </p:cTn>
                        </p:par>
                        <p:par>
                          <p:cTn id="40" fill="hold">
                            <p:stCondLst>
                              <p:cond delay="5250"/>
                            </p:stCondLst>
                            <p:childTnLst>
                              <p:par>
                                <p:cTn id="41" presetID="22" presetClass="entr" presetSubtype="1" fill="hold" nodeType="afterEffect">
                                  <p:stCondLst>
                                    <p:cond delay="0"/>
                                  </p:stCondLst>
                                  <p:childTnLst>
                                    <p:set>
                                      <p:cBhvr>
                                        <p:cTn id="42" dur="1" fill="hold">
                                          <p:stCondLst>
                                            <p:cond delay="0"/>
                                          </p:stCondLst>
                                        </p:cTn>
                                        <p:tgtEl>
                                          <p:spTgt spid="84"/>
                                        </p:tgtEl>
                                        <p:attrNameLst>
                                          <p:attrName>style.visibility</p:attrName>
                                        </p:attrNameLst>
                                      </p:cBhvr>
                                      <p:to>
                                        <p:strVal val="visible"/>
                                      </p:to>
                                    </p:set>
                                    <p:animEffect transition="in" filter="wipe(up)">
                                      <p:cBhvr>
                                        <p:cTn id="43" dur="500"/>
                                        <p:tgtEl>
                                          <p:spTgt spid="84"/>
                                        </p:tgtEl>
                                      </p:cBhvr>
                                    </p:animEffect>
                                  </p:childTnLst>
                                </p:cTn>
                              </p:par>
                            </p:childTnLst>
                          </p:cTn>
                        </p:par>
                        <p:par>
                          <p:cTn id="44" fill="hold">
                            <p:stCondLst>
                              <p:cond delay="5750"/>
                            </p:stCondLst>
                            <p:childTnLst>
                              <p:par>
                                <p:cTn id="45" presetID="10" presetClass="entr" presetSubtype="0" fill="hold" nodeType="afterEffect">
                                  <p:stCondLst>
                                    <p:cond delay="250"/>
                                  </p:stCondLst>
                                  <p:childTnLst>
                                    <p:set>
                                      <p:cBhvr>
                                        <p:cTn id="46" dur="1" fill="hold">
                                          <p:stCondLst>
                                            <p:cond delay="0"/>
                                          </p:stCondLst>
                                        </p:cTn>
                                        <p:tgtEl>
                                          <p:spTgt spid="75">
                                            <p:txEl>
                                              <p:pRg st="0" end="0"/>
                                            </p:txEl>
                                          </p:spTgt>
                                        </p:tgtEl>
                                        <p:attrNameLst>
                                          <p:attrName>style.visibility</p:attrName>
                                        </p:attrNameLst>
                                      </p:cBhvr>
                                      <p:to>
                                        <p:strVal val="visible"/>
                                      </p:to>
                                    </p:set>
                                    <p:animEffect transition="in" filter="fade">
                                      <p:cBhvr>
                                        <p:cTn id="47" dur="500"/>
                                        <p:tgtEl>
                                          <p:spTgt spid="75">
                                            <p:txEl>
                                              <p:pRg st="0" end="0"/>
                                            </p:txEl>
                                          </p:spTgt>
                                        </p:tgtEl>
                                      </p:cBhvr>
                                    </p:animEffect>
                                  </p:childTnLst>
                                </p:cTn>
                              </p:par>
                              <p:par>
                                <p:cTn id="48" presetID="10" presetClass="entr" presetSubtype="0" fill="hold" nodeType="withEffect">
                                  <p:stCondLst>
                                    <p:cond delay="250"/>
                                  </p:stCondLst>
                                  <p:childTnLst>
                                    <p:set>
                                      <p:cBhvr>
                                        <p:cTn id="49" dur="1" fill="hold">
                                          <p:stCondLst>
                                            <p:cond delay="0"/>
                                          </p:stCondLst>
                                        </p:cTn>
                                        <p:tgtEl>
                                          <p:spTgt spid="75">
                                            <p:txEl>
                                              <p:pRg st="1" end="1"/>
                                            </p:txEl>
                                          </p:spTgt>
                                        </p:tgtEl>
                                        <p:attrNameLst>
                                          <p:attrName>style.visibility</p:attrName>
                                        </p:attrNameLst>
                                      </p:cBhvr>
                                      <p:to>
                                        <p:strVal val="visible"/>
                                      </p:to>
                                    </p:set>
                                    <p:animEffect transition="in" filter="fade">
                                      <p:cBhvr>
                                        <p:cTn id="50" dur="500"/>
                                        <p:tgtEl>
                                          <p:spTgt spid="75">
                                            <p:txEl>
                                              <p:pRg st="1" end="1"/>
                                            </p:txEl>
                                          </p:spTgt>
                                        </p:tgtEl>
                                      </p:cBhvr>
                                    </p:animEffect>
                                  </p:childTnLst>
                                </p:cTn>
                              </p:par>
                              <p:par>
                                <p:cTn id="51" presetID="10" presetClass="entr" presetSubtype="0" fill="hold" nodeType="withEffect">
                                  <p:stCondLst>
                                    <p:cond delay="250"/>
                                  </p:stCondLst>
                                  <p:childTnLst>
                                    <p:set>
                                      <p:cBhvr>
                                        <p:cTn id="52" dur="1" fill="hold">
                                          <p:stCondLst>
                                            <p:cond delay="0"/>
                                          </p:stCondLst>
                                        </p:cTn>
                                        <p:tgtEl>
                                          <p:spTgt spid="75">
                                            <p:txEl>
                                              <p:pRg st="2" end="2"/>
                                            </p:txEl>
                                          </p:spTgt>
                                        </p:tgtEl>
                                        <p:attrNameLst>
                                          <p:attrName>style.visibility</p:attrName>
                                        </p:attrNameLst>
                                      </p:cBhvr>
                                      <p:to>
                                        <p:strVal val="visible"/>
                                      </p:to>
                                    </p:set>
                                    <p:animEffect transition="in" filter="fade">
                                      <p:cBhvr>
                                        <p:cTn id="53" dur="500"/>
                                        <p:tgtEl>
                                          <p:spTgt spid="75">
                                            <p:txEl>
                                              <p:pRg st="2" end="2"/>
                                            </p:txEl>
                                          </p:spTgt>
                                        </p:tgtEl>
                                      </p:cBhvr>
                                    </p:animEffect>
                                  </p:childTnLst>
                                </p:cTn>
                              </p:par>
                            </p:childTnLst>
                          </p:cTn>
                        </p:par>
                        <p:par>
                          <p:cTn id="54" fill="hold">
                            <p:stCondLst>
                              <p:cond delay="6500"/>
                            </p:stCondLst>
                            <p:childTnLst>
                              <p:par>
                                <p:cTn id="55" presetID="22" presetClass="entr" presetSubtype="4" fill="hold" nodeType="afterEffect">
                                  <p:stCondLst>
                                    <p:cond delay="250"/>
                                  </p:stCondLst>
                                  <p:childTnLst>
                                    <p:set>
                                      <p:cBhvr>
                                        <p:cTn id="56" dur="1" fill="hold">
                                          <p:stCondLst>
                                            <p:cond delay="0"/>
                                          </p:stCondLst>
                                        </p:cTn>
                                        <p:tgtEl>
                                          <p:spTgt spid="90"/>
                                        </p:tgtEl>
                                        <p:attrNameLst>
                                          <p:attrName>style.visibility</p:attrName>
                                        </p:attrNameLst>
                                      </p:cBhvr>
                                      <p:to>
                                        <p:strVal val="visible"/>
                                      </p:to>
                                    </p:set>
                                    <p:animEffect transition="in" filter="wipe(down)">
                                      <p:cBhvr>
                                        <p:cTn id="57" dur="500"/>
                                        <p:tgtEl>
                                          <p:spTgt spid="90"/>
                                        </p:tgtEl>
                                      </p:cBhvr>
                                    </p:animEffect>
                                  </p:childTnLst>
                                </p:cTn>
                              </p:par>
                            </p:childTnLst>
                          </p:cTn>
                        </p:par>
                        <p:par>
                          <p:cTn id="58" fill="hold">
                            <p:stCondLst>
                              <p:cond delay="7250"/>
                            </p:stCondLst>
                            <p:childTnLst>
                              <p:par>
                                <p:cTn id="59" presetID="10" presetClass="entr" presetSubtype="0" fill="hold" nodeType="afterEffect">
                                  <p:stCondLst>
                                    <p:cond delay="0"/>
                                  </p:stCondLst>
                                  <p:childTnLst>
                                    <p:set>
                                      <p:cBhvr>
                                        <p:cTn id="60" dur="1" fill="hold">
                                          <p:stCondLst>
                                            <p:cond delay="0"/>
                                          </p:stCondLst>
                                        </p:cTn>
                                        <p:tgtEl>
                                          <p:spTgt spid="76">
                                            <p:txEl>
                                              <p:pRg st="0" end="0"/>
                                            </p:txEl>
                                          </p:spTgt>
                                        </p:tgtEl>
                                        <p:attrNameLst>
                                          <p:attrName>style.visibility</p:attrName>
                                        </p:attrNameLst>
                                      </p:cBhvr>
                                      <p:to>
                                        <p:strVal val="visible"/>
                                      </p:to>
                                    </p:set>
                                    <p:animEffect transition="in" filter="fade">
                                      <p:cBhvr>
                                        <p:cTn id="61" dur="500"/>
                                        <p:tgtEl>
                                          <p:spTgt spid="76">
                                            <p:txEl>
                                              <p:pRg st="0" end="0"/>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76">
                                            <p:txEl>
                                              <p:pRg st="1" end="1"/>
                                            </p:txEl>
                                          </p:spTgt>
                                        </p:tgtEl>
                                        <p:attrNameLst>
                                          <p:attrName>style.visibility</p:attrName>
                                        </p:attrNameLst>
                                      </p:cBhvr>
                                      <p:to>
                                        <p:strVal val="visible"/>
                                      </p:to>
                                    </p:set>
                                    <p:animEffect transition="in" filter="fade">
                                      <p:cBhvr>
                                        <p:cTn id="64" dur="500"/>
                                        <p:tgtEl>
                                          <p:spTgt spid="76">
                                            <p:txEl>
                                              <p:pRg st="1" end="1"/>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76">
                                            <p:txEl>
                                              <p:pRg st="2" end="2"/>
                                            </p:txEl>
                                          </p:spTgt>
                                        </p:tgtEl>
                                        <p:attrNameLst>
                                          <p:attrName>style.visibility</p:attrName>
                                        </p:attrNameLst>
                                      </p:cBhvr>
                                      <p:to>
                                        <p:strVal val="visible"/>
                                      </p:to>
                                    </p:set>
                                    <p:animEffect transition="in" filter="fade">
                                      <p:cBhvr>
                                        <p:cTn id="67" dur="500"/>
                                        <p:tgtEl>
                                          <p:spTgt spid="76">
                                            <p:txEl>
                                              <p:pRg st="2" end="2"/>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94"/>
                                        </p:tgtEl>
                                        <p:attrNameLst>
                                          <p:attrName>style.visibility</p:attrName>
                                        </p:attrNameLst>
                                      </p:cBhvr>
                                      <p:to>
                                        <p:strVal val="visible"/>
                                      </p:to>
                                    </p:set>
                                    <p:animEffect transition="in" filter="fade">
                                      <p:cBhvr>
                                        <p:cTn id="70" dur="500"/>
                                        <p:tgtEl>
                                          <p:spTgt spid="94"/>
                                        </p:tgtEl>
                                      </p:cBhvr>
                                    </p:animEffect>
                                  </p:childTnLst>
                                </p:cTn>
                              </p:par>
                            </p:childTnLst>
                          </p:cTn>
                        </p:par>
                        <p:par>
                          <p:cTn id="71" fill="hold">
                            <p:stCondLst>
                              <p:cond delay="7750"/>
                            </p:stCondLst>
                            <p:childTnLst>
                              <p:par>
                                <p:cTn id="72" presetID="22" presetClass="entr" presetSubtype="1" fill="hold" nodeType="afterEffect">
                                  <p:stCondLst>
                                    <p:cond delay="250"/>
                                  </p:stCondLst>
                                  <p:childTnLst>
                                    <p:set>
                                      <p:cBhvr>
                                        <p:cTn id="73" dur="1" fill="hold">
                                          <p:stCondLst>
                                            <p:cond delay="0"/>
                                          </p:stCondLst>
                                        </p:cTn>
                                        <p:tgtEl>
                                          <p:spTgt spid="85"/>
                                        </p:tgtEl>
                                        <p:attrNameLst>
                                          <p:attrName>style.visibility</p:attrName>
                                        </p:attrNameLst>
                                      </p:cBhvr>
                                      <p:to>
                                        <p:strVal val="visible"/>
                                      </p:to>
                                    </p:set>
                                    <p:animEffect transition="in" filter="wipe(up)">
                                      <p:cBhvr>
                                        <p:cTn id="74" dur="500"/>
                                        <p:tgtEl>
                                          <p:spTgt spid="85"/>
                                        </p:tgtEl>
                                      </p:cBhvr>
                                    </p:animEffect>
                                  </p:childTnLst>
                                </p:cTn>
                              </p:par>
                            </p:childTnLst>
                          </p:cTn>
                        </p:par>
                        <p:par>
                          <p:cTn id="75" fill="hold">
                            <p:stCondLst>
                              <p:cond delay="8500"/>
                            </p:stCondLst>
                            <p:childTnLst>
                              <p:par>
                                <p:cTn id="76" presetID="10" presetClass="entr" presetSubtype="0" fill="hold" nodeType="afterEffect">
                                  <p:stCondLst>
                                    <p:cond delay="0"/>
                                  </p:stCondLst>
                                  <p:childTnLst>
                                    <p:set>
                                      <p:cBhvr>
                                        <p:cTn id="77" dur="1" fill="hold">
                                          <p:stCondLst>
                                            <p:cond delay="0"/>
                                          </p:stCondLst>
                                        </p:cTn>
                                        <p:tgtEl>
                                          <p:spTgt spid="78">
                                            <p:txEl>
                                              <p:pRg st="0" end="0"/>
                                            </p:txEl>
                                          </p:spTgt>
                                        </p:tgtEl>
                                        <p:attrNameLst>
                                          <p:attrName>style.visibility</p:attrName>
                                        </p:attrNameLst>
                                      </p:cBhvr>
                                      <p:to>
                                        <p:strVal val="visible"/>
                                      </p:to>
                                    </p:set>
                                    <p:animEffect transition="in" filter="fade">
                                      <p:cBhvr>
                                        <p:cTn id="78" dur="500"/>
                                        <p:tgtEl>
                                          <p:spTgt spid="78">
                                            <p:txEl>
                                              <p:pRg st="0" end="0"/>
                                            </p:txEl>
                                          </p:spTgt>
                                        </p:tgtEl>
                                      </p:cBhvr>
                                    </p:animEffect>
                                  </p:childTnLst>
                                </p:cTn>
                              </p:par>
                              <p:par>
                                <p:cTn id="79" presetID="10" presetClass="entr" presetSubtype="0" fill="hold" nodeType="withEffect">
                                  <p:stCondLst>
                                    <p:cond delay="0"/>
                                  </p:stCondLst>
                                  <p:childTnLst>
                                    <p:set>
                                      <p:cBhvr>
                                        <p:cTn id="80" dur="1" fill="hold">
                                          <p:stCondLst>
                                            <p:cond delay="0"/>
                                          </p:stCondLst>
                                        </p:cTn>
                                        <p:tgtEl>
                                          <p:spTgt spid="78">
                                            <p:txEl>
                                              <p:pRg st="1" end="1"/>
                                            </p:txEl>
                                          </p:spTgt>
                                        </p:tgtEl>
                                        <p:attrNameLst>
                                          <p:attrName>style.visibility</p:attrName>
                                        </p:attrNameLst>
                                      </p:cBhvr>
                                      <p:to>
                                        <p:strVal val="visible"/>
                                      </p:to>
                                    </p:set>
                                    <p:animEffect transition="in" filter="fade">
                                      <p:cBhvr>
                                        <p:cTn id="81" dur="500"/>
                                        <p:tgtEl>
                                          <p:spTgt spid="78">
                                            <p:txEl>
                                              <p:pRg st="1" end="1"/>
                                            </p:txEl>
                                          </p:spTgt>
                                        </p:tgtEl>
                                      </p:cBhvr>
                                    </p:animEffect>
                                  </p:childTnLst>
                                </p:cTn>
                              </p:par>
                            </p:childTnLst>
                          </p:cTn>
                        </p:par>
                        <p:par>
                          <p:cTn id="82" fill="hold">
                            <p:stCondLst>
                              <p:cond delay="9000"/>
                            </p:stCondLst>
                            <p:childTnLst>
                              <p:par>
                                <p:cTn id="83" presetID="22" presetClass="entr" presetSubtype="4" fill="hold" nodeType="afterEffect">
                                  <p:stCondLst>
                                    <p:cond delay="250"/>
                                  </p:stCondLst>
                                  <p:childTnLst>
                                    <p:set>
                                      <p:cBhvr>
                                        <p:cTn id="84" dur="1" fill="hold">
                                          <p:stCondLst>
                                            <p:cond delay="0"/>
                                          </p:stCondLst>
                                        </p:cTn>
                                        <p:tgtEl>
                                          <p:spTgt spid="91"/>
                                        </p:tgtEl>
                                        <p:attrNameLst>
                                          <p:attrName>style.visibility</p:attrName>
                                        </p:attrNameLst>
                                      </p:cBhvr>
                                      <p:to>
                                        <p:strVal val="visible"/>
                                      </p:to>
                                    </p:set>
                                    <p:animEffect transition="in" filter="wipe(down)">
                                      <p:cBhvr>
                                        <p:cTn id="85" dur="500"/>
                                        <p:tgtEl>
                                          <p:spTgt spid="91"/>
                                        </p:tgtEl>
                                      </p:cBhvr>
                                    </p:animEffect>
                                  </p:childTnLst>
                                </p:cTn>
                              </p:par>
                            </p:childTnLst>
                          </p:cTn>
                        </p:par>
                        <p:par>
                          <p:cTn id="86" fill="hold">
                            <p:stCondLst>
                              <p:cond delay="9750"/>
                            </p:stCondLst>
                            <p:childTnLst>
                              <p:par>
                                <p:cTn id="87" presetID="10" presetClass="entr" presetSubtype="0" fill="hold" nodeType="afterEffect">
                                  <p:stCondLst>
                                    <p:cond delay="0"/>
                                  </p:stCondLst>
                                  <p:childTnLst>
                                    <p:set>
                                      <p:cBhvr>
                                        <p:cTn id="88" dur="1" fill="hold">
                                          <p:stCondLst>
                                            <p:cond delay="0"/>
                                          </p:stCondLst>
                                        </p:cTn>
                                        <p:tgtEl>
                                          <p:spTgt spid="77">
                                            <p:txEl>
                                              <p:pRg st="0" end="0"/>
                                            </p:txEl>
                                          </p:spTgt>
                                        </p:tgtEl>
                                        <p:attrNameLst>
                                          <p:attrName>style.visibility</p:attrName>
                                        </p:attrNameLst>
                                      </p:cBhvr>
                                      <p:to>
                                        <p:strVal val="visible"/>
                                      </p:to>
                                    </p:set>
                                    <p:animEffect transition="in" filter="fade">
                                      <p:cBhvr>
                                        <p:cTn id="89" dur="500"/>
                                        <p:tgtEl>
                                          <p:spTgt spid="77">
                                            <p:txEl>
                                              <p:pRg st="0" end="0"/>
                                            </p:txEl>
                                          </p:spTgt>
                                        </p:tgtEl>
                                      </p:cBhvr>
                                    </p:animEffect>
                                  </p:childTnLst>
                                </p:cTn>
                              </p:par>
                            </p:childTnLst>
                          </p:cTn>
                        </p:par>
                        <p:par>
                          <p:cTn id="90" fill="hold">
                            <p:stCondLst>
                              <p:cond delay="10250"/>
                            </p:stCondLst>
                            <p:childTnLst>
                              <p:par>
                                <p:cTn id="91" presetID="10" presetClass="entr" presetSubtype="0" fill="hold" nodeType="afterEffect">
                                  <p:stCondLst>
                                    <p:cond delay="0"/>
                                  </p:stCondLst>
                                  <p:childTnLst>
                                    <p:set>
                                      <p:cBhvr>
                                        <p:cTn id="92" dur="1" fill="hold">
                                          <p:stCondLst>
                                            <p:cond delay="0"/>
                                          </p:stCondLst>
                                        </p:cTn>
                                        <p:tgtEl>
                                          <p:spTgt spid="77">
                                            <p:txEl>
                                              <p:pRg st="1" end="1"/>
                                            </p:txEl>
                                          </p:spTgt>
                                        </p:tgtEl>
                                        <p:attrNameLst>
                                          <p:attrName>style.visibility</p:attrName>
                                        </p:attrNameLst>
                                      </p:cBhvr>
                                      <p:to>
                                        <p:strVal val="visible"/>
                                      </p:to>
                                    </p:set>
                                    <p:animEffect transition="in" filter="fade">
                                      <p:cBhvr>
                                        <p:cTn id="93" dur="500"/>
                                        <p:tgtEl>
                                          <p:spTgt spid="77">
                                            <p:txEl>
                                              <p:pRg st="1" end="1"/>
                                            </p:txEl>
                                          </p:spTgt>
                                        </p:tgtEl>
                                      </p:cBhvr>
                                    </p:animEffect>
                                  </p:childTnLst>
                                </p:cTn>
                              </p:par>
                            </p:childTnLst>
                          </p:cTn>
                        </p:par>
                        <p:par>
                          <p:cTn id="94" fill="hold">
                            <p:stCondLst>
                              <p:cond delay="10750"/>
                            </p:stCondLst>
                            <p:childTnLst>
                              <p:par>
                                <p:cTn id="95" presetID="22" presetClass="entr" presetSubtype="1" fill="hold" nodeType="afterEffect">
                                  <p:stCondLst>
                                    <p:cond delay="250"/>
                                  </p:stCondLst>
                                  <p:childTnLst>
                                    <p:set>
                                      <p:cBhvr>
                                        <p:cTn id="96" dur="1" fill="hold">
                                          <p:stCondLst>
                                            <p:cond delay="0"/>
                                          </p:stCondLst>
                                        </p:cTn>
                                        <p:tgtEl>
                                          <p:spTgt spid="86"/>
                                        </p:tgtEl>
                                        <p:attrNameLst>
                                          <p:attrName>style.visibility</p:attrName>
                                        </p:attrNameLst>
                                      </p:cBhvr>
                                      <p:to>
                                        <p:strVal val="visible"/>
                                      </p:to>
                                    </p:set>
                                    <p:animEffect transition="in" filter="wipe(up)">
                                      <p:cBhvr>
                                        <p:cTn id="97" dur="500"/>
                                        <p:tgtEl>
                                          <p:spTgt spid="86"/>
                                        </p:tgtEl>
                                      </p:cBhvr>
                                    </p:animEffect>
                                  </p:childTnLst>
                                </p:cTn>
                              </p:par>
                            </p:childTnLst>
                          </p:cTn>
                        </p:par>
                        <p:par>
                          <p:cTn id="98" fill="hold">
                            <p:stCondLst>
                              <p:cond delay="11500"/>
                            </p:stCondLst>
                            <p:childTnLst>
                              <p:par>
                                <p:cTn id="99" presetID="1" presetClass="entr" presetSubtype="0" fill="hold" nodeType="afterEffect">
                                  <p:stCondLst>
                                    <p:cond delay="0"/>
                                  </p:stCondLst>
                                  <p:childTnLst>
                                    <p:set>
                                      <p:cBhvr>
                                        <p:cTn id="100" dur="1" fill="hold">
                                          <p:stCondLst>
                                            <p:cond delay="0"/>
                                          </p:stCondLst>
                                        </p:cTn>
                                        <p:tgtEl>
                                          <p:spTgt spid="79">
                                            <p:txEl>
                                              <p:pRg st="0" end="0"/>
                                            </p:txEl>
                                          </p:spTgt>
                                        </p:tgtEl>
                                        <p:attrNameLst>
                                          <p:attrName>style.visibility</p:attrName>
                                        </p:attrNameLst>
                                      </p:cBhvr>
                                      <p:to>
                                        <p:strVal val="visible"/>
                                      </p:to>
                                    </p:set>
                                  </p:childTnLst>
                                </p:cTn>
                              </p:par>
                              <p:par>
                                <p:cTn id="101" presetID="10" presetClass="entr" presetSubtype="0" fill="hold" nodeType="withEffect">
                                  <p:stCondLst>
                                    <p:cond delay="0"/>
                                  </p:stCondLst>
                                  <p:childTnLst>
                                    <p:set>
                                      <p:cBhvr>
                                        <p:cTn id="102" dur="1" fill="hold">
                                          <p:stCondLst>
                                            <p:cond delay="0"/>
                                          </p:stCondLst>
                                        </p:cTn>
                                        <p:tgtEl>
                                          <p:spTgt spid="79">
                                            <p:txEl>
                                              <p:pRg st="1" end="1"/>
                                            </p:txEl>
                                          </p:spTgt>
                                        </p:tgtEl>
                                        <p:attrNameLst>
                                          <p:attrName>style.visibility</p:attrName>
                                        </p:attrNameLst>
                                      </p:cBhvr>
                                      <p:to>
                                        <p:strVal val="visible"/>
                                      </p:to>
                                    </p:set>
                                    <p:animEffect transition="in" filter="fade">
                                      <p:cBhvr>
                                        <p:cTn id="103" dur="500"/>
                                        <p:tgtEl>
                                          <p:spTgt spid="79">
                                            <p:txEl>
                                              <p:pRg st="1" end="1"/>
                                            </p:txEl>
                                          </p:spTgt>
                                        </p:tgtEl>
                                      </p:cBhvr>
                                    </p:animEffect>
                                  </p:childTnLst>
                                </p:cTn>
                              </p:par>
                              <p:par>
                                <p:cTn id="104" presetID="10" presetClass="entr" presetSubtype="0" fill="hold" nodeType="withEffect">
                                  <p:stCondLst>
                                    <p:cond delay="0"/>
                                  </p:stCondLst>
                                  <p:childTnLst>
                                    <p:set>
                                      <p:cBhvr>
                                        <p:cTn id="105" dur="1" fill="hold">
                                          <p:stCondLst>
                                            <p:cond delay="0"/>
                                          </p:stCondLst>
                                        </p:cTn>
                                        <p:tgtEl>
                                          <p:spTgt spid="79">
                                            <p:txEl>
                                              <p:pRg st="2" end="2"/>
                                            </p:txEl>
                                          </p:spTgt>
                                        </p:tgtEl>
                                        <p:attrNameLst>
                                          <p:attrName>style.visibility</p:attrName>
                                        </p:attrNameLst>
                                      </p:cBhvr>
                                      <p:to>
                                        <p:strVal val="visible"/>
                                      </p:to>
                                    </p:set>
                                    <p:animEffect transition="in" filter="fade">
                                      <p:cBhvr>
                                        <p:cTn id="106" dur="500"/>
                                        <p:tgtEl>
                                          <p:spTgt spid="79">
                                            <p:txEl>
                                              <p:pRg st="2" end="2"/>
                                            </p:txEl>
                                          </p:spTgt>
                                        </p:tgtEl>
                                      </p:cBhvr>
                                    </p:animEffect>
                                  </p:childTnLst>
                                </p:cTn>
                              </p:par>
                              <p:par>
                                <p:cTn id="107" presetID="10" presetClass="entr" presetSubtype="0" fill="hold" nodeType="withEffect">
                                  <p:stCondLst>
                                    <p:cond delay="0"/>
                                  </p:stCondLst>
                                  <p:childTnLst>
                                    <p:set>
                                      <p:cBhvr>
                                        <p:cTn id="108" dur="1" fill="hold">
                                          <p:stCondLst>
                                            <p:cond delay="0"/>
                                          </p:stCondLst>
                                        </p:cTn>
                                        <p:tgtEl>
                                          <p:spTgt spid="95"/>
                                        </p:tgtEl>
                                        <p:attrNameLst>
                                          <p:attrName>style.visibility</p:attrName>
                                        </p:attrNameLst>
                                      </p:cBhvr>
                                      <p:to>
                                        <p:strVal val="visible"/>
                                      </p:to>
                                    </p:set>
                                    <p:animEffect transition="in" filter="fade">
                                      <p:cBhvr>
                                        <p:cTn id="109" dur="500"/>
                                        <p:tgtEl>
                                          <p:spTgt spid="95"/>
                                        </p:tgtEl>
                                      </p:cBhvr>
                                    </p:animEffect>
                                  </p:childTnLst>
                                </p:cTn>
                              </p:par>
                            </p:childTnLst>
                          </p:cTn>
                        </p:par>
                        <p:par>
                          <p:cTn id="110" fill="hold">
                            <p:stCondLst>
                              <p:cond delay="12000"/>
                            </p:stCondLst>
                            <p:childTnLst>
                              <p:par>
                                <p:cTn id="111" presetID="22" presetClass="entr" presetSubtype="4" fill="hold" nodeType="afterEffect">
                                  <p:stCondLst>
                                    <p:cond delay="250"/>
                                  </p:stCondLst>
                                  <p:childTnLst>
                                    <p:set>
                                      <p:cBhvr>
                                        <p:cTn id="112" dur="1" fill="hold">
                                          <p:stCondLst>
                                            <p:cond delay="0"/>
                                          </p:stCondLst>
                                        </p:cTn>
                                        <p:tgtEl>
                                          <p:spTgt spid="92"/>
                                        </p:tgtEl>
                                        <p:attrNameLst>
                                          <p:attrName>style.visibility</p:attrName>
                                        </p:attrNameLst>
                                      </p:cBhvr>
                                      <p:to>
                                        <p:strVal val="visible"/>
                                      </p:to>
                                    </p:set>
                                    <p:animEffect transition="in" filter="wipe(down)">
                                      <p:cBhvr>
                                        <p:cTn id="113" dur="500"/>
                                        <p:tgtEl>
                                          <p:spTgt spid="92"/>
                                        </p:tgtEl>
                                      </p:cBhvr>
                                    </p:animEffect>
                                  </p:childTnLst>
                                </p:cTn>
                              </p:par>
                            </p:childTnLst>
                          </p:cTn>
                        </p:par>
                        <p:par>
                          <p:cTn id="114" fill="hold">
                            <p:stCondLst>
                              <p:cond delay="12750"/>
                            </p:stCondLst>
                            <p:childTnLst>
                              <p:par>
                                <p:cTn id="115" presetID="10" presetClass="entr" presetSubtype="0" fill="hold" nodeType="afterEffect">
                                  <p:stCondLst>
                                    <p:cond delay="0"/>
                                  </p:stCondLst>
                                  <p:childTnLst>
                                    <p:set>
                                      <p:cBhvr>
                                        <p:cTn id="116" dur="1" fill="hold">
                                          <p:stCondLst>
                                            <p:cond delay="0"/>
                                          </p:stCondLst>
                                        </p:cTn>
                                        <p:tgtEl>
                                          <p:spTgt spid="81">
                                            <p:txEl>
                                              <p:pRg st="0" end="0"/>
                                            </p:txEl>
                                          </p:spTgt>
                                        </p:tgtEl>
                                        <p:attrNameLst>
                                          <p:attrName>style.visibility</p:attrName>
                                        </p:attrNameLst>
                                      </p:cBhvr>
                                      <p:to>
                                        <p:strVal val="visible"/>
                                      </p:to>
                                    </p:set>
                                    <p:animEffect transition="in" filter="fade">
                                      <p:cBhvr>
                                        <p:cTn id="117" dur="500"/>
                                        <p:tgtEl>
                                          <p:spTgt spid="81">
                                            <p:txEl>
                                              <p:pRg st="0" end="0"/>
                                            </p:txEl>
                                          </p:spTgt>
                                        </p:tgtEl>
                                      </p:cBhvr>
                                    </p:animEffect>
                                  </p:childTnLst>
                                </p:cTn>
                              </p:par>
                              <p:par>
                                <p:cTn id="118" presetID="10" presetClass="entr" presetSubtype="0" fill="hold" nodeType="withEffect">
                                  <p:stCondLst>
                                    <p:cond delay="0"/>
                                  </p:stCondLst>
                                  <p:childTnLst>
                                    <p:set>
                                      <p:cBhvr>
                                        <p:cTn id="119" dur="1" fill="hold">
                                          <p:stCondLst>
                                            <p:cond delay="0"/>
                                          </p:stCondLst>
                                        </p:cTn>
                                        <p:tgtEl>
                                          <p:spTgt spid="81">
                                            <p:txEl>
                                              <p:pRg st="1" end="1"/>
                                            </p:txEl>
                                          </p:spTgt>
                                        </p:tgtEl>
                                        <p:attrNameLst>
                                          <p:attrName>style.visibility</p:attrName>
                                        </p:attrNameLst>
                                      </p:cBhvr>
                                      <p:to>
                                        <p:strVal val="visible"/>
                                      </p:to>
                                    </p:set>
                                    <p:animEffect transition="in" filter="fade">
                                      <p:cBhvr>
                                        <p:cTn id="120" dur="500"/>
                                        <p:tgtEl>
                                          <p:spTgt spid="81">
                                            <p:txEl>
                                              <p:pRg st="1" end="1"/>
                                            </p:txEl>
                                          </p:spTgt>
                                        </p:tgtEl>
                                      </p:cBhvr>
                                    </p:animEffect>
                                  </p:childTnLst>
                                </p:cTn>
                              </p:par>
                              <p:par>
                                <p:cTn id="121" presetID="10" presetClass="entr" presetSubtype="0" fill="hold" nodeType="withEffect">
                                  <p:stCondLst>
                                    <p:cond delay="0"/>
                                  </p:stCondLst>
                                  <p:childTnLst>
                                    <p:set>
                                      <p:cBhvr>
                                        <p:cTn id="122" dur="1" fill="hold">
                                          <p:stCondLst>
                                            <p:cond delay="0"/>
                                          </p:stCondLst>
                                        </p:cTn>
                                        <p:tgtEl>
                                          <p:spTgt spid="81">
                                            <p:txEl>
                                              <p:pRg st="2" end="2"/>
                                            </p:txEl>
                                          </p:spTgt>
                                        </p:tgtEl>
                                        <p:attrNameLst>
                                          <p:attrName>style.visibility</p:attrName>
                                        </p:attrNameLst>
                                      </p:cBhvr>
                                      <p:to>
                                        <p:strVal val="visible"/>
                                      </p:to>
                                    </p:set>
                                    <p:animEffect transition="in" filter="fade">
                                      <p:cBhvr>
                                        <p:cTn id="123" dur="500"/>
                                        <p:tgtEl>
                                          <p:spTgt spid="8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hthoek 24"/>
          <p:cNvSpPr/>
          <p:nvPr/>
        </p:nvSpPr>
        <p:spPr>
          <a:xfrm>
            <a:off x="334963" y="-1"/>
            <a:ext cx="11856665" cy="5624513"/>
          </a:xfrm>
          <a:prstGeom prst="rect">
            <a:avLst/>
          </a:prstGeom>
          <a:solidFill>
            <a:srgbClr val="C8D8F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cxnSp>
        <p:nvCxnSpPr>
          <p:cNvPr id="29" name="Rechte verbindingslijn 28"/>
          <p:cNvCxnSpPr/>
          <p:nvPr/>
        </p:nvCxnSpPr>
        <p:spPr>
          <a:xfrm>
            <a:off x="373" y="3401788"/>
            <a:ext cx="12191256" cy="1"/>
          </a:xfrm>
          <a:prstGeom prst="line">
            <a:avLst/>
          </a:prstGeom>
          <a:ln w="2540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4" name="Afbeelding 2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57351" y="3032708"/>
            <a:ext cx="2714219" cy="1615790"/>
          </a:xfrm>
          <a:prstGeom prst="rect">
            <a:avLst/>
          </a:prstGeom>
        </p:spPr>
      </p:pic>
      <p:pic>
        <p:nvPicPr>
          <p:cNvPr id="27" name="Afbeelding 2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00242" y="1305087"/>
            <a:ext cx="2714219" cy="1611868"/>
          </a:xfrm>
          <a:prstGeom prst="rect">
            <a:avLst/>
          </a:prstGeom>
        </p:spPr>
      </p:pic>
      <p:pic>
        <p:nvPicPr>
          <p:cNvPr id="28" name="Afbeelding 27"/>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8537304" y="1608347"/>
            <a:ext cx="4067284" cy="2436928"/>
          </a:xfrm>
          <a:prstGeom prst="rect">
            <a:avLst/>
          </a:prstGeom>
          <a:ln w="254000">
            <a:noFill/>
            <a:miter lim="800000"/>
          </a:ln>
        </p:spPr>
      </p:pic>
      <p:pic>
        <p:nvPicPr>
          <p:cNvPr id="30" name="Afbeelding 2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411771" y="3686529"/>
            <a:ext cx="2746666" cy="1612512"/>
          </a:xfrm>
          <a:prstGeom prst="rect">
            <a:avLst/>
          </a:prstGeom>
        </p:spPr>
      </p:pic>
      <p:pic>
        <p:nvPicPr>
          <p:cNvPr id="37" name="Afbeelding 36"/>
          <p:cNvPicPr>
            <a:picLocks noChangeAspect="1"/>
          </p:cNvPicPr>
          <p:nvPr/>
        </p:nvPicPr>
        <p:blipFill rotWithShape="1">
          <a:blip r:embed="rId8" cstate="screen">
            <a:extLst>
              <a:ext uri="{28A0092B-C50C-407E-A947-70E740481C1C}">
                <a14:useLocalDpi xmlns:a14="http://schemas.microsoft.com/office/drawing/2010/main"/>
              </a:ext>
            </a:extLst>
          </a:blip>
          <a:srcRect r="-133"/>
          <a:stretch/>
        </p:blipFill>
        <p:spPr>
          <a:xfrm>
            <a:off x="5411772" y="1924232"/>
            <a:ext cx="2746666" cy="1635658"/>
          </a:xfrm>
          <a:prstGeom prst="rect">
            <a:avLst/>
          </a:prstGeom>
        </p:spPr>
      </p:pic>
      <p:sp>
        <p:nvSpPr>
          <p:cNvPr id="39" name="Tekstvak 38"/>
          <p:cNvSpPr txBox="1"/>
          <p:nvPr/>
        </p:nvSpPr>
        <p:spPr>
          <a:xfrm>
            <a:off x="818656" y="2659513"/>
            <a:ext cx="4152914" cy="431978"/>
          </a:xfrm>
          <a:prstGeom prst="rect">
            <a:avLst/>
          </a:prstGeom>
          <a:solidFill>
            <a:srgbClr val="C8D8F0"/>
          </a:solidFill>
        </p:spPr>
        <p:txBody>
          <a:bodyPr wrap="square" rtlCol="0">
            <a:spAutoFit/>
          </a:bodyPr>
          <a:lstStyle/>
          <a:p>
            <a:pPr>
              <a:lnSpc>
                <a:spcPct val="120000"/>
              </a:lnSpc>
            </a:pPr>
            <a:r>
              <a:rPr lang="nl-BE" sz="2000" dirty="0">
                <a:solidFill>
                  <a:srgbClr val="1E64C8"/>
                </a:solidFill>
                <a:latin typeface="UGent Panno Text" panose="02000506040000040003" pitchFamily="2" charset="0"/>
              </a:rPr>
              <a:t>Logo </a:t>
            </a:r>
            <a:r>
              <a:rPr lang="it-IT" sz="2000" dirty="0">
                <a:solidFill>
                  <a:srgbClr val="1E64C8"/>
                </a:solidFill>
                <a:latin typeface="UGent Panno Text" panose="02000506040000040003" pitchFamily="2" charset="0"/>
              </a:rPr>
              <a:t>on 2 euro coin + postage stamp</a:t>
            </a:r>
            <a:endParaRPr lang="nl-BE" sz="2000" dirty="0">
              <a:solidFill>
                <a:srgbClr val="1E64C8"/>
              </a:solidFill>
              <a:latin typeface="UGent Panno Text" panose="02000506040000040003" pitchFamily="2" charset="0"/>
            </a:endParaRPr>
          </a:p>
        </p:txBody>
      </p:sp>
      <p:sp>
        <p:nvSpPr>
          <p:cNvPr id="40" name="Tekstvak 39"/>
          <p:cNvSpPr txBox="1"/>
          <p:nvPr/>
        </p:nvSpPr>
        <p:spPr>
          <a:xfrm>
            <a:off x="2172722" y="4671671"/>
            <a:ext cx="2798848" cy="431978"/>
          </a:xfrm>
          <a:prstGeom prst="rect">
            <a:avLst/>
          </a:prstGeom>
          <a:solidFill>
            <a:srgbClr val="C8D8F0"/>
          </a:solidFill>
        </p:spPr>
        <p:txBody>
          <a:bodyPr wrap="square" rtlCol="0">
            <a:spAutoFit/>
          </a:bodyPr>
          <a:lstStyle/>
          <a:p>
            <a:pPr>
              <a:lnSpc>
                <a:spcPct val="120000"/>
              </a:lnSpc>
            </a:pPr>
            <a:r>
              <a:rPr lang="nl-BE" sz="2000" dirty="0" err="1">
                <a:solidFill>
                  <a:srgbClr val="1E64C8"/>
                </a:solidFill>
                <a:latin typeface="UGent Panno Text" panose="02000506040000040003" pitchFamily="2" charset="0"/>
              </a:rPr>
              <a:t>Visit</a:t>
            </a:r>
            <a:r>
              <a:rPr lang="nl-BE" sz="2000" dirty="0">
                <a:solidFill>
                  <a:srgbClr val="1E64C8"/>
                </a:solidFill>
                <a:latin typeface="UGent Panno Text" panose="02000506040000040003" pitchFamily="2" charset="0"/>
              </a:rPr>
              <a:t> 80 rectors</a:t>
            </a:r>
          </a:p>
        </p:txBody>
      </p:sp>
      <p:sp>
        <p:nvSpPr>
          <p:cNvPr id="41" name="Tekstvak 40"/>
          <p:cNvSpPr txBox="1"/>
          <p:nvPr/>
        </p:nvSpPr>
        <p:spPr>
          <a:xfrm>
            <a:off x="5363061" y="1185346"/>
            <a:ext cx="2923689" cy="707886"/>
          </a:xfrm>
          <a:prstGeom prst="rect">
            <a:avLst/>
          </a:prstGeom>
          <a:solidFill>
            <a:srgbClr val="C8D8F0"/>
          </a:solidFill>
        </p:spPr>
        <p:txBody>
          <a:bodyPr wrap="square" rtlCol="0">
            <a:spAutoFit/>
          </a:bodyPr>
          <a:lstStyle/>
          <a:p>
            <a:r>
              <a:rPr lang="en-GB" sz="2000" dirty="0">
                <a:solidFill>
                  <a:srgbClr val="1E64C8"/>
                </a:solidFill>
                <a:latin typeface="UGent Panno Text" panose="02000506040000040003" pitchFamily="2" charset="0"/>
              </a:rPr>
              <a:t>Bike trip 200 km &amp;</a:t>
            </a:r>
          </a:p>
          <a:p>
            <a:r>
              <a:rPr lang="en-GB" sz="2000" dirty="0">
                <a:solidFill>
                  <a:srgbClr val="1E64C8"/>
                </a:solidFill>
                <a:latin typeface="UGent Panno Text" panose="02000506040000040003" pitchFamily="2" charset="0"/>
              </a:rPr>
              <a:t>International rowing regatta</a:t>
            </a:r>
          </a:p>
        </p:txBody>
      </p:sp>
      <p:sp>
        <p:nvSpPr>
          <p:cNvPr id="43" name="Tekstvak 42"/>
          <p:cNvSpPr txBox="1"/>
          <p:nvPr/>
        </p:nvSpPr>
        <p:spPr>
          <a:xfrm>
            <a:off x="8553969" y="4114746"/>
            <a:ext cx="3623844" cy="1138773"/>
          </a:xfrm>
          <a:prstGeom prst="rect">
            <a:avLst/>
          </a:prstGeom>
          <a:solidFill>
            <a:srgbClr val="C8D8F0"/>
          </a:solidFill>
        </p:spPr>
        <p:txBody>
          <a:bodyPr wrap="square" rtlCol="0">
            <a:spAutoFit/>
          </a:bodyPr>
          <a:lstStyle/>
          <a:p>
            <a:r>
              <a:rPr lang="nl-BE" sz="2000" dirty="0">
                <a:solidFill>
                  <a:srgbClr val="1E64C8"/>
                </a:solidFill>
                <a:latin typeface="UGent Panno Text" panose="02000506040000040003" pitchFamily="2" charset="0"/>
              </a:rPr>
              <a:t>Festival </a:t>
            </a:r>
            <a:br>
              <a:rPr lang="nl-BE" sz="2000" dirty="0">
                <a:solidFill>
                  <a:srgbClr val="1E64C8"/>
                </a:solidFill>
                <a:latin typeface="UGent Panno Text" panose="02000506040000040003" pitchFamily="2" charset="0"/>
              </a:rPr>
            </a:br>
            <a:r>
              <a:rPr lang="nl-BE" sz="2000" dirty="0">
                <a:solidFill>
                  <a:srgbClr val="1E64C8"/>
                </a:solidFill>
                <a:latin typeface="UGent Panno Text" panose="02000506040000040003" pitchFamily="2" charset="0"/>
              </a:rPr>
              <a:t>‘</a:t>
            </a:r>
            <a:r>
              <a:rPr lang="nl-BE" sz="2000" dirty="0" err="1">
                <a:solidFill>
                  <a:srgbClr val="1E64C8"/>
                </a:solidFill>
                <a:latin typeface="UGent Panno Text" panose="02000506040000040003" pitchFamily="2" charset="0"/>
              </a:rPr>
              <a:t>Everyone</a:t>
            </a:r>
            <a:r>
              <a:rPr lang="nl-BE" sz="2000" dirty="0">
                <a:solidFill>
                  <a:srgbClr val="1E64C8"/>
                </a:solidFill>
                <a:latin typeface="UGent Panno Text" panose="02000506040000040003" pitchFamily="2" charset="0"/>
              </a:rPr>
              <a:t> Ghent University’:</a:t>
            </a:r>
          </a:p>
          <a:p>
            <a:r>
              <a:rPr lang="nl-BE" sz="2800" b="1" dirty="0">
                <a:solidFill>
                  <a:srgbClr val="1E64C8"/>
                </a:solidFill>
                <a:latin typeface="UGent Panno Text" panose="02000506040000040003" pitchFamily="2" charset="0"/>
              </a:rPr>
              <a:t>25,000 </a:t>
            </a:r>
            <a:r>
              <a:rPr lang="nl-BE" sz="2800" b="1" dirty="0" err="1">
                <a:solidFill>
                  <a:srgbClr val="1E64C8"/>
                </a:solidFill>
                <a:latin typeface="UGent Panno Text" panose="02000506040000040003" pitchFamily="2" charset="0"/>
              </a:rPr>
              <a:t>visitors</a:t>
            </a:r>
            <a:endParaRPr lang="nl-BE" sz="2800" b="1" dirty="0">
              <a:solidFill>
                <a:srgbClr val="1E64C8"/>
              </a:solidFill>
              <a:latin typeface="UGent Panno Text" panose="02000506040000040003" pitchFamily="2" charset="0"/>
            </a:endParaRPr>
          </a:p>
        </p:txBody>
      </p:sp>
      <p:pic>
        <p:nvPicPr>
          <p:cNvPr id="14" name="Afbeelding 13">
            <a:hlinkClick r:id="rId9"/>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21657" y="2936039"/>
            <a:ext cx="1414585" cy="985923"/>
          </a:xfrm>
          <a:prstGeom prst="rect">
            <a:avLst/>
          </a:prstGeom>
          <a:ln>
            <a:noFill/>
          </a:ln>
          <a:effectLst>
            <a:outerShdw blurRad="292100" dist="63500" dir="2700000" sx="95000" sy="95000" algn="tl" rotWithShape="0">
              <a:srgbClr val="333333">
                <a:alpha val="65000"/>
              </a:srgbClr>
            </a:outerShdw>
          </a:effectLst>
        </p:spPr>
      </p:pic>
      <p:sp>
        <p:nvSpPr>
          <p:cNvPr id="4" name="Title 3">
            <a:extLst>
              <a:ext uri="{FF2B5EF4-FFF2-40B4-BE49-F238E27FC236}">
                <a16:creationId xmlns:a16="http://schemas.microsoft.com/office/drawing/2014/main" id="{BA42FCCB-8C00-61B5-8952-1E9D27C63910}"/>
              </a:ext>
            </a:extLst>
          </p:cNvPr>
          <p:cNvSpPr>
            <a:spLocks noGrp="1"/>
          </p:cNvSpPr>
          <p:nvPr>
            <p:ph type="title"/>
          </p:nvPr>
        </p:nvSpPr>
        <p:spPr/>
        <p:txBody>
          <a:bodyPr>
            <a:normAutofit/>
          </a:bodyPr>
          <a:lstStyle/>
          <a:p>
            <a:r>
              <a:rPr lang="en-BE" dirty="0"/>
              <a:t>200 </a:t>
            </a:r>
            <a:r>
              <a:rPr lang="nl-BE" dirty="0" err="1"/>
              <a:t>years</a:t>
            </a:r>
            <a:r>
              <a:rPr lang="nl-BE" dirty="0"/>
              <a:t> </a:t>
            </a:r>
            <a:r>
              <a:rPr lang="nl-BE" dirty="0" err="1"/>
              <a:t>ghent</a:t>
            </a:r>
            <a:r>
              <a:rPr lang="nl-BE" dirty="0"/>
              <a:t> </a:t>
            </a:r>
            <a:r>
              <a:rPr lang="nl-BE" dirty="0" err="1"/>
              <a:t>university</a:t>
            </a:r>
            <a:r>
              <a:rPr lang="en-BE" dirty="0"/>
              <a:t> </a:t>
            </a:r>
            <a:r>
              <a:rPr lang="en-BE" sz="2400" b="0" dirty="0"/>
              <a:t>(2017)</a:t>
            </a:r>
          </a:p>
        </p:txBody>
      </p:sp>
    </p:spTree>
    <p:extLst>
      <p:ext uri="{BB962C8B-B14F-4D97-AF65-F5344CB8AC3E}">
        <p14:creationId xmlns:p14="http://schemas.microsoft.com/office/powerpoint/2010/main" val="181017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Rechte verbindingslijn 28"/>
          <p:cNvCxnSpPr/>
          <p:nvPr/>
        </p:nvCxnSpPr>
        <p:spPr>
          <a:xfrm>
            <a:off x="373" y="3391628"/>
            <a:ext cx="12191256" cy="1"/>
          </a:xfrm>
          <a:prstGeom prst="line">
            <a:avLst/>
          </a:prstGeom>
          <a:ln w="2540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8" name="Afbeelding 7"/>
          <p:cNvPicPr>
            <a:picLocks noChangeAspect="1"/>
          </p:cNvPicPr>
          <p:nvPr/>
        </p:nvPicPr>
        <p:blipFill rotWithShape="1">
          <a:blip r:embed="rId2" cstate="screen">
            <a:extLst>
              <a:ext uri="{28A0092B-C50C-407E-A947-70E740481C1C}">
                <a14:useLocalDpi xmlns:a14="http://schemas.microsoft.com/office/drawing/2010/main"/>
              </a:ext>
            </a:extLst>
          </a:blip>
          <a:srcRect b="3837"/>
          <a:stretch/>
        </p:blipFill>
        <p:spPr>
          <a:xfrm>
            <a:off x="8800521" y="2202671"/>
            <a:ext cx="1441739" cy="2415323"/>
          </a:xfrm>
          <a:prstGeom prst="rect">
            <a:avLst/>
          </a:prstGeom>
        </p:spPr>
      </p:pic>
      <p:pic>
        <p:nvPicPr>
          <p:cNvPr id="9" name="Afbeelding 8"/>
          <p:cNvPicPr>
            <a:picLocks noChangeAspect="1"/>
          </p:cNvPicPr>
          <p:nvPr/>
        </p:nvPicPr>
        <p:blipFill rotWithShape="1">
          <a:blip r:embed="rId3" cstate="screen">
            <a:extLst>
              <a:ext uri="{28A0092B-C50C-407E-A947-70E740481C1C}">
                <a14:useLocalDpi xmlns:a14="http://schemas.microsoft.com/office/drawing/2010/main"/>
              </a:ext>
            </a:extLst>
          </a:blip>
          <a:srcRect b="3531"/>
          <a:stretch/>
        </p:blipFill>
        <p:spPr>
          <a:xfrm>
            <a:off x="4058960" y="2202671"/>
            <a:ext cx="1427858" cy="2432387"/>
          </a:xfrm>
          <a:prstGeom prst="rect">
            <a:avLst/>
          </a:prstGeom>
        </p:spPr>
      </p:pic>
      <p:pic>
        <p:nvPicPr>
          <p:cNvPr id="10" name="Afbeelding 9"/>
          <p:cNvPicPr>
            <a:picLocks noChangeAspect="1"/>
          </p:cNvPicPr>
          <p:nvPr/>
        </p:nvPicPr>
        <p:blipFill rotWithShape="1">
          <a:blip r:embed="rId4" cstate="screen">
            <a:extLst>
              <a:ext uri="{28A0092B-C50C-407E-A947-70E740481C1C}">
                <a14:useLocalDpi xmlns:a14="http://schemas.microsoft.com/office/drawing/2010/main"/>
              </a:ext>
            </a:extLst>
          </a:blip>
          <a:srcRect b="3531"/>
          <a:stretch/>
        </p:blipFill>
        <p:spPr>
          <a:xfrm>
            <a:off x="5640876" y="2202671"/>
            <a:ext cx="1411961" cy="2432387"/>
          </a:xfrm>
          <a:prstGeom prst="rect">
            <a:avLst/>
          </a:prstGeom>
        </p:spPr>
      </p:pic>
      <p:pic>
        <p:nvPicPr>
          <p:cNvPr id="11" name="Afbeelding 10"/>
          <p:cNvPicPr>
            <a:picLocks noChangeAspect="1"/>
          </p:cNvPicPr>
          <p:nvPr/>
        </p:nvPicPr>
        <p:blipFill rotWithShape="1">
          <a:blip r:embed="rId5" cstate="screen">
            <a:extLst>
              <a:ext uri="{28A0092B-C50C-407E-A947-70E740481C1C}">
                <a14:useLocalDpi xmlns:a14="http://schemas.microsoft.com/office/drawing/2010/main"/>
              </a:ext>
            </a:extLst>
          </a:blip>
          <a:srcRect b="4208"/>
          <a:stretch/>
        </p:blipFill>
        <p:spPr>
          <a:xfrm>
            <a:off x="10431605" y="2202465"/>
            <a:ext cx="1412514" cy="2415322"/>
          </a:xfrm>
          <a:prstGeom prst="rect">
            <a:avLst/>
          </a:prstGeom>
        </p:spPr>
      </p:pic>
      <p:pic>
        <p:nvPicPr>
          <p:cNvPr id="15" name="Afbeelding 14"/>
          <p:cNvPicPr>
            <a:picLocks noChangeAspect="1"/>
          </p:cNvPicPr>
          <p:nvPr/>
        </p:nvPicPr>
        <p:blipFill rotWithShape="1">
          <a:blip r:embed="rId6" cstate="screen">
            <a:extLst>
              <a:ext uri="{28A0092B-C50C-407E-A947-70E740481C1C}">
                <a14:useLocalDpi xmlns:a14="http://schemas.microsoft.com/office/drawing/2010/main"/>
              </a:ext>
            </a:extLst>
          </a:blip>
          <a:srcRect b="3531"/>
          <a:stretch/>
        </p:blipFill>
        <p:spPr>
          <a:xfrm>
            <a:off x="2472535" y="2202671"/>
            <a:ext cx="1432367" cy="2432387"/>
          </a:xfrm>
          <a:prstGeom prst="rect">
            <a:avLst/>
          </a:prstGeom>
        </p:spPr>
      </p:pic>
      <p:sp>
        <p:nvSpPr>
          <p:cNvPr id="31" name="Rechthoek 30"/>
          <p:cNvSpPr/>
          <p:nvPr/>
        </p:nvSpPr>
        <p:spPr>
          <a:xfrm>
            <a:off x="857625" y="4619447"/>
            <a:ext cx="2173568" cy="707886"/>
          </a:xfrm>
          <a:prstGeom prst="rect">
            <a:avLst/>
          </a:prstGeom>
        </p:spPr>
        <p:txBody>
          <a:bodyPr wrap="square">
            <a:spAutoFit/>
          </a:bodyPr>
          <a:lstStyle/>
          <a:p>
            <a:r>
              <a:rPr lang="nl-BE" sz="2000" b="1" dirty="0">
                <a:solidFill>
                  <a:srgbClr val="1E64C8"/>
                </a:solidFill>
                <a:latin typeface="UGent Panno Text SemiBold" panose="02000506040000040003" pitchFamily="2" charset="0"/>
              </a:rPr>
              <a:t>Leo </a:t>
            </a:r>
            <a:r>
              <a:rPr lang="nl-BE" sz="2000" b="1" dirty="0" err="1">
                <a:solidFill>
                  <a:srgbClr val="1E64C8"/>
                </a:solidFill>
                <a:latin typeface="UGent Panno Text SemiBold" panose="02000506040000040003" pitchFamily="2" charset="0"/>
              </a:rPr>
              <a:t>Baekeland</a:t>
            </a:r>
            <a:r>
              <a:rPr lang="nl-BE" sz="2000" b="1" dirty="0">
                <a:solidFill>
                  <a:srgbClr val="1E64C8"/>
                </a:solidFill>
                <a:latin typeface="UGent Panno Text SemiBold" panose="02000506040000040003" pitchFamily="2" charset="0"/>
              </a:rPr>
              <a:t> </a:t>
            </a:r>
            <a:br>
              <a:rPr lang="nl-BE" sz="2000" b="1" dirty="0">
                <a:latin typeface="UGent Panno Text SemiBold" panose="02000506040000040003" pitchFamily="2" charset="0"/>
              </a:rPr>
            </a:br>
            <a:r>
              <a:rPr lang="nl-BE" sz="2000" dirty="0" err="1">
                <a:solidFill>
                  <a:schemeClr val="tx1">
                    <a:lumMod val="85000"/>
                    <a:lumOff val="15000"/>
                  </a:schemeClr>
                </a:solidFill>
                <a:latin typeface="UGent Panno Text SemiLight" panose="02000406040000040003" pitchFamily="2" charset="0"/>
              </a:rPr>
              <a:t>Inventor</a:t>
            </a:r>
            <a:r>
              <a:rPr lang="nl-BE" sz="2000" dirty="0">
                <a:solidFill>
                  <a:schemeClr val="tx1">
                    <a:lumMod val="85000"/>
                    <a:lumOff val="15000"/>
                  </a:schemeClr>
                </a:solidFill>
                <a:latin typeface="UGent Panno Text SemiLight" panose="02000406040000040003" pitchFamily="2" charset="0"/>
              </a:rPr>
              <a:t> of Bakelite</a:t>
            </a:r>
          </a:p>
        </p:txBody>
      </p:sp>
      <p:sp>
        <p:nvSpPr>
          <p:cNvPr id="32" name="Rechthoek 31"/>
          <p:cNvSpPr/>
          <p:nvPr/>
        </p:nvSpPr>
        <p:spPr>
          <a:xfrm>
            <a:off x="4047926" y="4619447"/>
            <a:ext cx="3004911" cy="1323439"/>
          </a:xfrm>
          <a:prstGeom prst="rect">
            <a:avLst/>
          </a:prstGeom>
        </p:spPr>
        <p:txBody>
          <a:bodyPr wrap="square">
            <a:spAutoFit/>
          </a:bodyPr>
          <a:lstStyle/>
          <a:p>
            <a:r>
              <a:rPr lang="nl-BE" sz="2000" b="1" dirty="0">
                <a:solidFill>
                  <a:srgbClr val="1E64C8"/>
                </a:solidFill>
                <a:latin typeface="UGent Panno Text SemiBold" panose="02000506040000040003" pitchFamily="2" charset="0"/>
              </a:rPr>
              <a:t>Maurice </a:t>
            </a:r>
            <a:r>
              <a:rPr lang="nl-BE" sz="2000" b="1" dirty="0" err="1">
                <a:solidFill>
                  <a:srgbClr val="1E64C8"/>
                </a:solidFill>
                <a:latin typeface="UGent Panno Text SemiBold" panose="02000506040000040003" pitchFamily="2" charset="0"/>
              </a:rPr>
              <a:t>Maeterlinck</a:t>
            </a:r>
            <a:r>
              <a:rPr lang="nl-BE" sz="2000" b="1" dirty="0">
                <a:solidFill>
                  <a:srgbClr val="1E64C8"/>
                </a:solidFill>
                <a:latin typeface="UGent Panno Text SemiBold" panose="02000506040000040003" pitchFamily="2" charset="0"/>
              </a:rPr>
              <a:t> </a:t>
            </a:r>
            <a:br>
              <a:rPr lang="nl-BE" sz="2000" b="1" dirty="0">
                <a:latin typeface="UGent Panno Text SemiBold" panose="02000506040000040003" pitchFamily="2" charset="0"/>
              </a:rPr>
            </a:br>
            <a:r>
              <a:rPr lang="nl-BE" sz="2000" dirty="0" err="1">
                <a:solidFill>
                  <a:schemeClr val="tx1">
                    <a:lumMod val="85000"/>
                    <a:lumOff val="15000"/>
                  </a:schemeClr>
                </a:solidFill>
                <a:latin typeface="UGent Panno Text SemiLight" panose="02000406040000040003" pitchFamily="2" charset="0"/>
              </a:rPr>
              <a:t>Playwright</a:t>
            </a:r>
            <a:r>
              <a:rPr lang="nl-BE" sz="2000" dirty="0">
                <a:solidFill>
                  <a:schemeClr val="tx1">
                    <a:lumMod val="85000"/>
                    <a:lumOff val="15000"/>
                  </a:schemeClr>
                </a:solidFill>
                <a:latin typeface="UGent Panno Text SemiLight" panose="02000406040000040003" pitchFamily="2" charset="0"/>
              </a:rPr>
              <a:t>, poet, </a:t>
            </a:r>
            <a:br>
              <a:rPr lang="nl-BE" sz="2000" dirty="0">
                <a:solidFill>
                  <a:schemeClr val="tx1">
                    <a:lumMod val="85000"/>
                    <a:lumOff val="15000"/>
                  </a:schemeClr>
                </a:solidFill>
                <a:latin typeface="UGent Panno Text SemiLight" panose="02000406040000040003" pitchFamily="2" charset="0"/>
              </a:rPr>
            </a:br>
            <a:r>
              <a:rPr lang="nl-BE" sz="2000" dirty="0">
                <a:solidFill>
                  <a:schemeClr val="tx1">
                    <a:lumMod val="85000"/>
                    <a:lumOff val="15000"/>
                  </a:schemeClr>
                </a:solidFill>
                <a:latin typeface="UGent Panno Text SemiLight" panose="02000406040000040003" pitchFamily="2" charset="0"/>
              </a:rPr>
              <a:t>essayist</a:t>
            </a:r>
          </a:p>
          <a:p>
            <a:endParaRPr lang="nl-BE" sz="2000" dirty="0">
              <a:solidFill>
                <a:schemeClr val="tx1">
                  <a:lumMod val="85000"/>
                  <a:lumOff val="15000"/>
                </a:schemeClr>
              </a:solidFill>
              <a:latin typeface="UGent Panno Text SemiLight" panose="02000406040000040003" pitchFamily="2" charset="0"/>
            </a:endParaRPr>
          </a:p>
        </p:txBody>
      </p:sp>
      <p:sp>
        <p:nvSpPr>
          <p:cNvPr id="33" name="Rechthoek 32"/>
          <p:cNvSpPr/>
          <p:nvPr/>
        </p:nvSpPr>
        <p:spPr>
          <a:xfrm>
            <a:off x="2411575" y="1189648"/>
            <a:ext cx="3004911" cy="1015663"/>
          </a:xfrm>
          <a:prstGeom prst="rect">
            <a:avLst/>
          </a:prstGeom>
        </p:spPr>
        <p:txBody>
          <a:bodyPr wrap="square">
            <a:spAutoFit/>
          </a:bodyPr>
          <a:lstStyle/>
          <a:p>
            <a:r>
              <a:rPr lang="nl-BE" sz="2000" b="1" dirty="0" err="1">
                <a:solidFill>
                  <a:srgbClr val="1E64C8"/>
                </a:solidFill>
                <a:latin typeface="UGent Panno Text SemiBold" panose="02000506040000040003" pitchFamily="2" charset="0"/>
              </a:rPr>
              <a:t>Adolphe</a:t>
            </a:r>
            <a:r>
              <a:rPr lang="nl-BE" sz="2000" b="1" dirty="0">
                <a:solidFill>
                  <a:srgbClr val="1E64C8"/>
                </a:solidFill>
                <a:latin typeface="UGent Panno Text SemiBold" panose="02000506040000040003" pitchFamily="2" charset="0"/>
              </a:rPr>
              <a:t> </a:t>
            </a:r>
            <a:r>
              <a:rPr lang="nl-BE" sz="2000" b="1" dirty="0" err="1">
                <a:solidFill>
                  <a:srgbClr val="1E64C8"/>
                </a:solidFill>
                <a:latin typeface="UGent Panno Text SemiBold" panose="02000506040000040003" pitchFamily="2" charset="0"/>
              </a:rPr>
              <a:t>Quetelet</a:t>
            </a:r>
            <a:r>
              <a:rPr lang="nl-BE" sz="2000" b="1" dirty="0">
                <a:solidFill>
                  <a:srgbClr val="1E64C8"/>
                </a:solidFill>
                <a:latin typeface="UGent Panno Text SemiBold" panose="02000506040000040003" pitchFamily="2" charset="0"/>
              </a:rPr>
              <a:t> </a:t>
            </a:r>
          </a:p>
          <a:p>
            <a:r>
              <a:rPr lang="nl-BE" sz="2000" dirty="0" err="1">
                <a:solidFill>
                  <a:schemeClr val="tx1">
                    <a:lumMod val="85000"/>
                    <a:lumOff val="15000"/>
                  </a:schemeClr>
                </a:solidFill>
                <a:latin typeface="UGent Panno Text SemiLight" panose="02000406040000040003" pitchFamily="2" charset="0"/>
              </a:rPr>
              <a:t>Statistics</a:t>
            </a:r>
            <a:r>
              <a:rPr lang="nl-BE" sz="2000" dirty="0">
                <a:solidFill>
                  <a:schemeClr val="tx1">
                    <a:lumMod val="85000"/>
                    <a:lumOff val="15000"/>
                  </a:schemeClr>
                </a:solidFill>
                <a:latin typeface="UGent Panno Text SemiLight" panose="02000406040000040003" pitchFamily="2" charset="0"/>
              </a:rPr>
              <a:t> in </a:t>
            </a:r>
            <a:br>
              <a:rPr lang="nl-BE" sz="2000" dirty="0">
                <a:solidFill>
                  <a:schemeClr val="tx1">
                    <a:lumMod val="85000"/>
                    <a:lumOff val="15000"/>
                  </a:schemeClr>
                </a:solidFill>
                <a:latin typeface="UGent Panno Text SemiLight" panose="02000406040000040003" pitchFamily="2" charset="0"/>
              </a:rPr>
            </a:br>
            <a:r>
              <a:rPr lang="nl-BE" sz="2000" dirty="0" err="1">
                <a:solidFill>
                  <a:schemeClr val="tx1">
                    <a:lumMod val="85000"/>
                    <a:lumOff val="15000"/>
                  </a:schemeClr>
                </a:solidFill>
                <a:latin typeface="UGent Panno Text SemiLight" panose="02000406040000040003" pitchFamily="2" charset="0"/>
              </a:rPr>
              <a:t>social</a:t>
            </a:r>
            <a:r>
              <a:rPr lang="nl-BE" sz="2000" dirty="0">
                <a:solidFill>
                  <a:schemeClr val="tx1">
                    <a:lumMod val="85000"/>
                    <a:lumOff val="15000"/>
                  </a:schemeClr>
                </a:solidFill>
                <a:latin typeface="UGent Panno Text SemiLight" panose="02000406040000040003" pitchFamily="2" charset="0"/>
              </a:rPr>
              <a:t> </a:t>
            </a:r>
            <a:r>
              <a:rPr lang="nl-BE" sz="2000" dirty="0" err="1">
                <a:solidFill>
                  <a:schemeClr val="tx1">
                    <a:lumMod val="85000"/>
                    <a:lumOff val="15000"/>
                  </a:schemeClr>
                </a:solidFill>
                <a:latin typeface="UGent Panno Text SemiLight" panose="02000406040000040003" pitchFamily="2" charset="0"/>
              </a:rPr>
              <a:t>sciences</a:t>
            </a:r>
            <a:endParaRPr lang="nl-BE" sz="2000" dirty="0">
              <a:solidFill>
                <a:schemeClr val="tx1">
                  <a:lumMod val="85000"/>
                  <a:lumOff val="15000"/>
                </a:schemeClr>
              </a:solidFill>
              <a:latin typeface="UGent Panno Text SemiLight" panose="02000406040000040003" pitchFamily="2" charset="0"/>
            </a:endParaRPr>
          </a:p>
        </p:txBody>
      </p:sp>
      <p:sp>
        <p:nvSpPr>
          <p:cNvPr id="34" name="Rechthoek 33"/>
          <p:cNvSpPr/>
          <p:nvPr/>
        </p:nvSpPr>
        <p:spPr>
          <a:xfrm>
            <a:off x="8719241" y="910882"/>
            <a:ext cx="3004911" cy="1323439"/>
          </a:xfrm>
          <a:prstGeom prst="rect">
            <a:avLst/>
          </a:prstGeom>
        </p:spPr>
        <p:txBody>
          <a:bodyPr wrap="square">
            <a:spAutoFit/>
          </a:bodyPr>
          <a:lstStyle/>
          <a:p>
            <a:r>
              <a:rPr lang="nl-BE" sz="2000" b="1" dirty="0">
                <a:solidFill>
                  <a:srgbClr val="1E64C8"/>
                </a:solidFill>
                <a:latin typeface="UGent Panno Text SemiBold" panose="02000506040000040003" pitchFamily="2" charset="0"/>
              </a:rPr>
              <a:t>Lily </a:t>
            </a:r>
            <a:r>
              <a:rPr lang="nl-BE" sz="2000" b="1" dirty="0" err="1">
                <a:solidFill>
                  <a:srgbClr val="1E64C8"/>
                </a:solidFill>
                <a:latin typeface="UGent Panno Text SemiBold" panose="02000506040000040003" pitchFamily="2" charset="0"/>
              </a:rPr>
              <a:t>Boeykens</a:t>
            </a:r>
            <a:br>
              <a:rPr lang="nl-BE" sz="2000" b="1" dirty="0">
                <a:latin typeface="UGent Panno Text" panose="02000506040000040003" pitchFamily="2" charset="0"/>
              </a:rPr>
            </a:br>
            <a:r>
              <a:rPr lang="en-GB" sz="2000" dirty="0">
                <a:solidFill>
                  <a:schemeClr val="tx1">
                    <a:lumMod val="85000"/>
                    <a:lumOff val="15000"/>
                  </a:schemeClr>
                </a:solidFill>
                <a:latin typeface="UGent Panno Text SemiLight" panose="02000406040000040003" pitchFamily="2" charset="0"/>
              </a:rPr>
              <a:t>Prominent feminist, </a:t>
            </a:r>
            <a:br>
              <a:rPr lang="en-GB" sz="2000" dirty="0">
                <a:solidFill>
                  <a:schemeClr val="tx1">
                    <a:lumMod val="85000"/>
                    <a:lumOff val="15000"/>
                  </a:schemeClr>
                </a:solidFill>
                <a:latin typeface="UGent Panno Text SemiLight" panose="02000406040000040003" pitchFamily="2" charset="0"/>
              </a:rPr>
            </a:br>
            <a:r>
              <a:rPr lang="en-GB" sz="2000" dirty="0">
                <a:solidFill>
                  <a:schemeClr val="tx1">
                    <a:lumMod val="85000"/>
                    <a:lumOff val="15000"/>
                  </a:schemeClr>
                </a:solidFill>
                <a:latin typeface="UGent Panno Text SemiLight" panose="02000406040000040003" pitchFamily="2" charset="0"/>
              </a:rPr>
              <a:t>chairman of International Council of Women</a:t>
            </a:r>
            <a:endParaRPr lang="nl-BE" sz="2000" dirty="0">
              <a:solidFill>
                <a:schemeClr val="tx1">
                  <a:lumMod val="85000"/>
                  <a:lumOff val="15000"/>
                </a:schemeClr>
              </a:solidFill>
              <a:latin typeface="UGent Panno Text SemiLight" panose="02000406040000040003" pitchFamily="2" charset="0"/>
            </a:endParaRPr>
          </a:p>
        </p:txBody>
      </p:sp>
      <p:sp>
        <p:nvSpPr>
          <p:cNvPr id="35" name="Rechthoek 34"/>
          <p:cNvSpPr/>
          <p:nvPr/>
        </p:nvSpPr>
        <p:spPr>
          <a:xfrm>
            <a:off x="5590076" y="928643"/>
            <a:ext cx="3004911" cy="1631216"/>
          </a:xfrm>
          <a:prstGeom prst="rect">
            <a:avLst/>
          </a:prstGeom>
        </p:spPr>
        <p:txBody>
          <a:bodyPr wrap="square">
            <a:spAutoFit/>
          </a:bodyPr>
          <a:lstStyle/>
          <a:p>
            <a:r>
              <a:rPr lang="nl-BE" sz="2000" b="1" dirty="0">
                <a:solidFill>
                  <a:srgbClr val="1E64C8"/>
                </a:solidFill>
                <a:latin typeface="UGent Panno Text SemiBold" panose="02000506040000040003" pitchFamily="2" charset="0"/>
              </a:rPr>
              <a:t>Marguerite </a:t>
            </a:r>
            <a:br>
              <a:rPr lang="nl-BE" sz="2000" b="1" dirty="0">
                <a:solidFill>
                  <a:srgbClr val="1E64C8"/>
                </a:solidFill>
                <a:latin typeface="UGent Panno Text SemiBold" panose="02000506040000040003" pitchFamily="2" charset="0"/>
              </a:rPr>
            </a:br>
            <a:r>
              <a:rPr lang="nl-BE" sz="2000" b="1" dirty="0">
                <a:solidFill>
                  <a:srgbClr val="1E64C8"/>
                </a:solidFill>
                <a:latin typeface="UGent Panno Text SemiBold" panose="02000506040000040003" pitchFamily="2" charset="0"/>
              </a:rPr>
              <a:t>De </a:t>
            </a:r>
            <a:r>
              <a:rPr lang="nl-BE" sz="2000" b="1" dirty="0" err="1">
                <a:solidFill>
                  <a:srgbClr val="1E64C8"/>
                </a:solidFill>
                <a:latin typeface="UGent Panno Text SemiBold" panose="02000506040000040003" pitchFamily="2" charset="0"/>
              </a:rPr>
              <a:t>Riemaecker-Legot</a:t>
            </a:r>
            <a:r>
              <a:rPr lang="nl-BE" sz="2000" b="1" dirty="0">
                <a:solidFill>
                  <a:srgbClr val="1E64C8"/>
                </a:solidFill>
                <a:latin typeface="UGent Panno Text SemiBold" panose="02000506040000040003" pitchFamily="2" charset="0"/>
              </a:rPr>
              <a:t> </a:t>
            </a:r>
            <a:br>
              <a:rPr lang="nl-BE" sz="2000" b="1" dirty="0">
                <a:solidFill>
                  <a:srgbClr val="1E64C8"/>
                </a:solidFill>
                <a:latin typeface="UGent Panno Text SemiBold" panose="02000506040000040003" pitchFamily="2" charset="0"/>
              </a:rPr>
            </a:br>
            <a:r>
              <a:rPr lang="en-GB" sz="2000" dirty="0">
                <a:solidFill>
                  <a:schemeClr val="tx1">
                    <a:lumMod val="85000"/>
                    <a:lumOff val="15000"/>
                  </a:schemeClr>
                </a:solidFill>
                <a:latin typeface="UGent Panno Text SemiLight" panose="02000406040000040003" pitchFamily="2" charset="0"/>
              </a:rPr>
              <a:t>First female Belgian </a:t>
            </a:r>
            <a:br>
              <a:rPr lang="en-GB" sz="2000" dirty="0">
                <a:solidFill>
                  <a:schemeClr val="tx1">
                    <a:lumMod val="85000"/>
                    <a:lumOff val="15000"/>
                  </a:schemeClr>
                </a:solidFill>
                <a:latin typeface="UGent Panno Text SemiLight" panose="02000406040000040003" pitchFamily="2" charset="0"/>
              </a:rPr>
            </a:br>
            <a:r>
              <a:rPr lang="en-GB" sz="2000" dirty="0">
                <a:solidFill>
                  <a:schemeClr val="tx1">
                    <a:lumMod val="85000"/>
                    <a:lumOff val="15000"/>
                  </a:schemeClr>
                </a:solidFill>
                <a:latin typeface="UGent Panno Text SemiLight" panose="02000406040000040003" pitchFamily="2" charset="0"/>
              </a:rPr>
              <a:t>Minister of State</a:t>
            </a:r>
            <a:endParaRPr lang="nl-BE" sz="2000" dirty="0">
              <a:solidFill>
                <a:schemeClr val="tx1">
                  <a:lumMod val="85000"/>
                  <a:lumOff val="15000"/>
                </a:schemeClr>
              </a:solidFill>
              <a:latin typeface="UGent Panno Text SemiLight" panose="02000406040000040003" pitchFamily="2" charset="0"/>
            </a:endParaRPr>
          </a:p>
          <a:p>
            <a:endParaRPr lang="nl-BE" sz="2000" dirty="0">
              <a:solidFill>
                <a:schemeClr val="tx1">
                  <a:lumMod val="85000"/>
                  <a:lumOff val="15000"/>
                </a:schemeClr>
              </a:solidFill>
              <a:latin typeface="UGent Panno Text SemiLight" panose="02000406040000040003" pitchFamily="2" charset="0"/>
            </a:endParaRPr>
          </a:p>
        </p:txBody>
      </p:sp>
      <p:sp>
        <p:nvSpPr>
          <p:cNvPr id="36" name="Rechthoek 35"/>
          <p:cNvSpPr/>
          <p:nvPr/>
        </p:nvSpPr>
        <p:spPr>
          <a:xfrm>
            <a:off x="10384993" y="4602062"/>
            <a:ext cx="3004911" cy="1015663"/>
          </a:xfrm>
          <a:prstGeom prst="rect">
            <a:avLst/>
          </a:prstGeom>
        </p:spPr>
        <p:txBody>
          <a:bodyPr wrap="square">
            <a:spAutoFit/>
          </a:bodyPr>
          <a:lstStyle/>
          <a:p>
            <a:r>
              <a:rPr lang="nl-BE" sz="2000" b="1" dirty="0">
                <a:solidFill>
                  <a:srgbClr val="1E64C8"/>
                </a:solidFill>
                <a:latin typeface="UGent Panno Text" panose="02000506040000040003" pitchFamily="2" charset="0"/>
              </a:rPr>
              <a:t>Peter Piot </a:t>
            </a:r>
            <a:br>
              <a:rPr lang="nl-BE" sz="2000" b="1" dirty="0">
                <a:latin typeface="UGent Panno Text" panose="02000506040000040003" pitchFamily="2" charset="0"/>
              </a:rPr>
            </a:br>
            <a:r>
              <a:rPr lang="en-GB" sz="2000" dirty="0">
                <a:solidFill>
                  <a:schemeClr val="tx1">
                    <a:lumMod val="85000"/>
                    <a:lumOff val="15000"/>
                  </a:schemeClr>
                </a:solidFill>
                <a:latin typeface="UGent Panno Text SemiLight" panose="02000406040000040003" pitchFamily="2" charset="0"/>
              </a:rPr>
              <a:t>Research in </a:t>
            </a:r>
            <a:br>
              <a:rPr lang="en-GB" sz="2000" dirty="0">
                <a:solidFill>
                  <a:schemeClr val="tx1">
                    <a:lumMod val="85000"/>
                    <a:lumOff val="15000"/>
                  </a:schemeClr>
                </a:solidFill>
                <a:latin typeface="UGent Panno Text SemiLight" panose="02000406040000040003" pitchFamily="2" charset="0"/>
              </a:rPr>
            </a:br>
            <a:r>
              <a:rPr lang="en-GB" sz="2000" dirty="0">
                <a:solidFill>
                  <a:schemeClr val="tx1">
                    <a:lumMod val="85000"/>
                    <a:lumOff val="15000"/>
                  </a:schemeClr>
                </a:solidFill>
                <a:latin typeface="UGent Panno Text SemiLight" panose="02000406040000040003" pitchFamily="2" charset="0"/>
              </a:rPr>
              <a:t>Ebola and AIDS</a:t>
            </a:r>
            <a:endParaRPr lang="nl-BE" sz="2000" dirty="0">
              <a:solidFill>
                <a:schemeClr val="tx1">
                  <a:lumMod val="85000"/>
                  <a:lumOff val="15000"/>
                </a:schemeClr>
              </a:solidFill>
              <a:latin typeface="UGent Panno Text SemiLight" panose="02000406040000040003" pitchFamily="2" charset="0"/>
            </a:endParaRPr>
          </a:p>
        </p:txBody>
      </p:sp>
      <p:pic>
        <p:nvPicPr>
          <p:cNvPr id="38" name="Afbeelding 3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97077" y="4111794"/>
            <a:ext cx="554466" cy="545595"/>
          </a:xfrm>
          <a:prstGeom prst="rect">
            <a:avLst/>
          </a:prstGeom>
        </p:spPr>
      </p:pic>
      <p:pic>
        <p:nvPicPr>
          <p:cNvPr id="2" name="Afbeelding 1"/>
          <p:cNvPicPr>
            <a:picLocks noChangeAspect="1"/>
          </p:cNvPicPr>
          <p:nvPr/>
        </p:nvPicPr>
        <p:blipFill rotWithShape="1">
          <a:blip r:embed="rId8" cstate="screen">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a:ext>
            </a:extLst>
          </a:blip>
          <a:srcRect b="4167"/>
          <a:stretch/>
        </p:blipFill>
        <p:spPr>
          <a:xfrm>
            <a:off x="7207448" y="2185607"/>
            <a:ext cx="1403729" cy="2432387"/>
          </a:xfrm>
          <a:prstGeom prst="rect">
            <a:avLst/>
          </a:prstGeom>
        </p:spPr>
      </p:pic>
      <p:pic>
        <p:nvPicPr>
          <p:cNvPr id="22" name="Afbeelding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49794" y="4118316"/>
            <a:ext cx="554466" cy="545595"/>
          </a:xfrm>
          <a:prstGeom prst="rect">
            <a:avLst/>
          </a:prstGeom>
        </p:spPr>
      </p:pic>
      <p:sp>
        <p:nvSpPr>
          <p:cNvPr id="23" name="Rechthoek 22"/>
          <p:cNvSpPr/>
          <p:nvPr/>
        </p:nvSpPr>
        <p:spPr>
          <a:xfrm>
            <a:off x="7114195" y="4602061"/>
            <a:ext cx="3004911" cy="1015663"/>
          </a:xfrm>
          <a:prstGeom prst="rect">
            <a:avLst/>
          </a:prstGeom>
        </p:spPr>
        <p:txBody>
          <a:bodyPr wrap="square">
            <a:spAutoFit/>
          </a:bodyPr>
          <a:lstStyle/>
          <a:p>
            <a:r>
              <a:rPr lang="nl-BE" sz="2000" b="1" dirty="0">
                <a:solidFill>
                  <a:srgbClr val="1E64C8"/>
                </a:solidFill>
                <a:latin typeface="UGent Panno Text SemiBold" panose="02000506040000040003" pitchFamily="2" charset="0"/>
              </a:rPr>
              <a:t>Corneel Heymans</a:t>
            </a:r>
          </a:p>
          <a:p>
            <a:r>
              <a:rPr lang="nl-BE" sz="2000" dirty="0" err="1">
                <a:solidFill>
                  <a:schemeClr val="tx1">
                    <a:lumMod val="85000"/>
                    <a:lumOff val="15000"/>
                  </a:schemeClr>
                </a:solidFill>
                <a:latin typeface="UGent Panno Text SemiLight" panose="02000406040000040003" pitchFamily="2" charset="0"/>
              </a:rPr>
              <a:t>Physiologist</a:t>
            </a:r>
            <a:r>
              <a:rPr lang="nl-BE" sz="2000" dirty="0">
                <a:solidFill>
                  <a:schemeClr val="tx1">
                    <a:lumMod val="85000"/>
                    <a:lumOff val="15000"/>
                  </a:schemeClr>
                </a:solidFill>
                <a:latin typeface="UGent Panno Text SemiLight" panose="02000406040000040003" pitchFamily="2" charset="0"/>
              </a:rPr>
              <a:t> </a:t>
            </a:r>
            <a:br>
              <a:rPr lang="nl-BE" sz="2000" dirty="0">
                <a:solidFill>
                  <a:schemeClr val="tx1">
                    <a:lumMod val="85000"/>
                    <a:lumOff val="15000"/>
                  </a:schemeClr>
                </a:solidFill>
                <a:latin typeface="UGent Panno Text SemiLight" panose="02000406040000040003" pitchFamily="2" charset="0"/>
              </a:rPr>
            </a:br>
            <a:r>
              <a:rPr lang="nl-BE" sz="2000" dirty="0" err="1">
                <a:solidFill>
                  <a:schemeClr val="tx1">
                    <a:lumMod val="85000"/>
                    <a:lumOff val="15000"/>
                  </a:schemeClr>
                </a:solidFill>
                <a:latin typeface="UGent Panno Text SemiLight" panose="02000406040000040003" pitchFamily="2" charset="0"/>
              </a:rPr>
              <a:t>and</a:t>
            </a:r>
            <a:r>
              <a:rPr lang="nl-BE" sz="2000" dirty="0">
                <a:solidFill>
                  <a:schemeClr val="tx1">
                    <a:lumMod val="85000"/>
                    <a:lumOff val="15000"/>
                  </a:schemeClr>
                </a:solidFill>
                <a:latin typeface="UGent Panno Text SemiLight" panose="02000406040000040003" pitchFamily="2" charset="0"/>
              </a:rPr>
              <a:t> Rector</a:t>
            </a:r>
          </a:p>
        </p:txBody>
      </p:sp>
      <p:pic>
        <p:nvPicPr>
          <p:cNvPr id="4" name="Tijdelijke aanduiding voor inhoud 5">
            <a:extLst>
              <a:ext uri="{FF2B5EF4-FFF2-40B4-BE49-F238E27FC236}">
                <a16:creationId xmlns:a16="http://schemas.microsoft.com/office/drawing/2014/main" id="{11EE4C11-BEEA-5307-CC77-AE11AEE2EFA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b="3685"/>
          <a:stretch/>
        </p:blipFill>
        <p:spPr>
          <a:xfrm>
            <a:off x="880704" y="2170112"/>
            <a:ext cx="1478958" cy="2464946"/>
          </a:xfrm>
          <a:prstGeom prst="rect">
            <a:avLst/>
          </a:prstGeom>
        </p:spPr>
      </p:pic>
      <p:sp>
        <p:nvSpPr>
          <p:cNvPr id="3" name="Title 2">
            <a:extLst>
              <a:ext uri="{FF2B5EF4-FFF2-40B4-BE49-F238E27FC236}">
                <a16:creationId xmlns:a16="http://schemas.microsoft.com/office/drawing/2014/main" id="{E05BB0BC-CBE9-DF8D-52DD-80704A7A0620}"/>
              </a:ext>
            </a:extLst>
          </p:cNvPr>
          <p:cNvSpPr>
            <a:spLocks noGrp="1"/>
          </p:cNvSpPr>
          <p:nvPr>
            <p:ph type="title"/>
          </p:nvPr>
        </p:nvSpPr>
        <p:spPr/>
        <p:txBody>
          <a:bodyPr>
            <a:normAutofit/>
          </a:bodyPr>
          <a:lstStyle/>
          <a:p>
            <a:r>
              <a:rPr lang="en-GB" dirty="0"/>
              <a:t>ALUMNI and NOBEL </a:t>
            </a:r>
            <a:r>
              <a:rPr lang="en-GB" dirty="0" err="1"/>
              <a:t>PRIze</a:t>
            </a:r>
            <a:r>
              <a:rPr lang="en-GB" dirty="0"/>
              <a:t> winners</a:t>
            </a:r>
            <a:endParaRPr lang="en-BE" dirty="0"/>
          </a:p>
        </p:txBody>
      </p:sp>
    </p:spTree>
    <p:extLst>
      <p:ext uri="{BB962C8B-B14F-4D97-AF65-F5344CB8AC3E}">
        <p14:creationId xmlns:p14="http://schemas.microsoft.com/office/powerpoint/2010/main" val="389203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 schermopname, Lettertype, grafische vormgeving&#10;&#10;Automatisch gegenereerde beschrijving">
            <a:extLst>
              <a:ext uri="{FF2B5EF4-FFF2-40B4-BE49-F238E27FC236}">
                <a16:creationId xmlns:a16="http://schemas.microsoft.com/office/drawing/2014/main" id="{6D84E8A8-B629-0B72-5A02-0E9A1435CA99}"/>
              </a:ext>
            </a:extLst>
          </p:cNvPr>
          <p:cNvPicPr>
            <a:picLocks noChangeAspect="1"/>
          </p:cNvPicPr>
          <p:nvPr/>
        </p:nvPicPr>
        <p:blipFill>
          <a:blip r:embed="rId3"/>
          <a:stretch>
            <a:fillRect/>
          </a:stretch>
        </p:blipFill>
        <p:spPr>
          <a:xfrm>
            <a:off x="336043" y="-79616"/>
            <a:ext cx="11855174" cy="5699874"/>
          </a:xfrm>
          <a:prstGeom prst="rect">
            <a:avLst/>
          </a:prstGeom>
        </p:spPr>
      </p:pic>
    </p:spTree>
    <p:extLst>
      <p:ext uri="{BB962C8B-B14F-4D97-AF65-F5344CB8AC3E}">
        <p14:creationId xmlns:p14="http://schemas.microsoft.com/office/powerpoint/2010/main" val="732796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24">
            <a:extLst>
              <a:ext uri="{FF2B5EF4-FFF2-40B4-BE49-F238E27FC236}">
                <a16:creationId xmlns:a16="http://schemas.microsoft.com/office/drawing/2014/main" id="{B4389B93-B49D-8E7B-DCC8-36EBE7D83217}"/>
              </a:ext>
            </a:extLst>
          </p:cNvPr>
          <p:cNvSpPr/>
          <p:nvPr/>
        </p:nvSpPr>
        <p:spPr>
          <a:xfrm>
            <a:off x="334962" y="0"/>
            <a:ext cx="11856665" cy="5624513"/>
          </a:xfrm>
          <a:prstGeom prst="rect">
            <a:avLst/>
          </a:prstGeom>
          <a:solidFill>
            <a:srgbClr val="C8D8F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sp>
        <p:nvSpPr>
          <p:cNvPr id="9" name="Rechthoek 8"/>
          <p:cNvSpPr/>
          <p:nvPr/>
        </p:nvSpPr>
        <p:spPr>
          <a:xfrm>
            <a:off x="2484438" y="1313183"/>
            <a:ext cx="3004911" cy="707886"/>
          </a:xfrm>
          <a:prstGeom prst="rect">
            <a:avLst/>
          </a:prstGeom>
        </p:spPr>
        <p:txBody>
          <a:bodyPr wrap="square">
            <a:spAutoFit/>
          </a:bodyPr>
          <a:lstStyle/>
          <a:p>
            <a:r>
              <a:rPr lang="nl-BE" sz="2000" b="1" dirty="0">
                <a:solidFill>
                  <a:srgbClr val="1E64C8"/>
                </a:solidFill>
                <a:latin typeface="UGent Panno Text SemiBold" panose="02000506040000040003" pitchFamily="2" charset="0"/>
              </a:rPr>
              <a:t>Dirk </a:t>
            </a:r>
            <a:r>
              <a:rPr lang="nl-BE" sz="2000" b="1" dirty="0" err="1">
                <a:solidFill>
                  <a:srgbClr val="1E64C8"/>
                </a:solidFill>
                <a:latin typeface="UGent Panno Text SemiBold" panose="02000506040000040003" pitchFamily="2" charset="0"/>
              </a:rPr>
              <a:t>Frimout</a:t>
            </a:r>
            <a:r>
              <a:rPr lang="nl-BE" sz="2000" b="1" dirty="0">
                <a:solidFill>
                  <a:srgbClr val="1E64C8"/>
                </a:solidFill>
                <a:latin typeface="UGent Panno Text SemiBold" panose="02000506040000040003" pitchFamily="2" charset="0"/>
              </a:rPr>
              <a:t> </a:t>
            </a:r>
            <a:br>
              <a:rPr lang="nl-BE" sz="2000" b="1" dirty="0">
                <a:solidFill>
                  <a:schemeClr val="tx1">
                    <a:lumMod val="85000"/>
                    <a:lumOff val="15000"/>
                  </a:schemeClr>
                </a:solidFill>
                <a:latin typeface="UGent Panno Text" panose="02000506040000040003" pitchFamily="2" charset="0"/>
              </a:rPr>
            </a:br>
            <a:r>
              <a:rPr lang="nl-BE" sz="2000" dirty="0">
                <a:solidFill>
                  <a:schemeClr val="tx1">
                    <a:lumMod val="85000"/>
                    <a:lumOff val="15000"/>
                  </a:schemeClr>
                </a:solidFill>
                <a:latin typeface="UGent Panno Text SemiLight" panose="02000406040000040003" pitchFamily="2" charset="0"/>
              </a:rPr>
              <a:t>First </a:t>
            </a:r>
            <a:r>
              <a:rPr lang="nl-BE" sz="2000" dirty="0" err="1">
                <a:solidFill>
                  <a:schemeClr val="tx1">
                    <a:lumMod val="85000"/>
                    <a:lumOff val="15000"/>
                  </a:schemeClr>
                </a:solidFill>
                <a:latin typeface="UGent Panno Text SemiLight" panose="02000406040000040003" pitchFamily="2" charset="0"/>
              </a:rPr>
              <a:t>Belgian</a:t>
            </a:r>
            <a:r>
              <a:rPr lang="nl-BE" sz="2000" dirty="0">
                <a:solidFill>
                  <a:schemeClr val="tx1">
                    <a:lumMod val="85000"/>
                    <a:lumOff val="15000"/>
                  </a:schemeClr>
                </a:solidFill>
                <a:latin typeface="UGent Panno Text SemiLight" panose="02000406040000040003" pitchFamily="2" charset="0"/>
              </a:rPr>
              <a:t> in </a:t>
            </a:r>
            <a:r>
              <a:rPr lang="nl-BE" sz="2000" dirty="0" err="1">
                <a:solidFill>
                  <a:schemeClr val="tx1">
                    <a:lumMod val="85000"/>
                    <a:lumOff val="15000"/>
                  </a:schemeClr>
                </a:solidFill>
                <a:latin typeface="UGent Panno Text SemiLight" panose="02000406040000040003" pitchFamily="2" charset="0"/>
              </a:rPr>
              <a:t>space</a:t>
            </a:r>
            <a:endParaRPr lang="nl-BE" sz="2000" dirty="0">
              <a:solidFill>
                <a:schemeClr val="tx1">
                  <a:lumMod val="85000"/>
                  <a:lumOff val="15000"/>
                </a:schemeClr>
              </a:solidFill>
              <a:latin typeface="UGent Panno Text SemiLight" panose="02000406040000040003" pitchFamily="2" charset="0"/>
            </a:endParaRPr>
          </a:p>
        </p:txBody>
      </p:sp>
      <p:sp>
        <p:nvSpPr>
          <p:cNvPr id="10" name="Rechthoek 9"/>
          <p:cNvSpPr/>
          <p:nvPr/>
        </p:nvSpPr>
        <p:spPr>
          <a:xfrm>
            <a:off x="862086" y="4606176"/>
            <a:ext cx="2939555" cy="707886"/>
          </a:xfrm>
          <a:prstGeom prst="rect">
            <a:avLst/>
          </a:prstGeom>
        </p:spPr>
        <p:txBody>
          <a:bodyPr wrap="square">
            <a:spAutoFit/>
          </a:bodyPr>
          <a:lstStyle/>
          <a:p>
            <a:r>
              <a:rPr lang="nl-BE" sz="2000" b="1" dirty="0">
                <a:solidFill>
                  <a:srgbClr val="1E64C8"/>
                </a:solidFill>
                <a:latin typeface="UGent Panno Text SemiBold" panose="02000506040000040003" pitchFamily="2" charset="0"/>
              </a:rPr>
              <a:t>Marleen Temmerman </a:t>
            </a:r>
            <a:br>
              <a:rPr lang="nl-BE" sz="2000" b="1" dirty="0">
                <a:latin typeface="UGent Panno Text SemiBold" panose="02000506040000040003" pitchFamily="2" charset="0"/>
              </a:rPr>
            </a:br>
            <a:r>
              <a:rPr lang="nl-BE" sz="2000" dirty="0">
                <a:solidFill>
                  <a:schemeClr val="tx1">
                    <a:lumMod val="85000"/>
                    <a:lumOff val="15000"/>
                  </a:schemeClr>
                </a:solidFill>
                <a:latin typeface="UGent Panno Text SemiLight" panose="02000406040000040003" pitchFamily="2" charset="0"/>
              </a:rPr>
              <a:t>Director of WHO 2012-2015</a:t>
            </a:r>
          </a:p>
        </p:txBody>
      </p:sp>
      <p:pic>
        <p:nvPicPr>
          <p:cNvPr id="6" name="Tijdelijke aanduiding voor afbeelding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00824" y="944882"/>
            <a:ext cx="5186981" cy="3573441"/>
          </a:xfrm>
          <a:prstGeom prst="rect">
            <a:avLst/>
          </a:prstGeom>
        </p:spPr>
      </p:pic>
      <p:cxnSp>
        <p:nvCxnSpPr>
          <p:cNvPr id="29" name="Rechte verbindingslijn 28"/>
          <p:cNvCxnSpPr/>
          <p:nvPr/>
        </p:nvCxnSpPr>
        <p:spPr>
          <a:xfrm>
            <a:off x="373" y="3279868"/>
            <a:ext cx="6526789" cy="0"/>
          </a:xfrm>
          <a:prstGeom prst="line">
            <a:avLst/>
          </a:prstGeom>
          <a:ln w="2540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Tijdelijke aanduiding voor inhoud 2"/>
          <p:cNvSpPr txBox="1">
            <a:spLocks/>
          </p:cNvSpPr>
          <p:nvPr/>
        </p:nvSpPr>
        <p:spPr>
          <a:xfrm>
            <a:off x="4611812" y="2805651"/>
            <a:ext cx="3531864" cy="1712671"/>
          </a:xfrm>
          <a:prstGeom prst="rect">
            <a:avLst/>
          </a:prstGeom>
          <a:solidFill>
            <a:srgbClr val="FFD200"/>
          </a:solidFill>
        </p:spPr>
        <p:txBody>
          <a:bodyPr vert="horz" lIns="64294" tIns="32147" rIns="64294" bIns="32147" numCol="1"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191981" indent="0">
              <a:buNone/>
            </a:pPr>
            <a:r>
              <a:rPr lang="nl-BE" sz="2320" b="1" dirty="0" err="1">
                <a:solidFill>
                  <a:srgbClr val="1E64C8"/>
                </a:solidFill>
                <a:latin typeface="UGent Panno Text SemiBold" panose="02000506040000040003" pitchFamily="2" charset="0"/>
              </a:rPr>
              <a:t>And</a:t>
            </a:r>
            <a:r>
              <a:rPr lang="nl-BE" sz="2320" b="1" dirty="0">
                <a:solidFill>
                  <a:srgbClr val="1E64C8"/>
                </a:solidFill>
                <a:latin typeface="UGent Panno Text SemiBold" panose="02000506040000040003" pitchFamily="2" charset="0"/>
              </a:rPr>
              <a:t> more!</a:t>
            </a:r>
          </a:p>
          <a:p>
            <a:pPr marL="191981" indent="0">
              <a:buNone/>
            </a:pPr>
            <a:r>
              <a:rPr lang="nl-BE" sz="2320" b="1" dirty="0" err="1">
                <a:solidFill>
                  <a:srgbClr val="1E64C8"/>
                </a:solidFill>
                <a:latin typeface="UGent Panno Text SemiBold" panose="02000506040000040003" pitchFamily="2" charset="0"/>
              </a:rPr>
              <a:t>Graduated</a:t>
            </a:r>
            <a:r>
              <a:rPr lang="nl-BE" sz="2320" b="1" dirty="0">
                <a:solidFill>
                  <a:srgbClr val="1E64C8"/>
                </a:solidFill>
                <a:latin typeface="UGent Panno Text SemiBold" panose="02000506040000040003" pitchFamily="2" charset="0"/>
              </a:rPr>
              <a:t> </a:t>
            </a:r>
            <a:r>
              <a:rPr lang="nl-BE" sz="2320" b="1" dirty="0" err="1">
                <a:solidFill>
                  <a:srgbClr val="1E64C8"/>
                </a:solidFill>
                <a:latin typeface="UGent Panno Text SemiBold" panose="02000506040000040003" pitchFamily="2" charset="0"/>
              </a:rPr>
              <a:t>annually</a:t>
            </a:r>
            <a:r>
              <a:rPr lang="nl-BE" sz="2320" b="1" dirty="0">
                <a:solidFill>
                  <a:srgbClr val="1E64C8"/>
                </a:solidFill>
                <a:latin typeface="UGent Panno Text SemiBold" panose="02000506040000040003" pitchFamily="2" charset="0"/>
              </a:rPr>
              <a:t>:</a:t>
            </a:r>
          </a:p>
          <a:p>
            <a:pPr marL="191981" indent="0">
              <a:buNone/>
            </a:pPr>
            <a:r>
              <a:rPr lang="nl-BE" sz="2320" dirty="0">
                <a:solidFill>
                  <a:srgbClr val="1E64C8"/>
                </a:solidFill>
                <a:latin typeface="UGent Panno Text SemiLight" panose="02000406040000040003" pitchFamily="2" charset="0"/>
              </a:rPr>
              <a:t>7,000 </a:t>
            </a:r>
            <a:r>
              <a:rPr lang="nl-BE" sz="2320" dirty="0" err="1">
                <a:solidFill>
                  <a:srgbClr val="1E64C8"/>
                </a:solidFill>
                <a:latin typeface="UGent Panno Text SemiLight" panose="02000406040000040003" pitchFamily="2" charset="0"/>
              </a:rPr>
              <a:t>masterstudents</a:t>
            </a:r>
            <a:endParaRPr lang="nl-BE" sz="2320" dirty="0">
              <a:solidFill>
                <a:srgbClr val="1E64C8"/>
              </a:solidFill>
              <a:latin typeface="UGent Panno Text SemiLight" panose="02000406040000040003" pitchFamily="2" charset="0"/>
            </a:endParaRPr>
          </a:p>
          <a:p>
            <a:pPr marL="191981" indent="0">
              <a:buNone/>
            </a:pPr>
            <a:r>
              <a:rPr lang="nl-BE" sz="2320" dirty="0">
                <a:solidFill>
                  <a:srgbClr val="1E64C8"/>
                </a:solidFill>
                <a:latin typeface="UGent Panno Text SemiLight" panose="02000406040000040003" pitchFamily="2" charset="0"/>
              </a:rPr>
              <a:t>700 PhD-</a:t>
            </a:r>
            <a:r>
              <a:rPr lang="nl-BE" sz="2320" dirty="0" err="1">
                <a:solidFill>
                  <a:srgbClr val="1E64C8"/>
                </a:solidFill>
                <a:latin typeface="UGent Panno Text SemiLight" panose="02000406040000040003" pitchFamily="2" charset="0"/>
              </a:rPr>
              <a:t>students</a:t>
            </a:r>
            <a:endParaRPr lang="nl-BE" sz="2320" dirty="0">
              <a:solidFill>
                <a:srgbClr val="1E64C8"/>
              </a:solidFill>
              <a:latin typeface="UGent Panno Text SemiLight" panose="02000406040000040003" pitchFamily="2" charset="0"/>
            </a:endParaRPr>
          </a:p>
        </p:txBody>
      </p:sp>
      <p:pic>
        <p:nvPicPr>
          <p:cNvPr id="8" name="Afbeelding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35279" y="2027644"/>
            <a:ext cx="1433596" cy="2521419"/>
          </a:xfrm>
          <a:prstGeom prst="rect">
            <a:avLst/>
          </a:prstGeom>
        </p:spPr>
      </p:pic>
      <p:pic>
        <p:nvPicPr>
          <p:cNvPr id="11" name="Afbeelding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9496" y="1996697"/>
            <a:ext cx="1432367" cy="2521626"/>
          </a:xfrm>
          <a:prstGeom prst="rect">
            <a:avLst/>
          </a:prstGeom>
        </p:spPr>
      </p:pic>
      <p:sp>
        <p:nvSpPr>
          <p:cNvPr id="5" name="Title 4">
            <a:extLst>
              <a:ext uri="{FF2B5EF4-FFF2-40B4-BE49-F238E27FC236}">
                <a16:creationId xmlns:a16="http://schemas.microsoft.com/office/drawing/2014/main" id="{A557A1D9-CC90-2E55-7237-659097530494}"/>
              </a:ext>
            </a:extLst>
          </p:cNvPr>
          <p:cNvSpPr>
            <a:spLocks noGrp="1"/>
          </p:cNvSpPr>
          <p:nvPr>
            <p:ph type="title"/>
          </p:nvPr>
        </p:nvSpPr>
        <p:spPr/>
        <p:txBody>
          <a:bodyPr>
            <a:normAutofit/>
          </a:bodyPr>
          <a:lstStyle/>
          <a:p>
            <a:r>
              <a:rPr lang="nl-BE" dirty="0"/>
              <a:t>Ghent </a:t>
            </a:r>
            <a:r>
              <a:rPr lang="nl-BE" dirty="0" err="1"/>
              <a:t>university</a:t>
            </a:r>
            <a:r>
              <a:rPr lang="en-BE" dirty="0"/>
              <a:t> ALUMNI</a:t>
            </a:r>
          </a:p>
        </p:txBody>
      </p:sp>
    </p:spTree>
    <p:extLst>
      <p:ext uri="{BB962C8B-B14F-4D97-AF65-F5344CB8AC3E}">
        <p14:creationId xmlns:p14="http://schemas.microsoft.com/office/powerpoint/2010/main" val="225983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 met tekst, kaart, atlas&#10;&#10;Automatisch gegenereerde beschrijving">
            <a:extLst>
              <a:ext uri="{FF2B5EF4-FFF2-40B4-BE49-F238E27FC236}">
                <a16:creationId xmlns:a16="http://schemas.microsoft.com/office/drawing/2014/main" id="{F2466F23-E7B0-3894-23FA-7FA7B7EC4A0F}"/>
              </a:ext>
            </a:extLst>
          </p:cNvPr>
          <p:cNvPicPr>
            <a:picLocks noChangeAspect="1"/>
          </p:cNvPicPr>
          <p:nvPr/>
        </p:nvPicPr>
        <p:blipFill rotWithShape="1">
          <a:blip r:embed="rId2"/>
          <a:srcRect l="5150"/>
          <a:stretch/>
        </p:blipFill>
        <p:spPr>
          <a:xfrm>
            <a:off x="1257300" y="0"/>
            <a:ext cx="10007404" cy="6858000"/>
          </a:xfrm>
          <a:prstGeom prst="rect">
            <a:avLst/>
          </a:prstGeom>
        </p:spPr>
      </p:pic>
      <p:sp>
        <p:nvSpPr>
          <p:cNvPr id="9" name="Tijdelijke aanduiding voor tekst 4">
            <a:extLst>
              <a:ext uri="{FF2B5EF4-FFF2-40B4-BE49-F238E27FC236}">
                <a16:creationId xmlns:a16="http://schemas.microsoft.com/office/drawing/2014/main" id="{B40AB29B-4476-B15E-4CE9-93CF213FDC99}"/>
              </a:ext>
            </a:extLst>
          </p:cNvPr>
          <p:cNvSpPr txBox="1">
            <a:spLocks/>
          </p:cNvSpPr>
          <p:nvPr/>
        </p:nvSpPr>
        <p:spPr>
          <a:xfrm>
            <a:off x="9515475" y="780521"/>
            <a:ext cx="2676525" cy="474599"/>
          </a:xfrm>
          <a:prstGeom prst="rect">
            <a:avLst/>
          </a:prstGeom>
          <a:solidFill>
            <a:srgbClr val="1E64C8"/>
          </a:solidFill>
        </p:spPr>
        <p:txBody>
          <a:bodyPr lIns="90000" tIns="90000" bIns="9000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l-BE" sz="2000" dirty="0">
                <a:solidFill>
                  <a:schemeClr val="bg1"/>
                </a:solidFill>
                <a:latin typeface="UGent Panno Text SemiLight" panose="02000406040000040003" pitchFamily="2" charset="0"/>
              </a:rPr>
              <a:t>www.ugent.be/alumni/en</a:t>
            </a:r>
          </a:p>
        </p:txBody>
      </p:sp>
    </p:spTree>
    <p:extLst>
      <p:ext uri="{BB962C8B-B14F-4D97-AF65-F5344CB8AC3E}">
        <p14:creationId xmlns:p14="http://schemas.microsoft.com/office/powerpoint/2010/main" val="1332185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2">
            <a:extLst>
              <a:ext uri="{FF2B5EF4-FFF2-40B4-BE49-F238E27FC236}">
                <a16:creationId xmlns:a16="http://schemas.microsoft.com/office/drawing/2014/main" id="{F209FB20-FBE7-5135-7ABE-0E75C7F421A2}"/>
              </a:ext>
            </a:extLst>
          </p:cNvPr>
          <p:cNvPicPr>
            <a:picLocks noChangeAspect="1"/>
          </p:cNvPicPr>
          <p:nvPr/>
        </p:nvPicPr>
        <p:blipFill>
          <a:blip r:embed="rId2"/>
          <a:srcRect/>
          <a:stretch/>
        </p:blipFill>
        <p:spPr>
          <a:xfrm>
            <a:off x="4750712" y="254000"/>
            <a:ext cx="6885703" cy="4871812"/>
          </a:xfrm>
          <a:prstGeom prst="rect">
            <a:avLst/>
          </a:prstGeom>
        </p:spPr>
      </p:pic>
      <p:sp>
        <p:nvSpPr>
          <p:cNvPr id="5" name="Text Placeholder 4">
            <a:extLst>
              <a:ext uri="{FF2B5EF4-FFF2-40B4-BE49-F238E27FC236}">
                <a16:creationId xmlns:a16="http://schemas.microsoft.com/office/drawing/2014/main" id="{5D297B53-747E-4EE4-816E-94057D7A47C1}"/>
              </a:ext>
            </a:extLst>
          </p:cNvPr>
          <p:cNvSpPr>
            <a:spLocks noGrp="1"/>
          </p:cNvSpPr>
          <p:nvPr>
            <p:ph type="body" sz="quarter" idx="11"/>
          </p:nvPr>
        </p:nvSpPr>
        <p:spPr/>
        <p:txBody>
          <a:bodyPr/>
          <a:lstStyle/>
          <a:p>
            <a:r>
              <a:rPr lang="nl-BE" dirty="0"/>
              <a:t>Ghent </a:t>
            </a:r>
            <a:br>
              <a:rPr lang="nl-BE" dirty="0"/>
            </a:br>
            <a:r>
              <a:rPr lang="nl-BE" dirty="0" err="1"/>
              <a:t>university</a:t>
            </a:r>
            <a:br>
              <a:rPr lang="nl-BE" dirty="0"/>
            </a:br>
            <a:r>
              <a:rPr lang="nl-BE" dirty="0"/>
              <a:t>In </a:t>
            </a:r>
            <a:r>
              <a:rPr lang="nl-BE" dirty="0" err="1"/>
              <a:t>ghent</a:t>
            </a:r>
            <a:endParaRPr lang="en-BE" dirty="0"/>
          </a:p>
        </p:txBody>
      </p:sp>
    </p:spTree>
    <p:extLst>
      <p:ext uri="{BB962C8B-B14F-4D97-AF65-F5344CB8AC3E}">
        <p14:creationId xmlns:p14="http://schemas.microsoft.com/office/powerpoint/2010/main" val="34289742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56865" y="-109000"/>
            <a:ext cx="4935135" cy="3325117"/>
          </a:xfrm>
          <a:prstGeom prst="rect">
            <a:avLst/>
          </a:prstGeom>
        </p:spPr>
      </p:pic>
      <p:pic>
        <p:nvPicPr>
          <p:cNvPr id="2" name="Afbeelding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3" y="910188"/>
            <a:ext cx="7061567" cy="4713458"/>
          </a:xfrm>
          <a:prstGeom prst="rect">
            <a:avLst/>
          </a:prstGeom>
        </p:spPr>
      </p:pic>
      <p:sp>
        <p:nvSpPr>
          <p:cNvPr id="14" name="Tekstvak 13"/>
          <p:cNvSpPr txBox="1"/>
          <p:nvPr/>
        </p:nvSpPr>
        <p:spPr>
          <a:xfrm>
            <a:off x="8752492" y="6656622"/>
            <a:ext cx="3423208" cy="201465"/>
          </a:xfrm>
          <a:prstGeom prst="rect">
            <a:avLst/>
          </a:prstGeom>
          <a:noFill/>
        </p:spPr>
        <p:txBody>
          <a:bodyPr wrap="square" rtlCol="0">
            <a:spAutoFit/>
          </a:bodyPr>
          <a:lstStyle/>
          <a:p>
            <a:pPr algn="r">
              <a:lnSpc>
                <a:spcPct val="120000"/>
              </a:lnSpc>
            </a:pPr>
            <a:r>
              <a:rPr lang="nl-BE" sz="633" dirty="0">
                <a:solidFill>
                  <a:schemeClr val="bg1"/>
                </a:solidFill>
              </a:rPr>
              <a:t>© Stad Gent - Dienst Toerisme, Bas Bogaerts</a:t>
            </a:r>
          </a:p>
        </p:txBody>
      </p:sp>
      <p:sp>
        <p:nvSpPr>
          <p:cNvPr id="21" name="Tekstvak 20"/>
          <p:cNvSpPr txBox="1"/>
          <p:nvPr/>
        </p:nvSpPr>
        <p:spPr>
          <a:xfrm>
            <a:off x="8752492" y="2913963"/>
            <a:ext cx="3423208" cy="201465"/>
          </a:xfrm>
          <a:prstGeom prst="rect">
            <a:avLst/>
          </a:prstGeom>
          <a:noFill/>
        </p:spPr>
        <p:txBody>
          <a:bodyPr wrap="square" rtlCol="0">
            <a:spAutoFit/>
          </a:bodyPr>
          <a:lstStyle/>
          <a:p>
            <a:pPr algn="r">
              <a:lnSpc>
                <a:spcPct val="120000"/>
              </a:lnSpc>
            </a:pPr>
            <a:r>
              <a:rPr lang="nl-BE" sz="633" dirty="0">
                <a:solidFill>
                  <a:schemeClr val="bg1"/>
                </a:solidFill>
              </a:rPr>
              <a:t>© Stad Gent - Bas Bogaerts</a:t>
            </a:r>
          </a:p>
        </p:txBody>
      </p:sp>
      <p:sp>
        <p:nvSpPr>
          <p:cNvPr id="22" name="Tekstvak 21"/>
          <p:cNvSpPr txBox="1"/>
          <p:nvPr/>
        </p:nvSpPr>
        <p:spPr>
          <a:xfrm>
            <a:off x="372" y="5389535"/>
            <a:ext cx="3423208" cy="201465"/>
          </a:xfrm>
          <a:prstGeom prst="rect">
            <a:avLst/>
          </a:prstGeom>
          <a:noFill/>
        </p:spPr>
        <p:txBody>
          <a:bodyPr wrap="square" rtlCol="0">
            <a:spAutoFit/>
          </a:bodyPr>
          <a:lstStyle/>
          <a:p>
            <a:pPr>
              <a:lnSpc>
                <a:spcPct val="120000"/>
              </a:lnSpc>
            </a:pPr>
            <a:r>
              <a:rPr lang="nl-BE" sz="633" dirty="0">
                <a:solidFill>
                  <a:schemeClr val="bg1"/>
                </a:solidFill>
              </a:rPr>
              <a:t>© Stad Gent</a:t>
            </a:r>
          </a:p>
        </p:txBody>
      </p:sp>
      <p:pic>
        <p:nvPicPr>
          <p:cNvPr id="15" name="Afbeelding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7490" y="344624"/>
            <a:ext cx="1119239" cy="791723"/>
          </a:xfrm>
          <a:prstGeom prst="rect">
            <a:avLst/>
          </a:prstGeom>
        </p:spPr>
      </p:pic>
      <p:sp>
        <p:nvSpPr>
          <p:cNvPr id="5" name="Rectangle 4">
            <a:extLst>
              <a:ext uri="{FF2B5EF4-FFF2-40B4-BE49-F238E27FC236}">
                <a16:creationId xmlns:a16="http://schemas.microsoft.com/office/drawing/2014/main" id="{98AFA05B-2F67-A6FF-3881-3633DFDF6868}"/>
              </a:ext>
            </a:extLst>
          </p:cNvPr>
          <p:cNvSpPr/>
          <p:nvPr/>
        </p:nvSpPr>
        <p:spPr>
          <a:xfrm>
            <a:off x="7256865" y="3428999"/>
            <a:ext cx="4935135" cy="3126933"/>
          </a:xfrm>
          <a:prstGeom prst="rect">
            <a:avLst/>
          </a:prstGeom>
          <a:solidFill>
            <a:srgbClr val="1E6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highlight>
                <a:srgbClr val="1E64C8"/>
              </a:highlight>
            </a:endParaRPr>
          </a:p>
        </p:txBody>
      </p:sp>
      <p:sp>
        <p:nvSpPr>
          <p:cNvPr id="7" name="Rechthoek 34">
            <a:extLst>
              <a:ext uri="{FF2B5EF4-FFF2-40B4-BE49-F238E27FC236}">
                <a16:creationId xmlns:a16="http://schemas.microsoft.com/office/drawing/2014/main" id="{AB2927F3-79DF-CDCA-B958-15E60B8E6684}"/>
              </a:ext>
            </a:extLst>
          </p:cNvPr>
          <p:cNvSpPr/>
          <p:nvPr/>
        </p:nvSpPr>
        <p:spPr>
          <a:xfrm>
            <a:off x="7459185" y="3582992"/>
            <a:ext cx="4397535" cy="2492990"/>
          </a:xfrm>
          <a:prstGeom prst="rect">
            <a:avLst/>
          </a:prstGeom>
        </p:spPr>
        <p:txBody>
          <a:bodyPr wrap="square">
            <a:spAutoFit/>
          </a:bodyPr>
          <a:lstStyle/>
          <a:p>
            <a:r>
              <a:rPr lang="nl-BE" sz="3600" dirty="0">
                <a:solidFill>
                  <a:srgbClr val="FFD200"/>
                </a:solidFill>
                <a:latin typeface="UGent Panno Text Medium" panose="02000506040000040003" pitchFamily="2" charset="0"/>
              </a:rPr>
              <a:t>GHENT IN NUMBERS</a:t>
            </a:r>
          </a:p>
          <a:p>
            <a:pPr marL="277813" indent="-277813">
              <a:buClr>
                <a:srgbClr val="FFD200"/>
              </a:buClr>
              <a:buFont typeface="Arial" panose="020B0604020202020204" pitchFamily="34" charset="0"/>
              <a:buChar char="•"/>
            </a:pPr>
            <a:r>
              <a:rPr lang="nl-BE" sz="2400" dirty="0">
                <a:solidFill>
                  <a:schemeClr val="bg1"/>
                </a:solidFill>
                <a:latin typeface="UGent Panno Text SemiLight" panose="02000406040000040003" pitchFamily="2" charset="0"/>
              </a:rPr>
              <a:t>156 km</a:t>
            </a:r>
            <a:r>
              <a:rPr lang="nl-BE" sz="2400" baseline="30000" dirty="0">
                <a:solidFill>
                  <a:schemeClr val="bg1"/>
                </a:solidFill>
                <a:latin typeface="UGent Panno Text SemiLight" panose="02000406040000040003" pitchFamily="2" charset="0"/>
              </a:rPr>
              <a:t>2</a:t>
            </a:r>
          </a:p>
          <a:p>
            <a:pPr marL="277813" indent="-277813">
              <a:buClr>
                <a:srgbClr val="FFD200"/>
              </a:buClr>
              <a:buFont typeface="Arial" panose="020B0604020202020204" pitchFamily="34" charset="0"/>
              <a:buChar char="•"/>
            </a:pPr>
            <a:r>
              <a:rPr lang="nl-BE" sz="2400" dirty="0">
                <a:solidFill>
                  <a:schemeClr val="bg1"/>
                </a:solidFill>
                <a:latin typeface="UGent Panno Text SemiLight" panose="02000406040000040003" pitchFamily="2" charset="0"/>
              </a:rPr>
              <a:t>266,926 </a:t>
            </a:r>
            <a:r>
              <a:rPr lang="nl-BE" sz="2400" dirty="0" err="1">
                <a:solidFill>
                  <a:schemeClr val="bg1"/>
                </a:solidFill>
                <a:latin typeface="UGent Panno Text SemiLight" panose="02000406040000040003" pitchFamily="2" charset="0"/>
              </a:rPr>
              <a:t>inhabitants</a:t>
            </a:r>
            <a:r>
              <a:rPr lang="nl-BE" sz="2400" dirty="0">
                <a:solidFill>
                  <a:schemeClr val="bg1"/>
                </a:solidFill>
                <a:latin typeface="UGent Panno Text SemiLight" panose="02000406040000040003" pitchFamily="2" charset="0"/>
              </a:rPr>
              <a:t> </a:t>
            </a:r>
          </a:p>
          <a:p>
            <a:pPr marL="277813" indent="-277813">
              <a:buClr>
                <a:srgbClr val="FFD200"/>
              </a:buClr>
              <a:buFont typeface="Arial" panose="020B0604020202020204" pitchFamily="34" charset="0"/>
              <a:buChar char="•"/>
            </a:pPr>
            <a:r>
              <a:rPr lang="nl-BE" sz="2400" dirty="0">
                <a:solidFill>
                  <a:schemeClr val="bg1"/>
                </a:solidFill>
                <a:latin typeface="UGent Panno Text SemiLight" panose="02000406040000040003" pitchFamily="2" charset="0"/>
              </a:rPr>
              <a:t>161 </a:t>
            </a:r>
            <a:r>
              <a:rPr lang="nl-BE" sz="2400" dirty="0" err="1">
                <a:solidFill>
                  <a:schemeClr val="bg1"/>
                </a:solidFill>
                <a:latin typeface="UGent Panno Text SemiLight" panose="02000406040000040003" pitchFamily="2" charset="0"/>
              </a:rPr>
              <a:t>nationalities</a:t>
            </a:r>
            <a:endParaRPr lang="nl-BE" sz="2400" dirty="0">
              <a:solidFill>
                <a:schemeClr val="bg1"/>
              </a:solidFill>
              <a:latin typeface="UGent Panno Text SemiLight" panose="02000406040000040003" pitchFamily="2" charset="0"/>
            </a:endParaRPr>
          </a:p>
          <a:p>
            <a:pPr marL="277813" indent="-277813">
              <a:buClr>
                <a:srgbClr val="FFD200"/>
              </a:buClr>
              <a:buFont typeface="Arial" panose="020B0604020202020204" pitchFamily="34" charset="0"/>
              <a:buChar char="•"/>
            </a:pPr>
            <a:r>
              <a:rPr lang="nl-BE" sz="2400" dirty="0">
                <a:solidFill>
                  <a:schemeClr val="bg1"/>
                </a:solidFill>
                <a:latin typeface="UGent Panno Text SemiLight" panose="02000406040000040003" pitchFamily="2" charset="0"/>
              </a:rPr>
              <a:t>81,676​ students</a:t>
            </a:r>
          </a:p>
          <a:p>
            <a:pPr marL="277813" indent="-277813">
              <a:buClr>
                <a:srgbClr val="FFD200"/>
              </a:buClr>
              <a:buFont typeface="Arial" panose="020B0604020202020204" pitchFamily="34" charset="0"/>
              <a:buChar char="•"/>
            </a:pPr>
            <a:r>
              <a:rPr lang="nl-BE" sz="2400" dirty="0">
                <a:solidFill>
                  <a:schemeClr val="bg1"/>
                </a:solidFill>
                <a:latin typeface="UGent Panno Text SemiLight" panose="02000406040000040003" pitchFamily="2" charset="0"/>
              </a:rPr>
              <a:t>45,510 </a:t>
            </a:r>
            <a:r>
              <a:rPr lang="nl-BE" sz="2400" dirty="0" err="1">
                <a:solidFill>
                  <a:schemeClr val="bg1"/>
                </a:solidFill>
                <a:latin typeface="UGent Panno Text SemiLight" panose="02000406040000040003" pitchFamily="2" charset="0"/>
              </a:rPr>
              <a:t>scolars</a:t>
            </a:r>
            <a:r>
              <a:rPr lang="nl-BE" sz="2400" dirty="0">
                <a:solidFill>
                  <a:schemeClr val="bg1"/>
                </a:solidFill>
                <a:latin typeface="UGent Panno Text SemiLight" panose="02000406040000040003" pitchFamily="2" charset="0"/>
              </a:rPr>
              <a:t> (-18 </a:t>
            </a:r>
            <a:r>
              <a:rPr lang="nl-BE" sz="2400" dirty="0" err="1">
                <a:solidFill>
                  <a:schemeClr val="bg1"/>
                </a:solidFill>
                <a:latin typeface="UGent Panno Text SemiLight" panose="02000406040000040003" pitchFamily="2" charset="0"/>
              </a:rPr>
              <a:t>years</a:t>
            </a:r>
            <a:r>
              <a:rPr lang="nl-BE" sz="2400" dirty="0">
                <a:solidFill>
                  <a:schemeClr val="bg1"/>
                </a:solidFill>
                <a:latin typeface="UGent Panno Text SemiLight" panose="02000406040000040003" pitchFamily="2" charset="0"/>
              </a:rPr>
              <a:t>) </a:t>
            </a:r>
          </a:p>
        </p:txBody>
      </p:sp>
      <p:sp>
        <p:nvSpPr>
          <p:cNvPr id="8" name="Content Placeholder 2">
            <a:extLst>
              <a:ext uri="{FF2B5EF4-FFF2-40B4-BE49-F238E27FC236}">
                <a16:creationId xmlns:a16="http://schemas.microsoft.com/office/drawing/2014/main" id="{8A325ABA-E85D-995C-B79D-569A186CF330}"/>
              </a:ext>
            </a:extLst>
          </p:cNvPr>
          <p:cNvSpPr txBox="1">
            <a:spLocks/>
          </p:cNvSpPr>
          <p:nvPr/>
        </p:nvSpPr>
        <p:spPr>
          <a:xfrm>
            <a:off x="8346269" y="6191368"/>
            <a:ext cx="3712771" cy="43102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dirty="0">
                <a:solidFill>
                  <a:schemeClr val="bg1"/>
                </a:solidFill>
                <a:latin typeface="UGent Panno Text SemiLight" panose="02000406040000040003" pitchFamily="2" charset="0"/>
              </a:rPr>
              <a:t>(source: www.thisis.gent)</a:t>
            </a:r>
          </a:p>
        </p:txBody>
      </p:sp>
    </p:spTree>
    <p:extLst>
      <p:ext uri="{BB962C8B-B14F-4D97-AF65-F5344CB8AC3E}">
        <p14:creationId xmlns:p14="http://schemas.microsoft.com/office/powerpoint/2010/main" val="2857098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1531AC-4539-462A-03D2-C6511261FD3C}"/>
              </a:ext>
            </a:extLst>
          </p:cNvPr>
          <p:cNvSpPr/>
          <p:nvPr/>
        </p:nvSpPr>
        <p:spPr>
          <a:xfrm>
            <a:off x="6096000" y="1"/>
            <a:ext cx="5801710" cy="6561138"/>
          </a:xfrm>
          <a:prstGeom prst="rect">
            <a:avLst/>
          </a:prstGeom>
          <a:solidFill>
            <a:srgbClr val="1E6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highlight>
                <a:srgbClr val="1E64C8"/>
              </a:highlight>
            </a:endParaRPr>
          </a:p>
        </p:txBody>
      </p:sp>
      <p:sp>
        <p:nvSpPr>
          <p:cNvPr id="8" name="Rechthoek 34">
            <a:extLst>
              <a:ext uri="{FF2B5EF4-FFF2-40B4-BE49-F238E27FC236}">
                <a16:creationId xmlns:a16="http://schemas.microsoft.com/office/drawing/2014/main" id="{E177758D-79B8-1BDC-8827-DB9EC204FE3E}"/>
              </a:ext>
            </a:extLst>
          </p:cNvPr>
          <p:cNvSpPr/>
          <p:nvPr/>
        </p:nvSpPr>
        <p:spPr>
          <a:xfrm>
            <a:off x="6407793" y="540140"/>
            <a:ext cx="5384813" cy="6801862"/>
          </a:xfrm>
          <a:prstGeom prst="rect">
            <a:avLst/>
          </a:prstGeom>
        </p:spPr>
        <p:txBody>
          <a:bodyPr wrap="square">
            <a:spAutoFit/>
          </a:bodyPr>
          <a:lstStyle/>
          <a:p>
            <a:r>
              <a:rPr lang="nl-BE" sz="2800" dirty="0">
                <a:solidFill>
                  <a:srgbClr val="FFD200"/>
                </a:solidFill>
                <a:latin typeface="UGent Panno Text" panose="02000506040000040003" pitchFamily="2" charset="0"/>
              </a:rPr>
              <a:t>GHENT: a rebel with a </a:t>
            </a:r>
            <a:r>
              <a:rPr lang="nl-BE" sz="2800" dirty="0" err="1">
                <a:solidFill>
                  <a:srgbClr val="FFD200"/>
                </a:solidFill>
                <a:latin typeface="UGent Panno Text" panose="02000506040000040003" pitchFamily="2" charset="0"/>
              </a:rPr>
              <a:t>cause</a:t>
            </a:r>
            <a:endParaRPr lang="nl-BE" sz="2800" dirty="0">
              <a:solidFill>
                <a:schemeClr val="bg1"/>
              </a:solidFill>
              <a:latin typeface="UGent Panno Text" panose="02000506040000040003" pitchFamily="2" charset="0"/>
            </a:endParaRPr>
          </a:p>
          <a:p>
            <a:endParaRPr lang="nl-BE" sz="2400" dirty="0">
              <a:solidFill>
                <a:schemeClr val="bg1"/>
              </a:solidFill>
              <a:latin typeface="UGent Panno Text" panose="02000506040000040003" pitchFamily="2" charset="0"/>
            </a:endParaRPr>
          </a:p>
          <a:p>
            <a:r>
              <a:rPr lang="en-US" sz="2400" dirty="0">
                <a:solidFill>
                  <a:schemeClr val="bg1"/>
                </a:solidFill>
                <a:latin typeface="UGent Panno Text" panose="02000506040000040003" pitchFamily="2" charset="0"/>
              </a:rPr>
              <a:t>A rebel, because the inhabitants of the Artevelde city simply follow their hearts and do their own thing. With a cause, because Ghent is a city that connects people, regardless of any differences. Changing standards, thinking outside the box, really looking and listening: Ghent is the place to be for open minds. And the city is a breeding ground for art, intellect and fun. </a:t>
            </a:r>
          </a:p>
          <a:p>
            <a:endParaRPr lang="en-US" sz="2400" dirty="0">
              <a:solidFill>
                <a:schemeClr val="bg1"/>
              </a:solidFill>
              <a:latin typeface="UGent Panno Text" panose="02000506040000040003" pitchFamily="2" charset="0"/>
            </a:endParaRPr>
          </a:p>
          <a:p>
            <a:r>
              <a:rPr lang="en-US" sz="2400" dirty="0">
                <a:solidFill>
                  <a:schemeClr val="bg1"/>
                </a:solidFill>
                <a:latin typeface="UGent Panno Text" panose="02000506040000040003" pitchFamily="2" charset="0"/>
              </a:rPr>
              <a:t>After all, Ghent is the city of the Ghent Altarpiece, the country’s best university and the Ghent Festivities. Ghent is alive and a great place to live: a green haven with the vibes of a metropolis.</a:t>
            </a:r>
            <a:br>
              <a:rPr lang="nl-BE" sz="2400" dirty="0">
                <a:solidFill>
                  <a:schemeClr val="bg1"/>
                </a:solidFill>
                <a:latin typeface="UGent Panno Text" panose="02000506040000040003" pitchFamily="2" charset="0"/>
              </a:rPr>
            </a:br>
            <a:r>
              <a:rPr lang="nl-BE" sz="2400" dirty="0">
                <a:solidFill>
                  <a:schemeClr val="bg1"/>
                </a:solidFill>
                <a:latin typeface="UGent Panno Text" panose="02000506040000040003" pitchFamily="2" charset="0"/>
              </a:rPr>
              <a:t>			       </a:t>
            </a:r>
            <a:r>
              <a:rPr lang="nl-BE" sz="1600" dirty="0">
                <a:solidFill>
                  <a:schemeClr val="bg1"/>
                </a:solidFill>
                <a:latin typeface="UGent Panno Text" panose="02000506040000040003" pitchFamily="2" charset="0"/>
              </a:rPr>
              <a:t>More info: www.visitgent.be</a:t>
            </a:r>
          </a:p>
          <a:p>
            <a:endParaRPr lang="nl-BE" sz="2400" dirty="0">
              <a:solidFill>
                <a:schemeClr val="bg1"/>
              </a:solidFill>
              <a:latin typeface="UGent Panno Text" panose="02000506040000040003" pitchFamily="2" charset="0"/>
            </a:endParaRPr>
          </a:p>
          <a:p>
            <a:endParaRPr lang="nl-BE" sz="2400" dirty="0">
              <a:solidFill>
                <a:schemeClr val="bg1"/>
              </a:solidFill>
              <a:latin typeface="UGent Panno Text" panose="02000506040000040003" pitchFamily="2" charset="0"/>
            </a:endParaRPr>
          </a:p>
        </p:txBody>
      </p:sp>
      <p:pic>
        <p:nvPicPr>
          <p:cNvPr id="9" name="Afbeelding 5">
            <a:extLst>
              <a:ext uri="{FF2B5EF4-FFF2-40B4-BE49-F238E27FC236}">
                <a16:creationId xmlns:a16="http://schemas.microsoft.com/office/drawing/2014/main" id="{DF69966E-0D10-05F7-C2A8-686A616426E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72" y="521973"/>
            <a:ext cx="5910098" cy="3436637"/>
          </a:xfrm>
          <a:prstGeom prst="rect">
            <a:avLst/>
          </a:prstGeom>
        </p:spPr>
      </p:pic>
      <p:pic>
        <p:nvPicPr>
          <p:cNvPr id="10" name="Afbeelding 6">
            <a:extLst>
              <a:ext uri="{FF2B5EF4-FFF2-40B4-BE49-F238E27FC236}">
                <a16:creationId xmlns:a16="http://schemas.microsoft.com/office/drawing/2014/main" id="{B477DAA7-A592-630C-17A9-FA34C4A7DD3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889490" y="4149916"/>
            <a:ext cx="4020980" cy="2411223"/>
          </a:xfrm>
          <a:prstGeom prst="rect">
            <a:avLst/>
          </a:prstGeom>
        </p:spPr>
      </p:pic>
      <p:pic>
        <p:nvPicPr>
          <p:cNvPr id="12" name="Afbeelding 14">
            <a:extLst>
              <a:ext uri="{FF2B5EF4-FFF2-40B4-BE49-F238E27FC236}">
                <a16:creationId xmlns:a16="http://schemas.microsoft.com/office/drawing/2014/main" id="{BD18D194-9E97-9DBF-82EF-239DFF4FD2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7490" y="344624"/>
            <a:ext cx="1119239" cy="791723"/>
          </a:xfrm>
          <a:prstGeom prst="rect">
            <a:avLst/>
          </a:prstGeom>
        </p:spPr>
      </p:pic>
      <p:sp>
        <p:nvSpPr>
          <p:cNvPr id="13" name="Tekstvak 21">
            <a:extLst>
              <a:ext uri="{FF2B5EF4-FFF2-40B4-BE49-F238E27FC236}">
                <a16:creationId xmlns:a16="http://schemas.microsoft.com/office/drawing/2014/main" id="{6D973A3A-93C2-033F-DA0A-E0C8B3644603}"/>
              </a:ext>
            </a:extLst>
          </p:cNvPr>
          <p:cNvSpPr txBox="1"/>
          <p:nvPr/>
        </p:nvSpPr>
        <p:spPr>
          <a:xfrm>
            <a:off x="5335851" y="3741016"/>
            <a:ext cx="3423208" cy="201465"/>
          </a:xfrm>
          <a:prstGeom prst="rect">
            <a:avLst/>
          </a:prstGeom>
          <a:noFill/>
        </p:spPr>
        <p:txBody>
          <a:bodyPr wrap="square" rtlCol="0">
            <a:spAutoFit/>
          </a:bodyPr>
          <a:lstStyle/>
          <a:p>
            <a:pPr>
              <a:lnSpc>
                <a:spcPct val="120000"/>
              </a:lnSpc>
            </a:pPr>
            <a:r>
              <a:rPr lang="nl-BE" sz="633" dirty="0">
                <a:solidFill>
                  <a:schemeClr val="bg1"/>
                </a:solidFill>
              </a:rPr>
              <a:t>© Stad Gent</a:t>
            </a:r>
          </a:p>
        </p:txBody>
      </p:sp>
      <p:sp>
        <p:nvSpPr>
          <p:cNvPr id="14" name="Tekstvak 21">
            <a:extLst>
              <a:ext uri="{FF2B5EF4-FFF2-40B4-BE49-F238E27FC236}">
                <a16:creationId xmlns:a16="http://schemas.microsoft.com/office/drawing/2014/main" id="{8159B474-5243-9E4F-010D-EC8B3DE3489F}"/>
              </a:ext>
            </a:extLst>
          </p:cNvPr>
          <p:cNvSpPr txBox="1"/>
          <p:nvPr/>
        </p:nvSpPr>
        <p:spPr>
          <a:xfrm>
            <a:off x="5335851" y="6317860"/>
            <a:ext cx="3423208" cy="201465"/>
          </a:xfrm>
          <a:prstGeom prst="rect">
            <a:avLst/>
          </a:prstGeom>
          <a:noFill/>
        </p:spPr>
        <p:txBody>
          <a:bodyPr wrap="square" rtlCol="0">
            <a:spAutoFit/>
          </a:bodyPr>
          <a:lstStyle/>
          <a:p>
            <a:pPr>
              <a:lnSpc>
                <a:spcPct val="120000"/>
              </a:lnSpc>
            </a:pPr>
            <a:r>
              <a:rPr lang="nl-BE" sz="633" dirty="0">
                <a:solidFill>
                  <a:schemeClr val="bg1"/>
                </a:solidFill>
              </a:rPr>
              <a:t>© Stad Gent</a:t>
            </a:r>
          </a:p>
        </p:txBody>
      </p:sp>
    </p:spTree>
    <p:extLst>
      <p:ext uri="{BB962C8B-B14F-4D97-AF65-F5344CB8AC3E}">
        <p14:creationId xmlns:p14="http://schemas.microsoft.com/office/powerpoint/2010/main" val="787006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3" cstate="screen">
            <a:extLst>
              <a:ext uri="{28A0092B-C50C-407E-A947-70E740481C1C}">
                <a14:useLocalDpi xmlns:a14="http://schemas.microsoft.com/office/drawing/2010/main"/>
              </a:ext>
            </a:extLst>
          </a:blip>
          <a:srcRect r="-173" b="-8575"/>
          <a:stretch/>
        </p:blipFill>
        <p:spPr>
          <a:xfrm>
            <a:off x="4769209" y="42730"/>
            <a:ext cx="7027449" cy="8909603"/>
          </a:xfrm>
          <a:prstGeom prst="rect">
            <a:avLst/>
          </a:prstGeom>
        </p:spPr>
      </p:pic>
      <p:pic>
        <p:nvPicPr>
          <p:cNvPr id="2" name="Afbeelding 1"/>
          <p:cNvPicPr>
            <a:picLocks noChangeAspect="1"/>
          </p:cNvPicPr>
          <p:nvPr/>
        </p:nvPicPr>
        <p:blipFill rotWithShape="1">
          <a:blip r:embed="rId4" cstate="screen">
            <a:extLst>
              <a:ext uri="{28A0092B-C50C-407E-A947-70E740481C1C}">
                <a14:useLocalDpi xmlns:a14="http://schemas.microsoft.com/office/drawing/2010/main"/>
              </a:ext>
            </a:extLst>
          </a:blip>
          <a:srcRect l="-326" t="257" r="326" b="20188"/>
          <a:stretch/>
        </p:blipFill>
        <p:spPr>
          <a:xfrm>
            <a:off x="656835" y="1073857"/>
            <a:ext cx="3722791" cy="4391384"/>
          </a:xfrm>
          <a:prstGeom prst="rect">
            <a:avLst/>
          </a:prstGeom>
        </p:spPr>
      </p:pic>
      <p:sp>
        <p:nvSpPr>
          <p:cNvPr id="4" name="Vrije vorm 3"/>
          <p:cNvSpPr/>
          <p:nvPr/>
        </p:nvSpPr>
        <p:spPr>
          <a:xfrm>
            <a:off x="4750351" y="1679397"/>
            <a:ext cx="5941629" cy="6532836"/>
          </a:xfrm>
          <a:custGeom>
            <a:avLst/>
            <a:gdLst>
              <a:gd name="connsiteX0" fmla="*/ 0 w 8450317"/>
              <a:gd name="connsiteY0" fmla="*/ 2246586 h 4477407"/>
              <a:gd name="connsiteX1" fmla="*/ 441435 w 8450317"/>
              <a:gd name="connsiteY1" fmla="*/ 2112579 h 4477407"/>
              <a:gd name="connsiteX2" fmla="*/ 425669 w 8450317"/>
              <a:gd name="connsiteY2" fmla="*/ 2049517 h 4477407"/>
              <a:gd name="connsiteX3" fmla="*/ 961697 w 8450317"/>
              <a:gd name="connsiteY3" fmla="*/ 1891862 h 4477407"/>
              <a:gd name="connsiteX4" fmla="*/ 1166648 w 8450317"/>
              <a:gd name="connsiteY4" fmla="*/ 2183524 h 4477407"/>
              <a:gd name="connsiteX5" fmla="*/ 1229710 w 8450317"/>
              <a:gd name="connsiteY5" fmla="*/ 2601310 h 4477407"/>
              <a:gd name="connsiteX6" fmla="*/ 1686910 w 8450317"/>
              <a:gd name="connsiteY6" fmla="*/ 2861441 h 4477407"/>
              <a:gd name="connsiteX7" fmla="*/ 2136228 w 8450317"/>
              <a:gd name="connsiteY7" fmla="*/ 2703786 h 4477407"/>
              <a:gd name="connsiteX8" fmla="*/ 3090042 w 8450317"/>
              <a:gd name="connsiteY8" fmla="*/ 3184634 h 4477407"/>
              <a:gd name="connsiteX9" fmla="*/ 4374931 w 8450317"/>
              <a:gd name="connsiteY9" fmla="*/ 2554014 h 4477407"/>
              <a:gd name="connsiteX10" fmla="*/ 4367048 w 8450317"/>
              <a:gd name="connsiteY10" fmla="*/ 2538248 h 4477407"/>
              <a:gd name="connsiteX11" fmla="*/ 4288221 w 8450317"/>
              <a:gd name="connsiteY11" fmla="*/ 2514600 h 4477407"/>
              <a:gd name="connsiteX12" fmla="*/ 4272455 w 8450317"/>
              <a:gd name="connsiteY12" fmla="*/ 2325414 h 4477407"/>
              <a:gd name="connsiteX13" fmla="*/ 4516821 w 8450317"/>
              <a:gd name="connsiteY13" fmla="*/ 2199290 h 4477407"/>
              <a:gd name="connsiteX14" fmla="*/ 4437993 w 8450317"/>
              <a:gd name="connsiteY14" fmla="*/ 2167758 h 4477407"/>
              <a:gd name="connsiteX15" fmla="*/ 4437993 w 8450317"/>
              <a:gd name="connsiteY15" fmla="*/ 2104696 h 4477407"/>
              <a:gd name="connsiteX16" fmla="*/ 4682359 w 8450317"/>
              <a:gd name="connsiteY16" fmla="*/ 2002221 h 4477407"/>
              <a:gd name="connsiteX17" fmla="*/ 4666593 w 8450317"/>
              <a:gd name="connsiteY17" fmla="*/ 1947041 h 4477407"/>
              <a:gd name="connsiteX18" fmla="*/ 5289331 w 8450317"/>
              <a:gd name="connsiteY18" fmla="*/ 1655379 h 4477407"/>
              <a:gd name="connsiteX19" fmla="*/ 5344510 w 8450317"/>
              <a:gd name="connsiteY19" fmla="*/ 1655379 h 4477407"/>
              <a:gd name="connsiteX20" fmla="*/ 5383924 w 8450317"/>
              <a:gd name="connsiteY20" fmla="*/ 1608083 h 4477407"/>
              <a:gd name="connsiteX21" fmla="*/ 5423338 w 8450317"/>
              <a:gd name="connsiteY21" fmla="*/ 1608083 h 4477407"/>
              <a:gd name="connsiteX22" fmla="*/ 5446986 w 8450317"/>
              <a:gd name="connsiteY22" fmla="*/ 1663262 h 4477407"/>
              <a:gd name="connsiteX23" fmla="*/ 5801710 w 8450317"/>
              <a:gd name="connsiteY23" fmla="*/ 1734207 h 4477407"/>
              <a:gd name="connsiteX24" fmla="*/ 6345621 w 8450317"/>
              <a:gd name="connsiteY24" fmla="*/ 1379483 h 4477407"/>
              <a:gd name="connsiteX25" fmla="*/ 6369269 w 8450317"/>
              <a:gd name="connsiteY25" fmla="*/ 496614 h 4477407"/>
              <a:gd name="connsiteX26" fmla="*/ 6455979 w 8450317"/>
              <a:gd name="connsiteY26" fmla="*/ 512379 h 4477407"/>
              <a:gd name="connsiteX27" fmla="*/ 6463862 w 8450317"/>
              <a:gd name="connsiteY27" fmla="*/ 709448 h 4477407"/>
              <a:gd name="connsiteX28" fmla="*/ 6708228 w 8450317"/>
              <a:gd name="connsiteY28" fmla="*/ 717331 h 4477407"/>
              <a:gd name="connsiteX29" fmla="*/ 6708228 w 8450317"/>
              <a:gd name="connsiteY29" fmla="*/ 559676 h 4477407"/>
              <a:gd name="connsiteX30" fmla="*/ 6282559 w 8450317"/>
              <a:gd name="connsiteY30" fmla="*/ 465083 h 4477407"/>
              <a:gd name="connsiteX31" fmla="*/ 6542690 w 8450317"/>
              <a:gd name="connsiteY31" fmla="*/ 346841 h 4477407"/>
              <a:gd name="connsiteX32" fmla="*/ 6558455 w 8450317"/>
              <a:gd name="connsiteY32" fmla="*/ 165538 h 4477407"/>
              <a:gd name="connsiteX33" fmla="*/ 6921062 w 8450317"/>
              <a:gd name="connsiteY33" fmla="*/ 0 h 4477407"/>
              <a:gd name="connsiteX34" fmla="*/ 7567448 w 8450317"/>
              <a:gd name="connsiteY34" fmla="*/ 55179 h 4477407"/>
              <a:gd name="connsiteX35" fmla="*/ 7583214 w 8450317"/>
              <a:gd name="connsiteY35" fmla="*/ 7883 h 4477407"/>
              <a:gd name="connsiteX36" fmla="*/ 8324193 w 8450317"/>
              <a:gd name="connsiteY36" fmla="*/ 23648 h 4477407"/>
              <a:gd name="connsiteX37" fmla="*/ 8332076 w 8450317"/>
              <a:gd name="connsiteY37" fmla="*/ 457200 h 4477407"/>
              <a:gd name="connsiteX38" fmla="*/ 8450317 w 8450317"/>
              <a:gd name="connsiteY38" fmla="*/ 472965 h 4477407"/>
              <a:gd name="connsiteX39" fmla="*/ 7977352 w 8450317"/>
              <a:gd name="connsiteY39" fmla="*/ 1206062 h 4477407"/>
              <a:gd name="connsiteX40" fmla="*/ 7898524 w 8450317"/>
              <a:gd name="connsiteY40" fmla="*/ 1261241 h 4477407"/>
              <a:gd name="connsiteX41" fmla="*/ 7740869 w 8450317"/>
              <a:gd name="connsiteY41" fmla="*/ 1529255 h 4477407"/>
              <a:gd name="connsiteX42" fmla="*/ 7283669 w 8450317"/>
              <a:gd name="connsiteY42" fmla="*/ 2364827 h 4477407"/>
              <a:gd name="connsiteX43" fmla="*/ 6723993 w 8450317"/>
              <a:gd name="connsiteY43" fmla="*/ 4414345 h 4477407"/>
              <a:gd name="connsiteX44" fmla="*/ 6692462 w 8450317"/>
              <a:gd name="connsiteY44" fmla="*/ 4477407 h 4477407"/>
              <a:gd name="connsiteX0" fmla="*/ 0 w 8450317"/>
              <a:gd name="connsiteY0" fmla="*/ 2246586 h 9293773"/>
              <a:gd name="connsiteX1" fmla="*/ 441435 w 8450317"/>
              <a:gd name="connsiteY1" fmla="*/ 2112579 h 9293773"/>
              <a:gd name="connsiteX2" fmla="*/ 425669 w 8450317"/>
              <a:gd name="connsiteY2" fmla="*/ 2049517 h 9293773"/>
              <a:gd name="connsiteX3" fmla="*/ 961697 w 8450317"/>
              <a:gd name="connsiteY3" fmla="*/ 1891862 h 9293773"/>
              <a:gd name="connsiteX4" fmla="*/ 1166648 w 8450317"/>
              <a:gd name="connsiteY4" fmla="*/ 2183524 h 9293773"/>
              <a:gd name="connsiteX5" fmla="*/ 1229710 w 8450317"/>
              <a:gd name="connsiteY5" fmla="*/ 2601310 h 9293773"/>
              <a:gd name="connsiteX6" fmla="*/ 1686910 w 8450317"/>
              <a:gd name="connsiteY6" fmla="*/ 2861441 h 9293773"/>
              <a:gd name="connsiteX7" fmla="*/ 2136228 w 8450317"/>
              <a:gd name="connsiteY7" fmla="*/ 2703786 h 9293773"/>
              <a:gd name="connsiteX8" fmla="*/ 3090042 w 8450317"/>
              <a:gd name="connsiteY8" fmla="*/ 3184634 h 9293773"/>
              <a:gd name="connsiteX9" fmla="*/ 4374931 w 8450317"/>
              <a:gd name="connsiteY9" fmla="*/ 2554014 h 9293773"/>
              <a:gd name="connsiteX10" fmla="*/ 4367048 w 8450317"/>
              <a:gd name="connsiteY10" fmla="*/ 2538248 h 9293773"/>
              <a:gd name="connsiteX11" fmla="*/ 4288221 w 8450317"/>
              <a:gd name="connsiteY11" fmla="*/ 2514600 h 9293773"/>
              <a:gd name="connsiteX12" fmla="*/ 4272455 w 8450317"/>
              <a:gd name="connsiteY12" fmla="*/ 2325414 h 9293773"/>
              <a:gd name="connsiteX13" fmla="*/ 4516821 w 8450317"/>
              <a:gd name="connsiteY13" fmla="*/ 2199290 h 9293773"/>
              <a:gd name="connsiteX14" fmla="*/ 4437993 w 8450317"/>
              <a:gd name="connsiteY14" fmla="*/ 2167758 h 9293773"/>
              <a:gd name="connsiteX15" fmla="*/ 4437993 w 8450317"/>
              <a:gd name="connsiteY15" fmla="*/ 2104696 h 9293773"/>
              <a:gd name="connsiteX16" fmla="*/ 4682359 w 8450317"/>
              <a:gd name="connsiteY16" fmla="*/ 2002221 h 9293773"/>
              <a:gd name="connsiteX17" fmla="*/ 4666593 w 8450317"/>
              <a:gd name="connsiteY17" fmla="*/ 1947041 h 9293773"/>
              <a:gd name="connsiteX18" fmla="*/ 5289331 w 8450317"/>
              <a:gd name="connsiteY18" fmla="*/ 1655379 h 9293773"/>
              <a:gd name="connsiteX19" fmla="*/ 5344510 w 8450317"/>
              <a:gd name="connsiteY19" fmla="*/ 1655379 h 9293773"/>
              <a:gd name="connsiteX20" fmla="*/ 5383924 w 8450317"/>
              <a:gd name="connsiteY20" fmla="*/ 1608083 h 9293773"/>
              <a:gd name="connsiteX21" fmla="*/ 5423338 w 8450317"/>
              <a:gd name="connsiteY21" fmla="*/ 1608083 h 9293773"/>
              <a:gd name="connsiteX22" fmla="*/ 5446986 w 8450317"/>
              <a:gd name="connsiteY22" fmla="*/ 1663262 h 9293773"/>
              <a:gd name="connsiteX23" fmla="*/ 5801710 w 8450317"/>
              <a:gd name="connsiteY23" fmla="*/ 1734207 h 9293773"/>
              <a:gd name="connsiteX24" fmla="*/ 6345621 w 8450317"/>
              <a:gd name="connsiteY24" fmla="*/ 1379483 h 9293773"/>
              <a:gd name="connsiteX25" fmla="*/ 6369269 w 8450317"/>
              <a:gd name="connsiteY25" fmla="*/ 496614 h 9293773"/>
              <a:gd name="connsiteX26" fmla="*/ 6455979 w 8450317"/>
              <a:gd name="connsiteY26" fmla="*/ 512379 h 9293773"/>
              <a:gd name="connsiteX27" fmla="*/ 6463862 w 8450317"/>
              <a:gd name="connsiteY27" fmla="*/ 709448 h 9293773"/>
              <a:gd name="connsiteX28" fmla="*/ 6708228 w 8450317"/>
              <a:gd name="connsiteY28" fmla="*/ 717331 h 9293773"/>
              <a:gd name="connsiteX29" fmla="*/ 6708228 w 8450317"/>
              <a:gd name="connsiteY29" fmla="*/ 559676 h 9293773"/>
              <a:gd name="connsiteX30" fmla="*/ 6282559 w 8450317"/>
              <a:gd name="connsiteY30" fmla="*/ 465083 h 9293773"/>
              <a:gd name="connsiteX31" fmla="*/ 6542690 w 8450317"/>
              <a:gd name="connsiteY31" fmla="*/ 346841 h 9293773"/>
              <a:gd name="connsiteX32" fmla="*/ 6558455 w 8450317"/>
              <a:gd name="connsiteY32" fmla="*/ 165538 h 9293773"/>
              <a:gd name="connsiteX33" fmla="*/ 6921062 w 8450317"/>
              <a:gd name="connsiteY33" fmla="*/ 0 h 9293773"/>
              <a:gd name="connsiteX34" fmla="*/ 7567448 w 8450317"/>
              <a:gd name="connsiteY34" fmla="*/ 55179 h 9293773"/>
              <a:gd name="connsiteX35" fmla="*/ 7583214 w 8450317"/>
              <a:gd name="connsiteY35" fmla="*/ 7883 h 9293773"/>
              <a:gd name="connsiteX36" fmla="*/ 8324193 w 8450317"/>
              <a:gd name="connsiteY36" fmla="*/ 23648 h 9293773"/>
              <a:gd name="connsiteX37" fmla="*/ 8332076 w 8450317"/>
              <a:gd name="connsiteY37" fmla="*/ 457200 h 9293773"/>
              <a:gd name="connsiteX38" fmla="*/ 8450317 w 8450317"/>
              <a:gd name="connsiteY38" fmla="*/ 472965 h 9293773"/>
              <a:gd name="connsiteX39" fmla="*/ 7977352 w 8450317"/>
              <a:gd name="connsiteY39" fmla="*/ 1206062 h 9293773"/>
              <a:gd name="connsiteX40" fmla="*/ 7898524 w 8450317"/>
              <a:gd name="connsiteY40" fmla="*/ 1261241 h 9293773"/>
              <a:gd name="connsiteX41" fmla="*/ 7740869 w 8450317"/>
              <a:gd name="connsiteY41" fmla="*/ 1529255 h 9293773"/>
              <a:gd name="connsiteX42" fmla="*/ 7283669 w 8450317"/>
              <a:gd name="connsiteY42" fmla="*/ 2364827 h 9293773"/>
              <a:gd name="connsiteX43" fmla="*/ 6723993 w 8450317"/>
              <a:gd name="connsiteY43" fmla="*/ 4414345 h 9293773"/>
              <a:gd name="connsiteX44" fmla="*/ 4934607 w 8450317"/>
              <a:gd name="connsiteY44" fmla="*/ 9293773 h 9293773"/>
              <a:gd name="connsiteX0" fmla="*/ 0 w 8450317"/>
              <a:gd name="connsiteY0" fmla="*/ 2246586 h 9305659"/>
              <a:gd name="connsiteX1" fmla="*/ 441435 w 8450317"/>
              <a:gd name="connsiteY1" fmla="*/ 2112579 h 9305659"/>
              <a:gd name="connsiteX2" fmla="*/ 425669 w 8450317"/>
              <a:gd name="connsiteY2" fmla="*/ 2049517 h 9305659"/>
              <a:gd name="connsiteX3" fmla="*/ 961697 w 8450317"/>
              <a:gd name="connsiteY3" fmla="*/ 1891862 h 9305659"/>
              <a:gd name="connsiteX4" fmla="*/ 1166648 w 8450317"/>
              <a:gd name="connsiteY4" fmla="*/ 2183524 h 9305659"/>
              <a:gd name="connsiteX5" fmla="*/ 1229710 w 8450317"/>
              <a:gd name="connsiteY5" fmla="*/ 2601310 h 9305659"/>
              <a:gd name="connsiteX6" fmla="*/ 1686910 w 8450317"/>
              <a:gd name="connsiteY6" fmla="*/ 2861441 h 9305659"/>
              <a:gd name="connsiteX7" fmla="*/ 2136228 w 8450317"/>
              <a:gd name="connsiteY7" fmla="*/ 2703786 h 9305659"/>
              <a:gd name="connsiteX8" fmla="*/ 3090042 w 8450317"/>
              <a:gd name="connsiteY8" fmla="*/ 3184634 h 9305659"/>
              <a:gd name="connsiteX9" fmla="*/ 4374931 w 8450317"/>
              <a:gd name="connsiteY9" fmla="*/ 2554014 h 9305659"/>
              <a:gd name="connsiteX10" fmla="*/ 4367048 w 8450317"/>
              <a:gd name="connsiteY10" fmla="*/ 2538248 h 9305659"/>
              <a:gd name="connsiteX11" fmla="*/ 4288221 w 8450317"/>
              <a:gd name="connsiteY11" fmla="*/ 2514600 h 9305659"/>
              <a:gd name="connsiteX12" fmla="*/ 4272455 w 8450317"/>
              <a:gd name="connsiteY12" fmla="*/ 2325414 h 9305659"/>
              <a:gd name="connsiteX13" fmla="*/ 4516821 w 8450317"/>
              <a:gd name="connsiteY13" fmla="*/ 2199290 h 9305659"/>
              <a:gd name="connsiteX14" fmla="*/ 4437993 w 8450317"/>
              <a:gd name="connsiteY14" fmla="*/ 2167758 h 9305659"/>
              <a:gd name="connsiteX15" fmla="*/ 4437993 w 8450317"/>
              <a:gd name="connsiteY15" fmla="*/ 2104696 h 9305659"/>
              <a:gd name="connsiteX16" fmla="*/ 4682359 w 8450317"/>
              <a:gd name="connsiteY16" fmla="*/ 2002221 h 9305659"/>
              <a:gd name="connsiteX17" fmla="*/ 4666593 w 8450317"/>
              <a:gd name="connsiteY17" fmla="*/ 1947041 h 9305659"/>
              <a:gd name="connsiteX18" fmla="*/ 5289331 w 8450317"/>
              <a:gd name="connsiteY18" fmla="*/ 1655379 h 9305659"/>
              <a:gd name="connsiteX19" fmla="*/ 5344510 w 8450317"/>
              <a:gd name="connsiteY19" fmla="*/ 1655379 h 9305659"/>
              <a:gd name="connsiteX20" fmla="*/ 5383924 w 8450317"/>
              <a:gd name="connsiteY20" fmla="*/ 1608083 h 9305659"/>
              <a:gd name="connsiteX21" fmla="*/ 5423338 w 8450317"/>
              <a:gd name="connsiteY21" fmla="*/ 1608083 h 9305659"/>
              <a:gd name="connsiteX22" fmla="*/ 5446986 w 8450317"/>
              <a:gd name="connsiteY22" fmla="*/ 1663262 h 9305659"/>
              <a:gd name="connsiteX23" fmla="*/ 5801710 w 8450317"/>
              <a:gd name="connsiteY23" fmla="*/ 1734207 h 9305659"/>
              <a:gd name="connsiteX24" fmla="*/ 6345621 w 8450317"/>
              <a:gd name="connsiteY24" fmla="*/ 1379483 h 9305659"/>
              <a:gd name="connsiteX25" fmla="*/ 6369269 w 8450317"/>
              <a:gd name="connsiteY25" fmla="*/ 496614 h 9305659"/>
              <a:gd name="connsiteX26" fmla="*/ 6455979 w 8450317"/>
              <a:gd name="connsiteY26" fmla="*/ 512379 h 9305659"/>
              <a:gd name="connsiteX27" fmla="*/ 6463862 w 8450317"/>
              <a:gd name="connsiteY27" fmla="*/ 709448 h 9305659"/>
              <a:gd name="connsiteX28" fmla="*/ 6708228 w 8450317"/>
              <a:gd name="connsiteY28" fmla="*/ 717331 h 9305659"/>
              <a:gd name="connsiteX29" fmla="*/ 6708228 w 8450317"/>
              <a:gd name="connsiteY29" fmla="*/ 559676 h 9305659"/>
              <a:gd name="connsiteX30" fmla="*/ 6282559 w 8450317"/>
              <a:gd name="connsiteY30" fmla="*/ 465083 h 9305659"/>
              <a:gd name="connsiteX31" fmla="*/ 6542690 w 8450317"/>
              <a:gd name="connsiteY31" fmla="*/ 346841 h 9305659"/>
              <a:gd name="connsiteX32" fmla="*/ 6558455 w 8450317"/>
              <a:gd name="connsiteY32" fmla="*/ 165538 h 9305659"/>
              <a:gd name="connsiteX33" fmla="*/ 6921062 w 8450317"/>
              <a:gd name="connsiteY33" fmla="*/ 0 h 9305659"/>
              <a:gd name="connsiteX34" fmla="*/ 7567448 w 8450317"/>
              <a:gd name="connsiteY34" fmla="*/ 55179 h 9305659"/>
              <a:gd name="connsiteX35" fmla="*/ 7583214 w 8450317"/>
              <a:gd name="connsiteY35" fmla="*/ 7883 h 9305659"/>
              <a:gd name="connsiteX36" fmla="*/ 8324193 w 8450317"/>
              <a:gd name="connsiteY36" fmla="*/ 23648 h 9305659"/>
              <a:gd name="connsiteX37" fmla="*/ 8332076 w 8450317"/>
              <a:gd name="connsiteY37" fmla="*/ 457200 h 9305659"/>
              <a:gd name="connsiteX38" fmla="*/ 8450317 w 8450317"/>
              <a:gd name="connsiteY38" fmla="*/ 472965 h 9305659"/>
              <a:gd name="connsiteX39" fmla="*/ 7977352 w 8450317"/>
              <a:gd name="connsiteY39" fmla="*/ 1206062 h 9305659"/>
              <a:gd name="connsiteX40" fmla="*/ 7898524 w 8450317"/>
              <a:gd name="connsiteY40" fmla="*/ 1261241 h 9305659"/>
              <a:gd name="connsiteX41" fmla="*/ 7740869 w 8450317"/>
              <a:gd name="connsiteY41" fmla="*/ 1529255 h 9305659"/>
              <a:gd name="connsiteX42" fmla="*/ 7283669 w 8450317"/>
              <a:gd name="connsiteY42" fmla="*/ 2364827 h 9305659"/>
              <a:gd name="connsiteX43" fmla="*/ 5229022 w 8450317"/>
              <a:gd name="connsiteY43" fmla="*/ 9305659 h 9305659"/>
              <a:gd name="connsiteX44" fmla="*/ 4934607 w 8450317"/>
              <a:gd name="connsiteY44" fmla="*/ 9293773 h 9305659"/>
              <a:gd name="connsiteX0" fmla="*/ 0 w 8450317"/>
              <a:gd name="connsiteY0" fmla="*/ 2246586 h 9305659"/>
              <a:gd name="connsiteX1" fmla="*/ 441435 w 8450317"/>
              <a:gd name="connsiteY1" fmla="*/ 2112579 h 9305659"/>
              <a:gd name="connsiteX2" fmla="*/ 425669 w 8450317"/>
              <a:gd name="connsiteY2" fmla="*/ 2049517 h 9305659"/>
              <a:gd name="connsiteX3" fmla="*/ 961697 w 8450317"/>
              <a:gd name="connsiteY3" fmla="*/ 1891862 h 9305659"/>
              <a:gd name="connsiteX4" fmla="*/ 1166648 w 8450317"/>
              <a:gd name="connsiteY4" fmla="*/ 2183524 h 9305659"/>
              <a:gd name="connsiteX5" fmla="*/ 1229710 w 8450317"/>
              <a:gd name="connsiteY5" fmla="*/ 2601310 h 9305659"/>
              <a:gd name="connsiteX6" fmla="*/ 1686910 w 8450317"/>
              <a:gd name="connsiteY6" fmla="*/ 2861441 h 9305659"/>
              <a:gd name="connsiteX7" fmla="*/ 2136228 w 8450317"/>
              <a:gd name="connsiteY7" fmla="*/ 2703786 h 9305659"/>
              <a:gd name="connsiteX8" fmla="*/ 3090042 w 8450317"/>
              <a:gd name="connsiteY8" fmla="*/ 3184634 h 9305659"/>
              <a:gd name="connsiteX9" fmla="*/ 4374931 w 8450317"/>
              <a:gd name="connsiteY9" fmla="*/ 2554014 h 9305659"/>
              <a:gd name="connsiteX10" fmla="*/ 4367048 w 8450317"/>
              <a:gd name="connsiteY10" fmla="*/ 2538248 h 9305659"/>
              <a:gd name="connsiteX11" fmla="*/ 4288221 w 8450317"/>
              <a:gd name="connsiteY11" fmla="*/ 2514600 h 9305659"/>
              <a:gd name="connsiteX12" fmla="*/ 4272455 w 8450317"/>
              <a:gd name="connsiteY12" fmla="*/ 2325414 h 9305659"/>
              <a:gd name="connsiteX13" fmla="*/ 4516821 w 8450317"/>
              <a:gd name="connsiteY13" fmla="*/ 2199290 h 9305659"/>
              <a:gd name="connsiteX14" fmla="*/ 4437993 w 8450317"/>
              <a:gd name="connsiteY14" fmla="*/ 2167758 h 9305659"/>
              <a:gd name="connsiteX15" fmla="*/ 4437993 w 8450317"/>
              <a:gd name="connsiteY15" fmla="*/ 2104696 h 9305659"/>
              <a:gd name="connsiteX16" fmla="*/ 4682359 w 8450317"/>
              <a:gd name="connsiteY16" fmla="*/ 2002221 h 9305659"/>
              <a:gd name="connsiteX17" fmla="*/ 4666593 w 8450317"/>
              <a:gd name="connsiteY17" fmla="*/ 1947041 h 9305659"/>
              <a:gd name="connsiteX18" fmla="*/ 5289331 w 8450317"/>
              <a:gd name="connsiteY18" fmla="*/ 1655379 h 9305659"/>
              <a:gd name="connsiteX19" fmla="*/ 5344510 w 8450317"/>
              <a:gd name="connsiteY19" fmla="*/ 1655379 h 9305659"/>
              <a:gd name="connsiteX20" fmla="*/ 5383924 w 8450317"/>
              <a:gd name="connsiteY20" fmla="*/ 1608083 h 9305659"/>
              <a:gd name="connsiteX21" fmla="*/ 5423338 w 8450317"/>
              <a:gd name="connsiteY21" fmla="*/ 1608083 h 9305659"/>
              <a:gd name="connsiteX22" fmla="*/ 5446986 w 8450317"/>
              <a:gd name="connsiteY22" fmla="*/ 1663262 h 9305659"/>
              <a:gd name="connsiteX23" fmla="*/ 5801710 w 8450317"/>
              <a:gd name="connsiteY23" fmla="*/ 1734207 h 9305659"/>
              <a:gd name="connsiteX24" fmla="*/ 6345621 w 8450317"/>
              <a:gd name="connsiteY24" fmla="*/ 1379483 h 9305659"/>
              <a:gd name="connsiteX25" fmla="*/ 6369269 w 8450317"/>
              <a:gd name="connsiteY25" fmla="*/ 496614 h 9305659"/>
              <a:gd name="connsiteX26" fmla="*/ 6455979 w 8450317"/>
              <a:gd name="connsiteY26" fmla="*/ 512379 h 9305659"/>
              <a:gd name="connsiteX27" fmla="*/ 6463862 w 8450317"/>
              <a:gd name="connsiteY27" fmla="*/ 709448 h 9305659"/>
              <a:gd name="connsiteX28" fmla="*/ 6708228 w 8450317"/>
              <a:gd name="connsiteY28" fmla="*/ 717331 h 9305659"/>
              <a:gd name="connsiteX29" fmla="*/ 6708228 w 8450317"/>
              <a:gd name="connsiteY29" fmla="*/ 559676 h 9305659"/>
              <a:gd name="connsiteX30" fmla="*/ 6282559 w 8450317"/>
              <a:gd name="connsiteY30" fmla="*/ 465083 h 9305659"/>
              <a:gd name="connsiteX31" fmla="*/ 6542690 w 8450317"/>
              <a:gd name="connsiteY31" fmla="*/ 346841 h 9305659"/>
              <a:gd name="connsiteX32" fmla="*/ 6558455 w 8450317"/>
              <a:gd name="connsiteY32" fmla="*/ 165538 h 9305659"/>
              <a:gd name="connsiteX33" fmla="*/ 6921062 w 8450317"/>
              <a:gd name="connsiteY33" fmla="*/ 0 h 9305659"/>
              <a:gd name="connsiteX34" fmla="*/ 7567448 w 8450317"/>
              <a:gd name="connsiteY34" fmla="*/ 55179 h 9305659"/>
              <a:gd name="connsiteX35" fmla="*/ 7583214 w 8450317"/>
              <a:gd name="connsiteY35" fmla="*/ 7883 h 9305659"/>
              <a:gd name="connsiteX36" fmla="*/ 8324193 w 8450317"/>
              <a:gd name="connsiteY36" fmla="*/ 23648 h 9305659"/>
              <a:gd name="connsiteX37" fmla="*/ 8332076 w 8450317"/>
              <a:gd name="connsiteY37" fmla="*/ 457200 h 9305659"/>
              <a:gd name="connsiteX38" fmla="*/ 8450317 w 8450317"/>
              <a:gd name="connsiteY38" fmla="*/ 472965 h 9305659"/>
              <a:gd name="connsiteX39" fmla="*/ 7977352 w 8450317"/>
              <a:gd name="connsiteY39" fmla="*/ 1206062 h 9305659"/>
              <a:gd name="connsiteX40" fmla="*/ 7898524 w 8450317"/>
              <a:gd name="connsiteY40" fmla="*/ 1261241 h 9305659"/>
              <a:gd name="connsiteX41" fmla="*/ 7740869 w 8450317"/>
              <a:gd name="connsiteY41" fmla="*/ 1529255 h 9305659"/>
              <a:gd name="connsiteX42" fmla="*/ 7283669 w 8450317"/>
              <a:gd name="connsiteY42" fmla="*/ 2364827 h 9305659"/>
              <a:gd name="connsiteX43" fmla="*/ 5229022 w 8450317"/>
              <a:gd name="connsiteY43" fmla="*/ 9305659 h 9305659"/>
              <a:gd name="connsiteX44" fmla="*/ 57807 w 8450317"/>
              <a:gd name="connsiteY44" fmla="*/ 9279259 h 9305659"/>
              <a:gd name="connsiteX0" fmla="*/ 0 w 8450317"/>
              <a:gd name="connsiteY0" fmla="*/ 2246586 h 9305659"/>
              <a:gd name="connsiteX1" fmla="*/ 441435 w 8450317"/>
              <a:gd name="connsiteY1" fmla="*/ 2112579 h 9305659"/>
              <a:gd name="connsiteX2" fmla="*/ 425669 w 8450317"/>
              <a:gd name="connsiteY2" fmla="*/ 2049517 h 9305659"/>
              <a:gd name="connsiteX3" fmla="*/ 961697 w 8450317"/>
              <a:gd name="connsiteY3" fmla="*/ 1891862 h 9305659"/>
              <a:gd name="connsiteX4" fmla="*/ 1166648 w 8450317"/>
              <a:gd name="connsiteY4" fmla="*/ 2183524 h 9305659"/>
              <a:gd name="connsiteX5" fmla="*/ 1229710 w 8450317"/>
              <a:gd name="connsiteY5" fmla="*/ 2601310 h 9305659"/>
              <a:gd name="connsiteX6" fmla="*/ 1686910 w 8450317"/>
              <a:gd name="connsiteY6" fmla="*/ 2861441 h 9305659"/>
              <a:gd name="connsiteX7" fmla="*/ 2136228 w 8450317"/>
              <a:gd name="connsiteY7" fmla="*/ 2703786 h 9305659"/>
              <a:gd name="connsiteX8" fmla="*/ 3090042 w 8450317"/>
              <a:gd name="connsiteY8" fmla="*/ 3184634 h 9305659"/>
              <a:gd name="connsiteX9" fmla="*/ 4374931 w 8450317"/>
              <a:gd name="connsiteY9" fmla="*/ 2554014 h 9305659"/>
              <a:gd name="connsiteX10" fmla="*/ 4367048 w 8450317"/>
              <a:gd name="connsiteY10" fmla="*/ 2538248 h 9305659"/>
              <a:gd name="connsiteX11" fmla="*/ 4288221 w 8450317"/>
              <a:gd name="connsiteY11" fmla="*/ 2514600 h 9305659"/>
              <a:gd name="connsiteX12" fmla="*/ 4272455 w 8450317"/>
              <a:gd name="connsiteY12" fmla="*/ 2325414 h 9305659"/>
              <a:gd name="connsiteX13" fmla="*/ 4516821 w 8450317"/>
              <a:gd name="connsiteY13" fmla="*/ 2199290 h 9305659"/>
              <a:gd name="connsiteX14" fmla="*/ 4437993 w 8450317"/>
              <a:gd name="connsiteY14" fmla="*/ 2167758 h 9305659"/>
              <a:gd name="connsiteX15" fmla="*/ 4437993 w 8450317"/>
              <a:gd name="connsiteY15" fmla="*/ 2104696 h 9305659"/>
              <a:gd name="connsiteX16" fmla="*/ 4682359 w 8450317"/>
              <a:gd name="connsiteY16" fmla="*/ 2002221 h 9305659"/>
              <a:gd name="connsiteX17" fmla="*/ 4666593 w 8450317"/>
              <a:gd name="connsiteY17" fmla="*/ 1947041 h 9305659"/>
              <a:gd name="connsiteX18" fmla="*/ 5289331 w 8450317"/>
              <a:gd name="connsiteY18" fmla="*/ 1655379 h 9305659"/>
              <a:gd name="connsiteX19" fmla="*/ 5344510 w 8450317"/>
              <a:gd name="connsiteY19" fmla="*/ 1655379 h 9305659"/>
              <a:gd name="connsiteX20" fmla="*/ 5383924 w 8450317"/>
              <a:gd name="connsiteY20" fmla="*/ 1608083 h 9305659"/>
              <a:gd name="connsiteX21" fmla="*/ 5423338 w 8450317"/>
              <a:gd name="connsiteY21" fmla="*/ 1608083 h 9305659"/>
              <a:gd name="connsiteX22" fmla="*/ 5446986 w 8450317"/>
              <a:gd name="connsiteY22" fmla="*/ 1663262 h 9305659"/>
              <a:gd name="connsiteX23" fmla="*/ 5801710 w 8450317"/>
              <a:gd name="connsiteY23" fmla="*/ 1734207 h 9305659"/>
              <a:gd name="connsiteX24" fmla="*/ 6345621 w 8450317"/>
              <a:gd name="connsiteY24" fmla="*/ 1379483 h 9305659"/>
              <a:gd name="connsiteX25" fmla="*/ 6369269 w 8450317"/>
              <a:gd name="connsiteY25" fmla="*/ 496614 h 9305659"/>
              <a:gd name="connsiteX26" fmla="*/ 6455979 w 8450317"/>
              <a:gd name="connsiteY26" fmla="*/ 512379 h 9305659"/>
              <a:gd name="connsiteX27" fmla="*/ 6463862 w 8450317"/>
              <a:gd name="connsiteY27" fmla="*/ 709448 h 9305659"/>
              <a:gd name="connsiteX28" fmla="*/ 6708228 w 8450317"/>
              <a:gd name="connsiteY28" fmla="*/ 717331 h 9305659"/>
              <a:gd name="connsiteX29" fmla="*/ 6708228 w 8450317"/>
              <a:gd name="connsiteY29" fmla="*/ 559676 h 9305659"/>
              <a:gd name="connsiteX30" fmla="*/ 6282559 w 8450317"/>
              <a:gd name="connsiteY30" fmla="*/ 465083 h 9305659"/>
              <a:gd name="connsiteX31" fmla="*/ 6542690 w 8450317"/>
              <a:gd name="connsiteY31" fmla="*/ 346841 h 9305659"/>
              <a:gd name="connsiteX32" fmla="*/ 6558455 w 8450317"/>
              <a:gd name="connsiteY32" fmla="*/ 165538 h 9305659"/>
              <a:gd name="connsiteX33" fmla="*/ 6921062 w 8450317"/>
              <a:gd name="connsiteY33" fmla="*/ 0 h 9305659"/>
              <a:gd name="connsiteX34" fmla="*/ 7567448 w 8450317"/>
              <a:gd name="connsiteY34" fmla="*/ 55179 h 9305659"/>
              <a:gd name="connsiteX35" fmla="*/ 7583214 w 8450317"/>
              <a:gd name="connsiteY35" fmla="*/ 7883 h 9305659"/>
              <a:gd name="connsiteX36" fmla="*/ 8324193 w 8450317"/>
              <a:gd name="connsiteY36" fmla="*/ 23648 h 9305659"/>
              <a:gd name="connsiteX37" fmla="*/ 8332076 w 8450317"/>
              <a:gd name="connsiteY37" fmla="*/ 457200 h 9305659"/>
              <a:gd name="connsiteX38" fmla="*/ 8450317 w 8450317"/>
              <a:gd name="connsiteY38" fmla="*/ 472965 h 9305659"/>
              <a:gd name="connsiteX39" fmla="*/ 7977352 w 8450317"/>
              <a:gd name="connsiteY39" fmla="*/ 1206062 h 9305659"/>
              <a:gd name="connsiteX40" fmla="*/ 7898524 w 8450317"/>
              <a:gd name="connsiteY40" fmla="*/ 1261241 h 9305659"/>
              <a:gd name="connsiteX41" fmla="*/ 7740869 w 8450317"/>
              <a:gd name="connsiteY41" fmla="*/ 1529255 h 9305659"/>
              <a:gd name="connsiteX42" fmla="*/ 7283669 w 8450317"/>
              <a:gd name="connsiteY42" fmla="*/ 2364827 h 9305659"/>
              <a:gd name="connsiteX43" fmla="*/ 5229022 w 8450317"/>
              <a:gd name="connsiteY43" fmla="*/ 9305659 h 9305659"/>
              <a:gd name="connsiteX44" fmla="*/ 14264 w 8450317"/>
              <a:gd name="connsiteY44" fmla="*/ 9279259 h 9305659"/>
              <a:gd name="connsiteX0" fmla="*/ 0 w 8450317"/>
              <a:gd name="connsiteY0" fmla="*/ 2246586 h 9291144"/>
              <a:gd name="connsiteX1" fmla="*/ 441435 w 8450317"/>
              <a:gd name="connsiteY1" fmla="*/ 2112579 h 9291144"/>
              <a:gd name="connsiteX2" fmla="*/ 425669 w 8450317"/>
              <a:gd name="connsiteY2" fmla="*/ 2049517 h 9291144"/>
              <a:gd name="connsiteX3" fmla="*/ 961697 w 8450317"/>
              <a:gd name="connsiteY3" fmla="*/ 1891862 h 9291144"/>
              <a:gd name="connsiteX4" fmla="*/ 1166648 w 8450317"/>
              <a:gd name="connsiteY4" fmla="*/ 2183524 h 9291144"/>
              <a:gd name="connsiteX5" fmla="*/ 1229710 w 8450317"/>
              <a:gd name="connsiteY5" fmla="*/ 2601310 h 9291144"/>
              <a:gd name="connsiteX6" fmla="*/ 1686910 w 8450317"/>
              <a:gd name="connsiteY6" fmla="*/ 2861441 h 9291144"/>
              <a:gd name="connsiteX7" fmla="*/ 2136228 w 8450317"/>
              <a:gd name="connsiteY7" fmla="*/ 2703786 h 9291144"/>
              <a:gd name="connsiteX8" fmla="*/ 3090042 w 8450317"/>
              <a:gd name="connsiteY8" fmla="*/ 3184634 h 9291144"/>
              <a:gd name="connsiteX9" fmla="*/ 4374931 w 8450317"/>
              <a:gd name="connsiteY9" fmla="*/ 2554014 h 9291144"/>
              <a:gd name="connsiteX10" fmla="*/ 4367048 w 8450317"/>
              <a:gd name="connsiteY10" fmla="*/ 2538248 h 9291144"/>
              <a:gd name="connsiteX11" fmla="*/ 4288221 w 8450317"/>
              <a:gd name="connsiteY11" fmla="*/ 2514600 h 9291144"/>
              <a:gd name="connsiteX12" fmla="*/ 4272455 w 8450317"/>
              <a:gd name="connsiteY12" fmla="*/ 2325414 h 9291144"/>
              <a:gd name="connsiteX13" fmla="*/ 4516821 w 8450317"/>
              <a:gd name="connsiteY13" fmla="*/ 2199290 h 9291144"/>
              <a:gd name="connsiteX14" fmla="*/ 4437993 w 8450317"/>
              <a:gd name="connsiteY14" fmla="*/ 2167758 h 9291144"/>
              <a:gd name="connsiteX15" fmla="*/ 4437993 w 8450317"/>
              <a:gd name="connsiteY15" fmla="*/ 2104696 h 9291144"/>
              <a:gd name="connsiteX16" fmla="*/ 4682359 w 8450317"/>
              <a:gd name="connsiteY16" fmla="*/ 2002221 h 9291144"/>
              <a:gd name="connsiteX17" fmla="*/ 4666593 w 8450317"/>
              <a:gd name="connsiteY17" fmla="*/ 1947041 h 9291144"/>
              <a:gd name="connsiteX18" fmla="*/ 5289331 w 8450317"/>
              <a:gd name="connsiteY18" fmla="*/ 1655379 h 9291144"/>
              <a:gd name="connsiteX19" fmla="*/ 5344510 w 8450317"/>
              <a:gd name="connsiteY19" fmla="*/ 1655379 h 9291144"/>
              <a:gd name="connsiteX20" fmla="*/ 5383924 w 8450317"/>
              <a:gd name="connsiteY20" fmla="*/ 1608083 h 9291144"/>
              <a:gd name="connsiteX21" fmla="*/ 5423338 w 8450317"/>
              <a:gd name="connsiteY21" fmla="*/ 1608083 h 9291144"/>
              <a:gd name="connsiteX22" fmla="*/ 5446986 w 8450317"/>
              <a:gd name="connsiteY22" fmla="*/ 1663262 h 9291144"/>
              <a:gd name="connsiteX23" fmla="*/ 5801710 w 8450317"/>
              <a:gd name="connsiteY23" fmla="*/ 1734207 h 9291144"/>
              <a:gd name="connsiteX24" fmla="*/ 6345621 w 8450317"/>
              <a:gd name="connsiteY24" fmla="*/ 1379483 h 9291144"/>
              <a:gd name="connsiteX25" fmla="*/ 6369269 w 8450317"/>
              <a:gd name="connsiteY25" fmla="*/ 496614 h 9291144"/>
              <a:gd name="connsiteX26" fmla="*/ 6455979 w 8450317"/>
              <a:gd name="connsiteY26" fmla="*/ 512379 h 9291144"/>
              <a:gd name="connsiteX27" fmla="*/ 6463862 w 8450317"/>
              <a:gd name="connsiteY27" fmla="*/ 709448 h 9291144"/>
              <a:gd name="connsiteX28" fmla="*/ 6708228 w 8450317"/>
              <a:gd name="connsiteY28" fmla="*/ 717331 h 9291144"/>
              <a:gd name="connsiteX29" fmla="*/ 6708228 w 8450317"/>
              <a:gd name="connsiteY29" fmla="*/ 559676 h 9291144"/>
              <a:gd name="connsiteX30" fmla="*/ 6282559 w 8450317"/>
              <a:gd name="connsiteY30" fmla="*/ 465083 h 9291144"/>
              <a:gd name="connsiteX31" fmla="*/ 6542690 w 8450317"/>
              <a:gd name="connsiteY31" fmla="*/ 346841 h 9291144"/>
              <a:gd name="connsiteX32" fmla="*/ 6558455 w 8450317"/>
              <a:gd name="connsiteY32" fmla="*/ 165538 h 9291144"/>
              <a:gd name="connsiteX33" fmla="*/ 6921062 w 8450317"/>
              <a:gd name="connsiteY33" fmla="*/ 0 h 9291144"/>
              <a:gd name="connsiteX34" fmla="*/ 7567448 w 8450317"/>
              <a:gd name="connsiteY34" fmla="*/ 55179 h 9291144"/>
              <a:gd name="connsiteX35" fmla="*/ 7583214 w 8450317"/>
              <a:gd name="connsiteY35" fmla="*/ 7883 h 9291144"/>
              <a:gd name="connsiteX36" fmla="*/ 8324193 w 8450317"/>
              <a:gd name="connsiteY36" fmla="*/ 23648 h 9291144"/>
              <a:gd name="connsiteX37" fmla="*/ 8332076 w 8450317"/>
              <a:gd name="connsiteY37" fmla="*/ 457200 h 9291144"/>
              <a:gd name="connsiteX38" fmla="*/ 8450317 w 8450317"/>
              <a:gd name="connsiteY38" fmla="*/ 472965 h 9291144"/>
              <a:gd name="connsiteX39" fmla="*/ 7977352 w 8450317"/>
              <a:gd name="connsiteY39" fmla="*/ 1206062 h 9291144"/>
              <a:gd name="connsiteX40" fmla="*/ 7898524 w 8450317"/>
              <a:gd name="connsiteY40" fmla="*/ 1261241 h 9291144"/>
              <a:gd name="connsiteX41" fmla="*/ 7740869 w 8450317"/>
              <a:gd name="connsiteY41" fmla="*/ 1529255 h 9291144"/>
              <a:gd name="connsiteX42" fmla="*/ 7283669 w 8450317"/>
              <a:gd name="connsiteY42" fmla="*/ 2364827 h 9291144"/>
              <a:gd name="connsiteX43" fmla="*/ 5722507 w 8450317"/>
              <a:gd name="connsiteY43" fmla="*/ 9291144 h 9291144"/>
              <a:gd name="connsiteX44" fmla="*/ 14264 w 8450317"/>
              <a:gd name="connsiteY44" fmla="*/ 9279259 h 929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450317" h="9291144">
                <a:moveTo>
                  <a:pt x="0" y="2246586"/>
                </a:moveTo>
                <a:lnTo>
                  <a:pt x="441435" y="2112579"/>
                </a:lnTo>
                <a:lnTo>
                  <a:pt x="425669" y="2049517"/>
                </a:lnTo>
                <a:lnTo>
                  <a:pt x="961697" y="1891862"/>
                </a:lnTo>
                <a:lnTo>
                  <a:pt x="1166648" y="2183524"/>
                </a:lnTo>
                <a:lnTo>
                  <a:pt x="1229710" y="2601310"/>
                </a:lnTo>
                <a:lnTo>
                  <a:pt x="1686910" y="2861441"/>
                </a:lnTo>
                <a:lnTo>
                  <a:pt x="2136228" y="2703786"/>
                </a:lnTo>
                <a:lnTo>
                  <a:pt x="3090042" y="3184634"/>
                </a:lnTo>
                <a:lnTo>
                  <a:pt x="4374931" y="2554014"/>
                </a:lnTo>
                <a:lnTo>
                  <a:pt x="4367048" y="2538248"/>
                </a:lnTo>
                <a:lnTo>
                  <a:pt x="4288221" y="2514600"/>
                </a:lnTo>
                <a:lnTo>
                  <a:pt x="4272455" y="2325414"/>
                </a:lnTo>
                <a:lnTo>
                  <a:pt x="4516821" y="2199290"/>
                </a:lnTo>
                <a:lnTo>
                  <a:pt x="4437993" y="2167758"/>
                </a:lnTo>
                <a:lnTo>
                  <a:pt x="4437993" y="2104696"/>
                </a:lnTo>
                <a:lnTo>
                  <a:pt x="4682359" y="2002221"/>
                </a:lnTo>
                <a:lnTo>
                  <a:pt x="4666593" y="1947041"/>
                </a:lnTo>
                <a:lnTo>
                  <a:pt x="5289331" y="1655379"/>
                </a:lnTo>
                <a:lnTo>
                  <a:pt x="5344510" y="1655379"/>
                </a:lnTo>
                <a:lnTo>
                  <a:pt x="5383924" y="1608083"/>
                </a:lnTo>
                <a:lnTo>
                  <a:pt x="5423338" y="1608083"/>
                </a:lnTo>
                <a:lnTo>
                  <a:pt x="5446986" y="1663262"/>
                </a:lnTo>
                <a:lnTo>
                  <a:pt x="5801710" y="1734207"/>
                </a:lnTo>
                <a:lnTo>
                  <a:pt x="6345621" y="1379483"/>
                </a:lnTo>
                <a:lnTo>
                  <a:pt x="6369269" y="496614"/>
                </a:lnTo>
                <a:lnTo>
                  <a:pt x="6455979" y="512379"/>
                </a:lnTo>
                <a:lnTo>
                  <a:pt x="6463862" y="709448"/>
                </a:lnTo>
                <a:lnTo>
                  <a:pt x="6708228" y="717331"/>
                </a:lnTo>
                <a:lnTo>
                  <a:pt x="6708228" y="559676"/>
                </a:lnTo>
                <a:lnTo>
                  <a:pt x="6282559" y="465083"/>
                </a:lnTo>
                <a:lnTo>
                  <a:pt x="6542690" y="346841"/>
                </a:lnTo>
                <a:lnTo>
                  <a:pt x="6558455" y="165538"/>
                </a:lnTo>
                <a:lnTo>
                  <a:pt x="6921062" y="0"/>
                </a:lnTo>
                <a:lnTo>
                  <a:pt x="7567448" y="55179"/>
                </a:lnTo>
                <a:lnTo>
                  <a:pt x="7583214" y="7883"/>
                </a:lnTo>
                <a:lnTo>
                  <a:pt x="8324193" y="23648"/>
                </a:lnTo>
                <a:lnTo>
                  <a:pt x="8332076" y="457200"/>
                </a:lnTo>
                <a:lnTo>
                  <a:pt x="8450317" y="472965"/>
                </a:lnTo>
                <a:lnTo>
                  <a:pt x="7977352" y="1206062"/>
                </a:lnTo>
                <a:lnTo>
                  <a:pt x="7898524" y="1261241"/>
                </a:lnTo>
                <a:lnTo>
                  <a:pt x="7740869" y="1529255"/>
                </a:lnTo>
                <a:lnTo>
                  <a:pt x="7283669" y="2364827"/>
                </a:lnTo>
                <a:lnTo>
                  <a:pt x="5722507" y="9291144"/>
                </a:lnTo>
                <a:lnTo>
                  <a:pt x="14264" y="9279259"/>
                </a:lnTo>
              </a:path>
            </a:pathLst>
          </a:custGeom>
          <a:solidFill>
            <a:schemeClr val="bg2">
              <a:alpha val="60000"/>
            </a:schemeClr>
          </a:solidFill>
          <a:ln w="57150" cmpd="sng">
            <a:solidFill>
              <a:srgbClr val="1E64C8"/>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6" name="Vrije vorm 5"/>
          <p:cNvSpPr/>
          <p:nvPr/>
        </p:nvSpPr>
        <p:spPr>
          <a:xfrm>
            <a:off x="5528622" y="1308355"/>
            <a:ext cx="2956500" cy="1169438"/>
          </a:xfrm>
          <a:custGeom>
            <a:avLst/>
            <a:gdLst>
              <a:gd name="connsiteX0" fmla="*/ 14400 w 4204800"/>
              <a:gd name="connsiteY0" fmla="*/ 1231200 h 1663200"/>
              <a:gd name="connsiteX1" fmla="*/ 0 w 4204800"/>
              <a:gd name="connsiteY1" fmla="*/ 792000 h 1663200"/>
              <a:gd name="connsiteX2" fmla="*/ 986400 w 4204800"/>
              <a:gd name="connsiteY2" fmla="*/ 640800 h 1663200"/>
              <a:gd name="connsiteX3" fmla="*/ 1036800 w 4204800"/>
              <a:gd name="connsiteY3" fmla="*/ 691200 h 1663200"/>
              <a:gd name="connsiteX4" fmla="*/ 1108800 w 4204800"/>
              <a:gd name="connsiteY4" fmla="*/ 705600 h 1663200"/>
              <a:gd name="connsiteX5" fmla="*/ 1116000 w 4204800"/>
              <a:gd name="connsiteY5" fmla="*/ 892800 h 1663200"/>
              <a:gd name="connsiteX6" fmla="*/ 1533600 w 4204800"/>
              <a:gd name="connsiteY6" fmla="*/ 806400 h 1663200"/>
              <a:gd name="connsiteX7" fmla="*/ 1540800 w 4204800"/>
              <a:gd name="connsiteY7" fmla="*/ 676800 h 1663200"/>
              <a:gd name="connsiteX8" fmla="*/ 1893600 w 4204800"/>
              <a:gd name="connsiteY8" fmla="*/ 583200 h 1663200"/>
              <a:gd name="connsiteX9" fmla="*/ 1922400 w 4204800"/>
              <a:gd name="connsiteY9" fmla="*/ 612000 h 1663200"/>
              <a:gd name="connsiteX10" fmla="*/ 2109600 w 4204800"/>
              <a:gd name="connsiteY10" fmla="*/ 554400 h 1663200"/>
              <a:gd name="connsiteX11" fmla="*/ 2116800 w 4204800"/>
              <a:gd name="connsiteY11" fmla="*/ 496800 h 1663200"/>
              <a:gd name="connsiteX12" fmla="*/ 2174400 w 4204800"/>
              <a:gd name="connsiteY12" fmla="*/ 511200 h 1663200"/>
              <a:gd name="connsiteX13" fmla="*/ 2196000 w 4204800"/>
              <a:gd name="connsiteY13" fmla="*/ 568800 h 1663200"/>
              <a:gd name="connsiteX14" fmla="*/ 2404800 w 4204800"/>
              <a:gd name="connsiteY14" fmla="*/ 511200 h 1663200"/>
              <a:gd name="connsiteX15" fmla="*/ 2620800 w 4204800"/>
              <a:gd name="connsiteY15" fmla="*/ 511200 h 1663200"/>
              <a:gd name="connsiteX16" fmla="*/ 2628000 w 4204800"/>
              <a:gd name="connsiteY16" fmla="*/ 194400 h 1663200"/>
              <a:gd name="connsiteX17" fmla="*/ 2692800 w 4204800"/>
              <a:gd name="connsiteY17" fmla="*/ 194400 h 1663200"/>
              <a:gd name="connsiteX18" fmla="*/ 2700000 w 4204800"/>
              <a:gd name="connsiteY18" fmla="*/ 0 h 1663200"/>
              <a:gd name="connsiteX19" fmla="*/ 3117600 w 4204800"/>
              <a:gd name="connsiteY19" fmla="*/ 0 h 1663200"/>
              <a:gd name="connsiteX20" fmla="*/ 3124800 w 4204800"/>
              <a:gd name="connsiteY20" fmla="*/ 201600 h 1663200"/>
              <a:gd name="connsiteX21" fmla="*/ 3196800 w 4204800"/>
              <a:gd name="connsiteY21" fmla="*/ 201600 h 1663200"/>
              <a:gd name="connsiteX22" fmla="*/ 3189600 w 4204800"/>
              <a:gd name="connsiteY22" fmla="*/ 432000 h 1663200"/>
              <a:gd name="connsiteX23" fmla="*/ 3290400 w 4204800"/>
              <a:gd name="connsiteY23" fmla="*/ 432000 h 1663200"/>
              <a:gd name="connsiteX24" fmla="*/ 3355200 w 4204800"/>
              <a:gd name="connsiteY24" fmla="*/ 489600 h 1663200"/>
              <a:gd name="connsiteX25" fmla="*/ 3369600 w 4204800"/>
              <a:gd name="connsiteY25" fmla="*/ 547200 h 1663200"/>
              <a:gd name="connsiteX26" fmla="*/ 3520800 w 4204800"/>
              <a:gd name="connsiteY26" fmla="*/ 511200 h 1663200"/>
              <a:gd name="connsiteX27" fmla="*/ 3528000 w 4204800"/>
              <a:gd name="connsiteY27" fmla="*/ 590400 h 1663200"/>
              <a:gd name="connsiteX28" fmla="*/ 3909600 w 4204800"/>
              <a:gd name="connsiteY28" fmla="*/ 619200 h 1663200"/>
              <a:gd name="connsiteX29" fmla="*/ 3988800 w 4204800"/>
              <a:gd name="connsiteY29" fmla="*/ 547200 h 1663200"/>
              <a:gd name="connsiteX30" fmla="*/ 3996000 w 4204800"/>
              <a:gd name="connsiteY30" fmla="*/ 482400 h 1663200"/>
              <a:gd name="connsiteX31" fmla="*/ 4082400 w 4204800"/>
              <a:gd name="connsiteY31" fmla="*/ 468000 h 1663200"/>
              <a:gd name="connsiteX32" fmla="*/ 4082400 w 4204800"/>
              <a:gd name="connsiteY32" fmla="*/ 518400 h 1663200"/>
              <a:gd name="connsiteX33" fmla="*/ 4154400 w 4204800"/>
              <a:gd name="connsiteY33" fmla="*/ 547200 h 1663200"/>
              <a:gd name="connsiteX34" fmla="*/ 4147200 w 4204800"/>
              <a:gd name="connsiteY34" fmla="*/ 648000 h 1663200"/>
              <a:gd name="connsiteX35" fmla="*/ 4204800 w 4204800"/>
              <a:gd name="connsiteY35" fmla="*/ 669600 h 1663200"/>
              <a:gd name="connsiteX36" fmla="*/ 4197600 w 4204800"/>
              <a:gd name="connsiteY36" fmla="*/ 756000 h 1663200"/>
              <a:gd name="connsiteX37" fmla="*/ 3448800 w 4204800"/>
              <a:gd name="connsiteY37" fmla="*/ 964800 h 1663200"/>
              <a:gd name="connsiteX38" fmla="*/ 3448800 w 4204800"/>
              <a:gd name="connsiteY38" fmla="*/ 1029600 h 1663200"/>
              <a:gd name="connsiteX39" fmla="*/ 3240000 w 4204800"/>
              <a:gd name="connsiteY39" fmla="*/ 1080000 h 1663200"/>
              <a:gd name="connsiteX40" fmla="*/ 3240000 w 4204800"/>
              <a:gd name="connsiteY40" fmla="*/ 1137600 h 1663200"/>
              <a:gd name="connsiteX41" fmla="*/ 2980800 w 4204800"/>
              <a:gd name="connsiteY41" fmla="*/ 1180800 h 1663200"/>
              <a:gd name="connsiteX42" fmla="*/ 2736000 w 4204800"/>
              <a:gd name="connsiteY42" fmla="*/ 1245600 h 1663200"/>
              <a:gd name="connsiteX43" fmla="*/ 2599200 w 4204800"/>
              <a:gd name="connsiteY43" fmla="*/ 1296000 h 1663200"/>
              <a:gd name="connsiteX44" fmla="*/ 2448000 w 4204800"/>
              <a:gd name="connsiteY44" fmla="*/ 1274400 h 1663200"/>
              <a:gd name="connsiteX45" fmla="*/ 1972800 w 4204800"/>
              <a:gd name="connsiteY45" fmla="*/ 1353600 h 1663200"/>
              <a:gd name="connsiteX46" fmla="*/ 2203200 w 4204800"/>
              <a:gd name="connsiteY46" fmla="*/ 1440000 h 1663200"/>
              <a:gd name="connsiteX47" fmla="*/ 2181600 w 4204800"/>
              <a:gd name="connsiteY47" fmla="*/ 1490400 h 1663200"/>
              <a:gd name="connsiteX48" fmla="*/ 2181600 w 4204800"/>
              <a:gd name="connsiteY48" fmla="*/ 1490400 h 1663200"/>
              <a:gd name="connsiteX49" fmla="*/ 1353600 w 4204800"/>
              <a:gd name="connsiteY49" fmla="*/ 1663200 h 1663200"/>
              <a:gd name="connsiteX50" fmla="*/ 1231200 w 4204800"/>
              <a:gd name="connsiteY50" fmla="*/ 1634400 h 1663200"/>
              <a:gd name="connsiteX51" fmla="*/ 1080000 w 4204800"/>
              <a:gd name="connsiteY51" fmla="*/ 1548000 h 1663200"/>
              <a:gd name="connsiteX52" fmla="*/ 849600 w 4204800"/>
              <a:gd name="connsiteY52" fmla="*/ 1555200 h 1663200"/>
              <a:gd name="connsiteX53" fmla="*/ 763200 w 4204800"/>
              <a:gd name="connsiteY53" fmla="*/ 1598400 h 1663200"/>
              <a:gd name="connsiteX54" fmla="*/ 612000 w 4204800"/>
              <a:gd name="connsiteY54" fmla="*/ 1533600 h 1663200"/>
              <a:gd name="connsiteX55" fmla="*/ 619200 w 4204800"/>
              <a:gd name="connsiteY55" fmla="*/ 1440000 h 1663200"/>
              <a:gd name="connsiteX56" fmla="*/ 482400 w 4204800"/>
              <a:gd name="connsiteY56" fmla="*/ 1461600 h 1663200"/>
              <a:gd name="connsiteX57" fmla="*/ 360000 w 4204800"/>
              <a:gd name="connsiteY57" fmla="*/ 1461600 h 1663200"/>
              <a:gd name="connsiteX58" fmla="*/ 352800 w 4204800"/>
              <a:gd name="connsiteY58" fmla="*/ 1368000 h 1663200"/>
              <a:gd name="connsiteX59" fmla="*/ 252000 w 4204800"/>
              <a:gd name="connsiteY59" fmla="*/ 1252800 h 1663200"/>
              <a:gd name="connsiteX60" fmla="*/ 144000 w 4204800"/>
              <a:gd name="connsiteY60" fmla="*/ 1267200 h 1663200"/>
              <a:gd name="connsiteX0" fmla="*/ 14400 w 4204800"/>
              <a:gd name="connsiteY0" fmla="*/ 1231200 h 1663200"/>
              <a:gd name="connsiteX1" fmla="*/ 0 w 4204800"/>
              <a:gd name="connsiteY1" fmla="*/ 792000 h 1663200"/>
              <a:gd name="connsiteX2" fmla="*/ 986400 w 4204800"/>
              <a:gd name="connsiteY2" fmla="*/ 640800 h 1663200"/>
              <a:gd name="connsiteX3" fmla="*/ 1036800 w 4204800"/>
              <a:gd name="connsiteY3" fmla="*/ 691200 h 1663200"/>
              <a:gd name="connsiteX4" fmla="*/ 1108800 w 4204800"/>
              <a:gd name="connsiteY4" fmla="*/ 705600 h 1663200"/>
              <a:gd name="connsiteX5" fmla="*/ 1116000 w 4204800"/>
              <a:gd name="connsiteY5" fmla="*/ 892800 h 1663200"/>
              <a:gd name="connsiteX6" fmla="*/ 1533600 w 4204800"/>
              <a:gd name="connsiteY6" fmla="*/ 806400 h 1663200"/>
              <a:gd name="connsiteX7" fmla="*/ 1540800 w 4204800"/>
              <a:gd name="connsiteY7" fmla="*/ 676800 h 1663200"/>
              <a:gd name="connsiteX8" fmla="*/ 1893600 w 4204800"/>
              <a:gd name="connsiteY8" fmla="*/ 583200 h 1663200"/>
              <a:gd name="connsiteX9" fmla="*/ 1922400 w 4204800"/>
              <a:gd name="connsiteY9" fmla="*/ 612000 h 1663200"/>
              <a:gd name="connsiteX10" fmla="*/ 2109600 w 4204800"/>
              <a:gd name="connsiteY10" fmla="*/ 554400 h 1663200"/>
              <a:gd name="connsiteX11" fmla="*/ 2116800 w 4204800"/>
              <a:gd name="connsiteY11" fmla="*/ 496800 h 1663200"/>
              <a:gd name="connsiteX12" fmla="*/ 2174400 w 4204800"/>
              <a:gd name="connsiteY12" fmla="*/ 511200 h 1663200"/>
              <a:gd name="connsiteX13" fmla="*/ 2196000 w 4204800"/>
              <a:gd name="connsiteY13" fmla="*/ 568800 h 1663200"/>
              <a:gd name="connsiteX14" fmla="*/ 2404800 w 4204800"/>
              <a:gd name="connsiteY14" fmla="*/ 511200 h 1663200"/>
              <a:gd name="connsiteX15" fmla="*/ 2620800 w 4204800"/>
              <a:gd name="connsiteY15" fmla="*/ 511200 h 1663200"/>
              <a:gd name="connsiteX16" fmla="*/ 2628000 w 4204800"/>
              <a:gd name="connsiteY16" fmla="*/ 194400 h 1663200"/>
              <a:gd name="connsiteX17" fmla="*/ 2692800 w 4204800"/>
              <a:gd name="connsiteY17" fmla="*/ 194400 h 1663200"/>
              <a:gd name="connsiteX18" fmla="*/ 2700000 w 4204800"/>
              <a:gd name="connsiteY18" fmla="*/ 0 h 1663200"/>
              <a:gd name="connsiteX19" fmla="*/ 3117600 w 4204800"/>
              <a:gd name="connsiteY19" fmla="*/ 0 h 1663200"/>
              <a:gd name="connsiteX20" fmla="*/ 3124800 w 4204800"/>
              <a:gd name="connsiteY20" fmla="*/ 201600 h 1663200"/>
              <a:gd name="connsiteX21" fmla="*/ 3196800 w 4204800"/>
              <a:gd name="connsiteY21" fmla="*/ 201600 h 1663200"/>
              <a:gd name="connsiteX22" fmla="*/ 3189600 w 4204800"/>
              <a:gd name="connsiteY22" fmla="*/ 432000 h 1663200"/>
              <a:gd name="connsiteX23" fmla="*/ 3290400 w 4204800"/>
              <a:gd name="connsiteY23" fmla="*/ 432000 h 1663200"/>
              <a:gd name="connsiteX24" fmla="*/ 3355200 w 4204800"/>
              <a:gd name="connsiteY24" fmla="*/ 489600 h 1663200"/>
              <a:gd name="connsiteX25" fmla="*/ 3369600 w 4204800"/>
              <a:gd name="connsiteY25" fmla="*/ 547200 h 1663200"/>
              <a:gd name="connsiteX26" fmla="*/ 3520800 w 4204800"/>
              <a:gd name="connsiteY26" fmla="*/ 511200 h 1663200"/>
              <a:gd name="connsiteX27" fmla="*/ 3528000 w 4204800"/>
              <a:gd name="connsiteY27" fmla="*/ 590400 h 1663200"/>
              <a:gd name="connsiteX28" fmla="*/ 3909600 w 4204800"/>
              <a:gd name="connsiteY28" fmla="*/ 619200 h 1663200"/>
              <a:gd name="connsiteX29" fmla="*/ 3988800 w 4204800"/>
              <a:gd name="connsiteY29" fmla="*/ 547200 h 1663200"/>
              <a:gd name="connsiteX30" fmla="*/ 3996000 w 4204800"/>
              <a:gd name="connsiteY30" fmla="*/ 482400 h 1663200"/>
              <a:gd name="connsiteX31" fmla="*/ 4082400 w 4204800"/>
              <a:gd name="connsiteY31" fmla="*/ 468000 h 1663200"/>
              <a:gd name="connsiteX32" fmla="*/ 4082400 w 4204800"/>
              <a:gd name="connsiteY32" fmla="*/ 518400 h 1663200"/>
              <a:gd name="connsiteX33" fmla="*/ 4154400 w 4204800"/>
              <a:gd name="connsiteY33" fmla="*/ 547200 h 1663200"/>
              <a:gd name="connsiteX34" fmla="*/ 4147200 w 4204800"/>
              <a:gd name="connsiteY34" fmla="*/ 648000 h 1663200"/>
              <a:gd name="connsiteX35" fmla="*/ 4204800 w 4204800"/>
              <a:gd name="connsiteY35" fmla="*/ 669600 h 1663200"/>
              <a:gd name="connsiteX36" fmla="*/ 4197600 w 4204800"/>
              <a:gd name="connsiteY36" fmla="*/ 756000 h 1663200"/>
              <a:gd name="connsiteX37" fmla="*/ 3448800 w 4204800"/>
              <a:gd name="connsiteY37" fmla="*/ 964800 h 1663200"/>
              <a:gd name="connsiteX38" fmla="*/ 3448800 w 4204800"/>
              <a:gd name="connsiteY38" fmla="*/ 1029600 h 1663200"/>
              <a:gd name="connsiteX39" fmla="*/ 3240000 w 4204800"/>
              <a:gd name="connsiteY39" fmla="*/ 1080000 h 1663200"/>
              <a:gd name="connsiteX40" fmla="*/ 3240000 w 4204800"/>
              <a:gd name="connsiteY40" fmla="*/ 1137600 h 1663200"/>
              <a:gd name="connsiteX41" fmla="*/ 2980800 w 4204800"/>
              <a:gd name="connsiteY41" fmla="*/ 1180800 h 1663200"/>
              <a:gd name="connsiteX42" fmla="*/ 2736000 w 4204800"/>
              <a:gd name="connsiteY42" fmla="*/ 1245600 h 1663200"/>
              <a:gd name="connsiteX43" fmla="*/ 2599200 w 4204800"/>
              <a:gd name="connsiteY43" fmla="*/ 1296000 h 1663200"/>
              <a:gd name="connsiteX44" fmla="*/ 2448000 w 4204800"/>
              <a:gd name="connsiteY44" fmla="*/ 1274400 h 1663200"/>
              <a:gd name="connsiteX45" fmla="*/ 1972800 w 4204800"/>
              <a:gd name="connsiteY45" fmla="*/ 1353600 h 1663200"/>
              <a:gd name="connsiteX46" fmla="*/ 2203200 w 4204800"/>
              <a:gd name="connsiteY46" fmla="*/ 1440000 h 1663200"/>
              <a:gd name="connsiteX47" fmla="*/ 2181600 w 4204800"/>
              <a:gd name="connsiteY47" fmla="*/ 1490400 h 1663200"/>
              <a:gd name="connsiteX48" fmla="*/ 2181600 w 4204800"/>
              <a:gd name="connsiteY48" fmla="*/ 1490400 h 1663200"/>
              <a:gd name="connsiteX49" fmla="*/ 1353600 w 4204800"/>
              <a:gd name="connsiteY49" fmla="*/ 1663200 h 1663200"/>
              <a:gd name="connsiteX50" fmla="*/ 1231200 w 4204800"/>
              <a:gd name="connsiteY50" fmla="*/ 1634400 h 1663200"/>
              <a:gd name="connsiteX51" fmla="*/ 1080000 w 4204800"/>
              <a:gd name="connsiteY51" fmla="*/ 1548000 h 1663200"/>
              <a:gd name="connsiteX52" fmla="*/ 849600 w 4204800"/>
              <a:gd name="connsiteY52" fmla="*/ 1555200 h 1663200"/>
              <a:gd name="connsiteX53" fmla="*/ 763200 w 4204800"/>
              <a:gd name="connsiteY53" fmla="*/ 1598400 h 1663200"/>
              <a:gd name="connsiteX54" fmla="*/ 612000 w 4204800"/>
              <a:gd name="connsiteY54" fmla="*/ 1533600 h 1663200"/>
              <a:gd name="connsiteX55" fmla="*/ 619200 w 4204800"/>
              <a:gd name="connsiteY55" fmla="*/ 1440000 h 1663200"/>
              <a:gd name="connsiteX56" fmla="*/ 482400 w 4204800"/>
              <a:gd name="connsiteY56" fmla="*/ 1461600 h 1663200"/>
              <a:gd name="connsiteX57" fmla="*/ 360000 w 4204800"/>
              <a:gd name="connsiteY57" fmla="*/ 1461600 h 1663200"/>
              <a:gd name="connsiteX58" fmla="*/ 352800 w 4204800"/>
              <a:gd name="connsiteY58" fmla="*/ 1368000 h 1663200"/>
              <a:gd name="connsiteX59" fmla="*/ 252000 w 4204800"/>
              <a:gd name="connsiteY59" fmla="*/ 1252800 h 1663200"/>
              <a:gd name="connsiteX60" fmla="*/ 7200 w 4204800"/>
              <a:gd name="connsiteY60" fmla="*/ 1238400 h 166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04800" h="1663200">
                <a:moveTo>
                  <a:pt x="14400" y="1231200"/>
                </a:moveTo>
                <a:lnTo>
                  <a:pt x="0" y="792000"/>
                </a:lnTo>
                <a:lnTo>
                  <a:pt x="986400" y="640800"/>
                </a:lnTo>
                <a:lnTo>
                  <a:pt x="1036800" y="691200"/>
                </a:lnTo>
                <a:lnTo>
                  <a:pt x="1108800" y="705600"/>
                </a:lnTo>
                <a:lnTo>
                  <a:pt x="1116000" y="892800"/>
                </a:lnTo>
                <a:lnTo>
                  <a:pt x="1533600" y="806400"/>
                </a:lnTo>
                <a:lnTo>
                  <a:pt x="1540800" y="676800"/>
                </a:lnTo>
                <a:lnTo>
                  <a:pt x="1893600" y="583200"/>
                </a:lnTo>
                <a:lnTo>
                  <a:pt x="1922400" y="612000"/>
                </a:lnTo>
                <a:lnTo>
                  <a:pt x="2109600" y="554400"/>
                </a:lnTo>
                <a:lnTo>
                  <a:pt x="2116800" y="496800"/>
                </a:lnTo>
                <a:lnTo>
                  <a:pt x="2174400" y="511200"/>
                </a:lnTo>
                <a:lnTo>
                  <a:pt x="2196000" y="568800"/>
                </a:lnTo>
                <a:lnTo>
                  <a:pt x="2404800" y="511200"/>
                </a:lnTo>
                <a:lnTo>
                  <a:pt x="2620800" y="511200"/>
                </a:lnTo>
                <a:lnTo>
                  <a:pt x="2628000" y="194400"/>
                </a:lnTo>
                <a:lnTo>
                  <a:pt x="2692800" y="194400"/>
                </a:lnTo>
                <a:lnTo>
                  <a:pt x="2700000" y="0"/>
                </a:lnTo>
                <a:lnTo>
                  <a:pt x="3117600" y="0"/>
                </a:lnTo>
                <a:lnTo>
                  <a:pt x="3124800" y="201600"/>
                </a:lnTo>
                <a:lnTo>
                  <a:pt x="3196800" y="201600"/>
                </a:lnTo>
                <a:lnTo>
                  <a:pt x="3189600" y="432000"/>
                </a:lnTo>
                <a:lnTo>
                  <a:pt x="3290400" y="432000"/>
                </a:lnTo>
                <a:lnTo>
                  <a:pt x="3355200" y="489600"/>
                </a:lnTo>
                <a:lnTo>
                  <a:pt x="3369600" y="547200"/>
                </a:lnTo>
                <a:lnTo>
                  <a:pt x="3520800" y="511200"/>
                </a:lnTo>
                <a:lnTo>
                  <a:pt x="3528000" y="590400"/>
                </a:lnTo>
                <a:lnTo>
                  <a:pt x="3909600" y="619200"/>
                </a:lnTo>
                <a:lnTo>
                  <a:pt x="3988800" y="547200"/>
                </a:lnTo>
                <a:lnTo>
                  <a:pt x="3996000" y="482400"/>
                </a:lnTo>
                <a:lnTo>
                  <a:pt x="4082400" y="468000"/>
                </a:lnTo>
                <a:lnTo>
                  <a:pt x="4082400" y="518400"/>
                </a:lnTo>
                <a:lnTo>
                  <a:pt x="4154400" y="547200"/>
                </a:lnTo>
                <a:lnTo>
                  <a:pt x="4147200" y="648000"/>
                </a:lnTo>
                <a:lnTo>
                  <a:pt x="4204800" y="669600"/>
                </a:lnTo>
                <a:lnTo>
                  <a:pt x="4197600" y="756000"/>
                </a:lnTo>
                <a:lnTo>
                  <a:pt x="3448800" y="964800"/>
                </a:lnTo>
                <a:lnTo>
                  <a:pt x="3448800" y="1029600"/>
                </a:lnTo>
                <a:lnTo>
                  <a:pt x="3240000" y="1080000"/>
                </a:lnTo>
                <a:lnTo>
                  <a:pt x="3240000" y="1137600"/>
                </a:lnTo>
                <a:lnTo>
                  <a:pt x="2980800" y="1180800"/>
                </a:lnTo>
                <a:lnTo>
                  <a:pt x="2736000" y="1245600"/>
                </a:lnTo>
                <a:lnTo>
                  <a:pt x="2599200" y="1296000"/>
                </a:lnTo>
                <a:lnTo>
                  <a:pt x="2448000" y="1274400"/>
                </a:lnTo>
                <a:lnTo>
                  <a:pt x="1972800" y="1353600"/>
                </a:lnTo>
                <a:lnTo>
                  <a:pt x="2203200" y="1440000"/>
                </a:lnTo>
                <a:lnTo>
                  <a:pt x="2181600" y="1490400"/>
                </a:lnTo>
                <a:lnTo>
                  <a:pt x="2181600" y="1490400"/>
                </a:lnTo>
                <a:lnTo>
                  <a:pt x="1353600" y="1663200"/>
                </a:lnTo>
                <a:lnTo>
                  <a:pt x="1231200" y="1634400"/>
                </a:lnTo>
                <a:lnTo>
                  <a:pt x="1080000" y="1548000"/>
                </a:lnTo>
                <a:lnTo>
                  <a:pt x="849600" y="1555200"/>
                </a:lnTo>
                <a:lnTo>
                  <a:pt x="763200" y="1598400"/>
                </a:lnTo>
                <a:lnTo>
                  <a:pt x="612000" y="1533600"/>
                </a:lnTo>
                <a:lnTo>
                  <a:pt x="619200" y="1440000"/>
                </a:lnTo>
                <a:lnTo>
                  <a:pt x="482400" y="1461600"/>
                </a:lnTo>
                <a:lnTo>
                  <a:pt x="360000" y="1461600"/>
                </a:lnTo>
                <a:lnTo>
                  <a:pt x="352800" y="1368000"/>
                </a:lnTo>
                <a:lnTo>
                  <a:pt x="252000" y="1252800"/>
                </a:lnTo>
                <a:lnTo>
                  <a:pt x="7200" y="1238400"/>
                </a:lnTo>
              </a:path>
            </a:pathLst>
          </a:custGeom>
          <a:solidFill>
            <a:schemeClr val="bg2">
              <a:alpha val="60000"/>
            </a:schemeClr>
          </a:solid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7" name="Ovaal 6"/>
          <p:cNvSpPr/>
          <p:nvPr/>
        </p:nvSpPr>
        <p:spPr>
          <a:xfrm>
            <a:off x="2972060" y="2032293"/>
            <a:ext cx="131625" cy="131625"/>
          </a:xfrm>
          <a:prstGeom prst="ellipse">
            <a:avLst/>
          </a:prstGeom>
          <a:no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sp>
        <p:nvSpPr>
          <p:cNvPr id="9" name="Ovaal 8"/>
          <p:cNvSpPr/>
          <p:nvPr/>
        </p:nvSpPr>
        <p:spPr>
          <a:xfrm>
            <a:off x="2810904" y="2205261"/>
            <a:ext cx="131625" cy="131625"/>
          </a:xfrm>
          <a:prstGeom prst="ellipse">
            <a:avLst/>
          </a:prstGeom>
          <a:no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cxnSp>
        <p:nvCxnSpPr>
          <p:cNvPr id="10" name="Rechte verbindingslijn 9"/>
          <p:cNvCxnSpPr/>
          <p:nvPr/>
        </p:nvCxnSpPr>
        <p:spPr>
          <a:xfrm>
            <a:off x="3113810" y="2518293"/>
            <a:ext cx="1646665" cy="783465"/>
          </a:xfrm>
          <a:prstGeom prst="line">
            <a:avLst/>
          </a:prstGeom>
          <a:ln w="57150" cap="rnd">
            <a:solidFill>
              <a:srgbClr val="1E64C8"/>
            </a:solidFill>
            <a:headEnd type="none" w="lg" len="lg"/>
            <a:tailEnd type="none" w="sm" len="sm"/>
          </a:ln>
        </p:spPr>
        <p:style>
          <a:lnRef idx="1">
            <a:schemeClr val="accent1"/>
          </a:lnRef>
          <a:fillRef idx="0">
            <a:schemeClr val="accent1"/>
          </a:fillRef>
          <a:effectRef idx="0">
            <a:schemeClr val="accent1"/>
          </a:effectRef>
          <a:fontRef idx="minor">
            <a:schemeClr val="tx1"/>
          </a:fontRef>
        </p:style>
      </p:cxnSp>
      <p:sp>
        <p:nvSpPr>
          <p:cNvPr id="21" name="Ovaal 20"/>
          <p:cNvSpPr/>
          <p:nvPr/>
        </p:nvSpPr>
        <p:spPr>
          <a:xfrm>
            <a:off x="2891756" y="2386668"/>
            <a:ext cx="131625" cy="131625"/>
          </a:xfrm>
          <a:prstGeom prst="ellipse">
            <a:avLst/>
          </a:prstGeom>
          <a:no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sp>
        <p:nvSpPr>
          <p:cNvPr id="13" name="Title 12">
            <a:extLst>
              <a:ext uri="{FF2B5EF4-FFF2-40B4-BE49-F238E27FC236}">
                <a16:creationId xmlns:a16="http://schemas.microsoft.com/office/drawing/2014/main" id="{40929422-ADE2-1177-5C44-AD4C3CC8C6CC}"/>
              </a:ext>
            </a:extLst>
          </p:cNvPr>
          <p:cNvSpPr>
            <a:spLocks noGrp="1"/>
          </p:cNvSpPr>
          <p:nvPr>
            <p:ph type="title"/>
          </p:nvPr>
        </p:nvSpPr>
        <p:spPr/>
        <p:txBody>
          <a:bodyPr>
            <a:normAutofit/>
          </a:bodyPr>
          <a:lstStyle/>
          <a:p>
            <a:r>
              <a:rPr lang="en-BE" dirty="0"/>
              <a:t>19 CAMPUS</a:t>
            </a:r>
            <a:r>
              <a:rPr lang="nl-BE" dirty="0"/>
              <a:t>es</a:t>
            </a:r>
            <a:r>
              <a:rPr lang="en-BE" dirty="0"/>
              <a:t> IN </a:t>
            </a:r>
            <a:r>
              <a:rPr lang="nl-BE" dirty="0" err="1"/>
              <a:t>the</a:t>
            </a:r>
            <a:r>
              <a:rPr lang="nl-BE" dirty="0"/>
              <a:t> </a:t>
            </a:r>
            <a:r>
              <a:rPr lang="nl-BE" dirty="0" err="1"/>
              <a:t>ghent</a:t>
            </a:r>
            <a:r>
              <a:rPr lang="nl-BE" dirty="0"/>
              <a:t> </a:t>
            </a:r>
            <a:r>
              <a:rPr lang="nl-BE" dirty="0" err="1"/>
              <a:t>region</a:t>
            </a:r>
            <a:endParaRPr lang="en-BE" dirty="0"/>
          </a:p>
        </p:txBody>
      </p:sp>
    </p:spTree>
    <p:extLst>
      <p:ext uri="{BB962C8B-B14F-4D97-AF65-F5344CB8AC3E}">
        <p14:creationId xmlns:p14="http://schemas.microsoft.com/office/powerpoint/2010/main" val="323718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par>
                          <p:cTn id="11" fill="hold">
                            <p:stCondLst>
                              <p:cond delay="0"/>
                            </p:stCondLst>
                            <p:childTnLst>
                              <p:par>
                                <p:cTn id="12" presetID="22" presetClass="entr" presetSubtype="8"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1250"/>
                                        <p:tgtEl>
                                          <p:spTgt spid="4"/>
                                        </p:tgtEl>
                                      </p:cBhvr>
                                    </p:animEffect>
                                  </p:childTnLst>
                                </p:cTn>
                              </p:par>
                            </p:childTnLst>
                          </p:cTn>
                        </p:par>
                        <p:par>
                          <p:cTn id="19" fill="hold">
                            <p:stCondLst>
                              <p:cond delay="175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building, outdoor&#10;&#10;Description automatically generated">
            <a:extLst>
              <a:ext uri="{FF2B5EF4-FFF2-40B4-BE49-F238E27FC236}">
                <a16:creationId xmlns:a16="http://schemas.microsoft.com/office/drawing/2014/main" id="{8457DA6E-1385-F93A-A69B-C3E6B28E0B3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8351" b="8351"/>
          <a:stretch/>
        </p:blipFill>
        <p:spPr>
          <a:xfrm>
            <a:off x="334963" y="1160463"/>
            <a:ext cx="5694130" cy="4464050"/>
          </a:xfrm>
          <a:prstGeom prst="rect">
            <a:avLst/>
          </a:prstGeom>
        </p:spPr>
      </p:pic>
      <p:pic>
        <p:nvPicPr>
          <p:cNvPr id="14" name="Picture 13">
            <a:extLst>
              <a:ext uri="{FF2B5EF4-FFF2-40B4-BE49-F238E27FC236}">
                <a16:creationId xmlns:a16="http://schemas.microsoft.com/office/drawing/2014/main" id="{BB763484-D886-8175-7D26-9EF8E01314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909" y="1160462"/>
            <a:ext cx="5657616" cy="4464049"/>
          </a:xfrm>
          <a:prstGeom prst="rect">
            <a:avLst/>
          </a:prstGeom>
        </p:spPr>
      </p:pic>
      <p:sp>
        <p:nvSpPr>
          <p:cNvPr id="2" name="Rectangle 1">
            <a:extLst>
              <a:ext uri="{FF2B5EF4-FFF2-40B4-BE49-F238E27FC236}">
                <a16:creationId xmlns:a16="http://schemas.microsoft.com/office/drawing/2014/main" id="{F857CCFB-685A-667E-DC1B-A01A7F655B3B}"/>
              </a:ext>
            </a:extLst>
          </p:cNvPr>
          <p:cNvSpPr/>
          <p:nvPr/>
        </p:nvSpPr>
        <p:spPr>
          <a:xfrm>
            <a:off x="334962" y="2985337"/>
            <a:ext cx="3091902" cy="2646877"/>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Tekstvak 22">
            <a:extLst>
              <a:ext uri="{FF2B5EF4-FFF2-40B4-BE49-F238E27FC236}">
                <a16:creationId xmlns:a16="http://schemas.microsoft.com/office/drawing/2014/main" id="{0A432A7F-DD8F-FEDF-A780-F48BC3F377E0}"/>
              </a:ext>
            </a:extLst>
          </p:cNvPr>
          <p:cNvSpPr txBox="1"/>
          <p:nvPr/>
        </p:nvSpPr>
        <p:spPr>
          <a:xfrm>
            <a:off x="623889" y="3106428"/>
            <a:ext cx="3459372" cy="2646878"/>
          </a:xfrm>
          <a:prstGeom prst="rect">
            <a:avLst/>
          </a:prstGeom>
          <a:noFill/>
        </p:spPr>
        <p:txBody>
          <a:bodyPr wrap="square" lIns="0" rtlCol="0">
            <a:spAutoFit/>
          </a:bodyPr>
          <a:lstStyle/>
          <a:p>
            <a:pPr>
              <a:tabLst>
                <a:tab pos="258763" algn="l"/>
              </a:tabLst>
            </a:pPr>
            <a:r>
              <a:rPr lang="nl-BE" sz="2800" dirty="0">
                <a:solidFill>
                  <a:srgbClr val="FFD200"/>
                </a:solidFill>
                <a:latin typeface="UGent Panno Text Medium" panose="02000506040000040003" pitchFamily="2" charset="0"/>
              </a:rPr>
              <a:t>Boekentoren </a:t>
            </a:r>
          </a:p>
          <a:p>
            <a:pPr>
              <a:tabLst>
                <a:tab pos="258763" algn="l"/>
              </a:tabLst>
            </a:pPr>
            <a:r>
              <a:rPr lang="nl-BE" sz="2800" dirty="0">
                <a:solidFill>
                  <a:srgbClr val="FFD200"/>
                </a:solidFill>
                <a:latin typeface="UGent Panno Text Medium" panose="02000506040000040003" pitchFamily="2" charset="0"/>
              </a:rPr>
              <a:t>(</a:t>
            </a:r>
            <a:r>
              <a:rPr lang="nl-BE" sz="2800" dirty="0" err="1">
                <a:solidFill>
                  <a:srgbClr val="FFD200"/>
                </a:solidFill>
                <a:latin typeface="UGent Panno Text Medium" panose="02000506040000040003" pitchFamily="2" charset="0"/>
              </a:rPr>
              <a:t>Book</a:t>
            </a:r>
            <a:r>
              <a:rPr lang="nl-BE" sz="2800" dirty="0">
                <a:solidFill>
                  <a:srgbClr val="FFD200"/>
                </a:solidFill>
                <a:latin typeface="UGent Panno Text Medium" panose="02000506040000040003" pitchFamily="2" charset="0"/>
              </a:rPr>
              <a:t> </a:t>
            </a:r>
            <a:r>
              <a:rPr lang="nl-BE" sz="2800" dirty="0" err="1">
                <a:solidFill>
                  <a:srgbClr val="FFD200"/>
                </a:solidFill>
                <a:latin typeface="UGent Panno Text Medium" panose="02000506040000040003" pitchFamily="2" charset="0"/>
              </a:rPr>
              <a:t>Tower</a:t>
            </a:r>
            <a:r>
              <a:rPr lang="nl-BE" sz="2800" dirty="0">
                <a:solidFill>
                  <a:srgbClr val="FFD200"/>
                </a:solidFill>
                <a:latin typeface="UGent Panno Text Medium" panose="02000506040000040003" pitchFamily="2" charset="0"/>
              </a:rPr>
              <a:t>)</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64 m </a:t>
            </a:r>
            <a:r>
              <a:rPr lang="nl-BE" sz="2000" dirty="0" err="1">
                <a:solidFill>
                  <a:schemeClr val="bg1"/>
                </a:solidFill>
                <a:latin typeface="UGent Panno Text SemiLight" panose="02000406040000040003" pitchFamily="2" charset="0"/>
              </a:rPr>
              <a:t>tall</a:t>
            </a:r>
            <a:endParaRPr lang="nl-BE" sz="2000" dirty="0">
              <a:solidFill>
                <a:schemeClr val="bg1"/>
              </a:solidFill>
              <a:latin typeface="UGent Panno Text SemiLight" panose="02000406040000040003" pitchFamily="2" charset="0"/>
            </a:endParaRP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3 </a:t>
            </a:r>
            <a:r>
              <a:rPr lang="nl-BE" sz="2000" dirty="0" err="1">
                <a:solidFill>
                  <a:schemeClr val="bg1"/>
                </a:solidFill>
                <a:latin typeface="UGent Panno Text SemiLight" panose="02000406040000040003" pitchFamily="2" charset="0"/>
              </a:rPr>
              <a:t>million</a:t>
            </a:r>
            <a:r>
              <a:rPr lang="nl-BE" sz="2000" dirty="0">
                <a:solidFill>
                  <a:schemeClr val="bg1"/>
                </a:solidFill>
                <a:latin typeface="UGent Panno Text SemiLight" panose="02000406040000040003" pitchFamily="2" charset="0"/>
              </a:rPr>
              <a:t> </a:t>
            </a:r>
            <a:r>
              <a:rPr lang="nl-BE" sz="2000" dirty="0" err="1">
                <a:solidFill>
                  <a:schemeClr val="bg1"/>
                </a:solidFill>
                <a:latin typeface="UGent Panno Text SemiLight" panose="02000406040000040003" pitchFamily="2" charset="0"/>
              </a:rPr>
              <a:t>books</a:t>
            </a:r>
            <a:endParaRPr lang="nl-BE" sz="2000" dirty="0">
              <a:solidFill>
                <a:schemeClr val="bg1"/>
              </a:solidFill>
              <a:latin typeface="UGent Panno Text SemiLight" panose="02000406040000040003" pitchFamily="2" charset="0"/>
            </a:endParaRP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architect Henry van de Velde</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4</a:t>
            </a:r>
            <a:r>
              <a:rPr lang="nl-BE" sz="2000" baseline="30000" dirty="0">
                <a:solidFill>
                  <a:schemeClr val="bg1"/>
                </a:solidFill>
                <a:latin typeface="UGent Panno Text SemiLight" panose="02000406040000040003" pitchFamily="2" charset="0"/>
              </a:rPr>
              <a:t>th </a:t>
            </a:r>
            <a:r>
              <a:rPr lang="nl-BE" sz="2000" dirty="0" err="1">
                <a:solidFill>
                  <a:schemeClr val="bg1"/>
                </a:solidFill>
                <a:latin typeface="UGent Panno Text SemiLight" panose="02000406040000040003" pitchFamily="2" charset="0"/>
              </a:rPr>
              <a:t>tower</a:t>
            </a:r>
            <a:r>
              <a:rPr lang="nl-BE" sz="2000" dirty="0">
                <a:solidFill>
                  <a:schemeClr val="bg1"/>
                </a:solidFill>
                <a:latin typeface="UGent Panno Text SemiLight" panose="02000406040000040003" pitchFamily="2" charset="0"/>
              </a:rPr>
              <a:t> of </a:t>
            </a:r>
            <a:r>
              <a:rPr lang="nl-BE" sz="2000" dirty="0" err="1">
                <a:solidFill>
                  <a:schemeClr val="bg1"/>
                </a:solidFill>
                <a:latin typeface="UGent Panno Text SemiLight" panose="02000406040000040003" pitchFamily="2" charset="0"/>
              </a:rPr>
              <a:t>Ghent</a:t>
            </a:r>
            <a:r>
              <a:rPr lang="nl-BE" sz="2000" dirty="0">
                <a:solidFill>
                  <a:schemeClr val="bg1"/>
                </a:solidFill>
                <a:latin typeface="UGent Panno Text SemiLight" panose="02000406040000040003" pitchFamily="2" charset="0"/>
              </a:rPr>
              <a:t> </a:t>
            </a:r>
          </a:p>
          <a:p>
            <a:pPr marL="444500" indent="-133350">
              <a:buFont typeface="Arial" panose="020B0604020202020204" pitchFamily="34" charset="0"/>
              <a:buChar char="•"/>
              <a:tabLst>
                <a:tab pos="482600" algn="l"/>
              </a:tabLst>
            </a:pPr>
            <a:endParaRPr lang="nl-BE" sz="1400" dirty="0">
              <a:solidFill>
                <a:schemeClr val="bg1"/>
              </a:solidFill>
              <a:latin typeface="UGent Panno Text SemiLight" panose="02000406040000040003" pitchFamily="2" charset="0"/>
            </a:endParaRPr>
          </a:p>
        </p:txBody>
      </p:sp>
      <p:sp>
        <p:nvSpPr>
          <p:cNvPr id="5" name="Rectangle 4">
            <a:extLst>
              <a:ext uri="{FF2B5EF4-FFF2-40B4-BE49-F238E27FC236}">
                <a16:creationId xmlns:a16="http://schemas.microsoft.com/office/drawing/2014/main" id="{95BEC311-6818-EBA7-D776-9D06C40EBFF4}"/>
              </a:ext>
            </a:extLst>
          </p:cNvPr>
          <p:cNvSpPr/>
          <p:nvPr/>
        </p:nvSpPr>
        <p:spPr>
          <a:xfrm>
            <a:off x="6162909" y="4076700"/>
            <a:ext cx="2854967" cy="1555514"/>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kstvak 22">
            <a:extLst>
              <a:ext uri="{FF2B5EF4-FFF2-40B4-BE49-F238E27FC236}">
                <a16:creationId xmlns:a16="http://schemas.microsoft.com/office/drawing/2014/main" id="{8A47BCB5-6C86-6243-38DF-75C717399397}"/>
              </a:ext>
            </a:extLst>
          </p:cNvPr>
          <p:cNvSpPr txBox="1"/>
          <p:nvPr/>
        </p:nvSpPr>
        <p:spPr>
          <a:xfrm>
            <a:off x="6451836" y="4165819"/>
            <a:ext cx="3459372" cy="1318374"/>
          </a:xfrm>
          <a:prstGeom prst="rect">
            <a:avLst/>
          </a:prstGeom>
          <a:noFill/>
        </p:spPr>
        <p:txBody>
          <a:bodyPr wrap="square" lIns="0" rtlCol="0">
            <a:spAutoFit/>
          </a:bodyPr>
          <a:lstStyle/>
          <a:p>
            <a:pPr>
              <a:lnSpc>
                <a:spcPct val="120000"/>
              </a:lnSpc>
              <a:tabLst>
                <a:tab pos="258763" algn="l"/>
              </a:tabLst>
            </a:pPr>
            <a:r>
              <a:rPr lang="nl-BE" sz="2800" dirty="0">
                <a:solidFill>
                  <a:srgbClr val="FFD200"/>
                </a:solidFill>
                <a:latin typeface="UGent Panno Text Medium" panose="02000506040000040003" pitchFamily="2" charset="0"/>
              </a:rPr>
              <a:t>Aula</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Logo of </a:t>
            </a:r>
            <a:r>
              <a:rPr lang="nl-BE" sz="2000" dirty="0" err="1">
                <a:solidFill>
                  <a:schemeClr val="bg1"/>
                </a:solidFill>
                <a:latin typeface="UGent Panno Text SemiLight" panose="02000406040000040003" pitchFamily="2" charset="0"/>
              </a:rPr>
              <a:t>Ghent</a:t>
            </a:r>
            <a:r>
              <a:rPr lang="nl-BE" sz="2000" dirty="0">
                <a:solidFill>
                  <a:schemeClr val="bg1"/>
                </a:solidFill>
                <a:latin typeface="UGent Panno Text SemiLight" panose="02000406040000040003" pitchFamily="2" charset="0"/>
              </a:rPr>
              <a:t> University </a:t>
            </a:r>
          </a:p>
          <a:p>
            <a:pPr marL="177800" indent="-177800">
              <a:lnSpc>
                <a:spcPct val="120000"/>
              </a:lnSpc>
              <a:buFont typeface="Arial" panose="020B0604020202020204" pitchFamily="34" charset="0"/>
              <a:buChar char="•"/>
              <a:tabLst>
                <a:tab pos="169863" algn="l"/>
              </a:tabLst>
            </a:pPr>
            <a:r>
              <a:rPr lang="nl-BE" sz="2000" dirty="0" err="1">
                <a:solidFill>
                  <a:schemeClr val="bg1"/>
                </a:solidFill>
                <a:latin typeface="UGent Panno Text SemiLight" panose="02000406040000040003" pitchFamily="2" charset="0"/>
              </a:rPr>
              <a:t>formal</a:t>
            </a:r>
            <a:r>
              <a:rPr lang="nl-BE" sz="2000" dirty="0">
                <a:solidFill>
                  <a:schemeClr val="bg1"/>
                </a:solidFill>
                <a:latin typeface="UGent Panno Text SemiLight" panose="02000406040000040003" pitchFamily="2" charset="0"/>
              </a:rPr>
              <a:t> ceremonies</a:t>
            </a:r>
          </a:p>
        </p:txBody>
      </p:sp>
      <p:pic>
        <p:nvPicPr>
          <p:cNvPr id="3" name="Afbeelding 21">
            <a:hlinkClick r:id="rId4"/>
            <a:extLst>
              <a:ext uri="{FF2B5EF4-FFF2-40B4-BE49-F238E27FC236}">
                <a16:creationId xmlns:a16="http://schemas.microsoft.com/office/drawing/2014/main" id="{F7A9242E-F0BC-A40B-28BF-C65ECF496BB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28959" y="1422060"/>
            <a:ext cx="755485" cy="526551"/>
          </a:xfrm>
          <a:prstGeom prst="rect">
            <a:avLst/>
          </a:prstGeom>
          <a:ln>
            <a:noFill/>
          </a:ln>
          <a:effectLst>
            <a:outerShdw blurRad="221928" dist="58387" dir="2700000" sx="87000" sy="87000" algn="tl" rotWithShape="0">
              <a:srgbClr val="333333">
                <a:alpha val="65000"/>
              </a:srgbClr>
            </a:outerShdw>
          </a:effectLst>
        </p:spPr>
      </p:pic>
      <p:sp>
        <p:nvSpPr>
          <p:cNvPr id="7" name="Tekstvak 22">
            <a:extLst>
              <a:ext uri="{FF2B5EF4-FFF2-40B4-BE49-F238E27FC236}">
                <a16:creationId xmlns:a16="http://schemas.microsoft.com/office/drawing/2014/main" id="{0AE56D5E-465F-4C1C-1F21-2146C859C2FA}"/>
              </a:ext>
            </a:extLst>
          </p:cNvPr>
          <p:cNvSpPr txBox="1"/>
          <p:nvPr/>
        </p:nvSpPr>
        <p:spPr>
          <a:xfrm>
            <a:off x="10547475" y="1948611"/>
            <a:ext cx="1118452" cy="410882"/>
          </a:xfrm>
          <a:prstGeom prst="rect">
            <a:avLst/>
          </a:prstGeom>
          <a:noFill/>
        </p:spPr>
        <p:txBody>
          <a:bodyPr wrap="square" lIns="0" rtlCol="0">
            <a:spAutoFit/>
          </a:bodyPr>
          <a:lstStyle/>
          <a:p>
            <a:pPr algn="ctr">
              <a:lnSpc>
                <a:spcPct val="120000"/>
              </a:lnSpc>
              <a:tabLst>
                <a:tab pos="258763" algn="l"/>
              </a:tabLst>
            </a:pPr>
            <a:r>
              <a:rPr lang="nl-BE" dirty="0">
                <a:solidFill>
                  <a:schemeClr val="bg1"/>
                </a:solidFill>
                <a:latin typeface="UGent Panno Text SemiLight" panose="02000406040000040003" pitchFamily="2" charset="0"/>
              </a:rPr>
              <a:t>360° view</a:t>
            </a:r>
          </a:p>
        </p:txBody>
      </p:sp>
      <p:sp>
        <p:nvSpPr>
          <p:cNvPr id="11" name="Title 10">
            <a:extLst>
              <a:ext uri="{FF2B5EF4-FFF2-40B4-BE49-F238E27FC236}">
                <a16:creationId xmlns:a16="http://schemas.microsoft.com/office/drawing/2014/main" id="{9E68AD47-52F0-03A3-095F-52F0899089F4}"/>
              </a:ext>
            </a:extLst>
          </p:cNvPr>
          <p:cNvSpPr>
            <a:spLocks noGrp="1"/>
          </p:cNvSpPr>
          <p:nvPr>
            <p:ph type="title"/>
          </p:nvPr>
        </p:nvSpPr>
        <p:spPr/>
        <p:txBody>
          <a:bodyPr>
            <a:normAutofit/>
          </a:bodyPr>
          <a:lstStyle/>
          <a:p>
            <a:r>
              <a:rPr lang="en-GB" dirty="0"/>
              <a:t>famous MONUMENTs</a:t>
            </a:r>
            <a:endParaRPr lang="en-BE" dirty="0"/>
          </a:p>
        </p:txBody>
      </p:sp>
    </p:spTree>
    <p:extLst>
      <p:ext uri="{BB962C8B-B14F-4D97-AF65-F5344CB8AC3E}">
        <p14:creationId xmlns:p14="http://schemas.microsoft.com/office/powerpoint/2010/main" val="37329510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fbeelding 23">
            <a:extLst>
              <a:ext uri="{FF2B5EF4-FFF2-40B4-BE49-F238E27FC236}">
                <a16:creationId xmlns:a16="http://schemas.microsoft.com/office/drawing/2014/main" id="{D84CB956-2960-068E-956C-599EA23997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909" y="1160463"/>
            <a:ext cx="5713393" cy="4471751"/>
          </a:xfrm>
          <a:prstGeom prst="rect">
            <a:avLst/>
          </a:prstGeom>
        </p:spPr>
      </p:pic>
      <p:pic>
        <p:nvPicPr>
          <p:cNvPr id="8" name="Afbeelding 4">
            <a:extLst>
              <a:ext uri="{FF2B5EF4-FFF2-40B4-BE49-F238E27FC236}">
                <a16:creationId xmlns:a16="http://schemas.microsoft.com/office/drawing/2014/main" id="{12E747D2-5FDD-35AB-2A2F-CD1A7D2CB08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673" t="6673"/>
          <a:stretch/>
        </p:blipFill>
        <p:spPr>
          <a:xfrm>
            <a:off x="334961" y="1168165"/>
            <a:ext cx="5713392" cy="4464050"/>
          </a:xfrm>
          <a:prstGeom prst="rect">
            <a:avLst/>
          </a:prstGeom>
        </p:spPr>
      </p:pic>
      <p:sp>
        <p:nvSpPr>
          <p:cNvPr id="2" name="Rectangle 1">
            <a:extLst>
              <a:ext uri="{FF2B5EF4-FFF2-40B4-BE49-F238E27FC236}">
                <a16:creationId xmlns:a16="http://schemas.microsoft.com/office/drawing/2014/main" id="{F857CCFB-685A-667E-DC1B-A01A7F655B3B}"/>
              </a:ext>
            </a:extLst>
          </p:cNvPr>
          <p:cNvSpPr/>
          <p:nvPr/>
        </p:nvSpPr>
        <p:spPr>
          <a:xfrm>
            <a:off x="334961" y="3005959"/>
            <a:ext cx="3748299" cy="2626256"/>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Tekstvak 22">
            <a:extLst>
              <a:ext uri="{FF2B5EF4-FFF2-40B4-BE49-F238E27FC236}">
                <a16:creationId xmlns:a16="http://schemas.microsoft.com/office/drawing/2014/main" id="{0A432A7F-DD8F-FEDF-A780-F48BC3F377E0}"/>
              </a:ext>
            </a:extLst>
          </p:cNvPr>
          <p:cNvSpPr txBox="1"/>
          <p:nvPr/>
        </p:nvSpPr>
        <p:spPr>
          <a:xfrm>
            <a:off x="623889" y="3148470"/>
            <a:ext cx="3459372" cy="2401748"/>
          </a:xfrm>
          <a:prstGeom prst="rect">
            <a:avLst/>
          </a:prstGeom>
          <a:noFill/>
        </p:spPr>
        <p:txBody>
          <a:bodyPr wrap="square" lIns="0" rtlCol="0">
            <a:spAutoFit/>
          </a:bodyPr>
          <a:lstStyle/>
          <a:p>
            <a:pPr>
              <a:tabLst>
                <a:tab pos="258763" algn="l"/>
              </a:tabLst>
            </a:pPr>
            <a:r>
              <a:rPr lang="nl-BE" sz="2800" dirty="0" err="1">
                <a:solidFill>
                  <a:srgbClr val="FFD200"/>
                </a:solidFill>
                <a:latin typeface="UGent Panno Text Medium" panose="02000506040000040003" pitchFamily="2" charset="0"/>
              </a:rPr>
              <a:t>Ghent</a:t>
            </a:r>
            <a:r>
              <a:rPr lang="nl-BE" sz="2800" dirty="0">
                <a:solidFill>
                  <a:srgbClr val="FFD200"/>
                </a:solidFill>
                <a:latin typeface="UGent Panno Text Medium" panose="02000506040000040003" pitchFamily="2" charset="0"/>
              </a:rPr>
              <a:t> University </a:t>
            </a:r>
            <a:r>
              <a:rPr lang="nl-BE" sz="2800" dirty="0" err="1">
                <a:solidFill>
                  <a:srgbClr val="FFD200"/>
                </a:solidFill>
                <a:latin typeface="UGent Panno Text Medium" panose="02000506040000040003" pitchFamily="2" charset="0"/>
              </a:rPr>
              <a:t>Hospital</a:t>
            </a:r>
            <a:r>
              <a:rPr lang="nl-BE" sz="2800" dirty="0">
                <a:solidFill>
                  <a:srgbClr val="FFD200"/>
                </a:solidFill>
                <a:latin typeface="UGent Panno Text Medium" panose="02000506040000040003" pitchFamily="2" charset="0"/>
              </a:rPr>
              <a:t> (UZ Gent)</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6,725 employees</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103,300 </a:t>
            </a:r>
            <a:r>
              <a:rPr lang="nl-BE" sz="2000" dirty="0" err="1">
                <a:solidFill>
                  <a:schemeClr val="bg1"/>
                </a:solidFill>
                <a:latin typeface="UGent Panno Text SemiLight" panose="02000406040000040003" pitchFamily="2" charset="0"/>
              </a:rPr>
              <a:t>admissions</a:t>
            </a:r>
            <a:endParaRPr lang="nl-BE" sz="2000" dirty="0">
              <a:solidFill>
                <a:schemeClr val="bg1"/>
              </a:solidFill>
              <a:latin typeface="UGent Panno Text SemiLight" panose="02000406040000040003" pitchFamily="2" charset="0"/>
            </a:endParaRP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540,000 </a:t>
            </a:r>
            <a:r>
              <a:rPr lang="nl-BE" sz="2000" dirty="0" err="1">
                <a:solidFill>
                  <a:schemeClr val="bg1"/>
                </a:solidFill>
                <a:latin typeface="UGent Panno Text SemiLight" panose="02000406040000040003" pitchFamily="2" charset="0"/>
              </a:rPr>
              <a:t>consultations</a:t>
            </a:r>
            <a:endParaRPr lang="nl-BE" sz="2000" dirty="0">
              <a:solidFill>
                <a:schemeClr val="bg1"/>
              </a:solidFill>
              <a:latin typeface="UGent Panno Text SemiLight" panose="02000406040000040003" pitchFamily="2" charset="0"/>
            </a:endParaRP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35,000 </a:t>
            </a:r>
            <a:r>
              <a:rPr lang="nl-BE" sz="2000" dirty="0" err="1">
                <a:solidFill>
                  <a:schemeClr val="bg1"/>
                </a:solidFill>
                <a:latin typeface="UGent Panno Text SemiLight" panose="02000406040000040003" pitchFamily="2" charset="0"/>
              </a:rPr>
              <a:t>surgeries</a:t>
            </a:r>
            <a:endParaRPr lang="nl-BE" sz="1600" dirty="0">
              <a:solidFill>
                <a:schemeClr val="bg1"/>
              </a:solidFill>
              <a:latin typeface="UGent Panno Text SemiLight" panose="02000406040000040003" pitchFamily="2" charset="0"/>
            </a:endParaRPr>
          </a:p>
        </p:txBody>
      </p:sp>
      <p:sp>
        <p:nvSpPr>
          <p:cNvPr id="5" name="Rectangle 4">
            <a:extLst>
              <a:ext uri="{FF2B5EF4-FFF2-40B4-BE49-F238E27FC236}">
                <a16:creationId xmlns:a16="http://schemas.microsoft.com/office/drawing/2014/main" id="{95BEC311-6818-EBA7-D776-9D06C40EBFF4}"/>
              </a:ext>
            </a:extLst>
          </p:cNvPr>
          <p:cNvSpPr/>
          <p:nvPr/>
        </p:nvSpPr>
        <p:spPr>
          <a:xfrm>
            <a:off x="6162909" y="3893270"/>
            <a:ext cx="5526328" cy="1738944"/>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Rectangle 14">
            <a:extLst>
              <a:ext uri="{FF2B5EF4-FFF2-40B4-BE49-F238E27FC236}">
                <a16:creationId xmlns:a16="http://schemas.microsoft.com/office/drawing/2014/main" id="{1A4FCB7F-ED64-C3F5-C365-3DD634D3EE39}"/>
              </a:ext>
            </a:extLst>
          </p:cNvPr>
          <p:cNvSpPr/>
          <p:nvPr/>
        </p:nvSpPr>
        <p:spPr>
          <a:xfrm>
            <a:off x="4372188" y="2459421"/>
            <a:ext cx="1524000" cy="3027455"/>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1" name="Tijdelijke aanduiding voor inhoud 10">
            <a:extLst>
              <a:ext uri="{FF2B5EF4-FFF2-40B4-BE49-F238E27FC236}">
                <a16:creationId xmlns:a16="http://schemas.microsoft.com/office/drawing/2014/main" id="{7055E299-CDF7-E625-F171-42D5ABB22A6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75457" y="2562037"/>
            <a:ext cx="1317462" cy="1400885"/>
          </a:xfrm>
          <a:prstGeom prst="rect">
            <a:avLst/>
          </a:prstGeom>
          <a:ln w="254000" cap="sq">
            <a:noFill/>
            <a:miter lim="800000"/>
          </a:ln>
        </p:spPr>
      </p:pic>
      <p:sp>
        <p:nvSpPr>
          <p:cNvPr id="17" name="Tekstvak 22">
            <a:extLst>
              <a:ext uri="{FF2B5EF4-FFF2-40B4-BE49-F238E27FC236}">
                <a16:creationId xmlns:a16="http://schemas.microsoft.com/office/drawing/2014/main" id="{A33814D1-5878-A1EB-DEEC-B5E4FC36D9E2}"/>
              </a:ext>
            </a:extLst>
          </p:cNvPr>
          <p:cNvSpPr txBox="1"/>
          <p:nvPr/>
        </p:nvSpPr>
        <p:spPr>
          <a:xfrm>
            <a:off x="4477288" y="3962922"/>
            <a:ext cx="1450964" cy="1477328"/>
          </a:xfrm>
          <a:prstGeom prst="rect">
            <a:avLst/>
          </a:prstGeom>
          <a:noFill/>
        </p:spPr>
        <p:txBody>
          <a:bodyPr wrap="square" lIns="0" rtlCol="0">
            <a:spAutoFit/>
          </a:bodyPr>
          <a:lstStyle/>
          <a:p>
            <a:pPr>
              <a:tabLst>
                <a:tab pos="258763" algn="l"/>
              </a:tabLst>
            </a:pPr>
            <a:r>
              <a:rPr lang="nl-BE" dirty="0" err="1">
                <a:solidFill>
                  <a:srgbClr val="1E64C8"/>
                </a:solidFill>
                <a:latin typeface="UGent Panno Text Medium" panose="02000506040000040003" pitchFamily="2" charset="0"/>
              </a:rPr>
              <a:t>Think</a:t>
            </a:r>
            <a:r>
              <a:rPr lang="nl-BE" dirty="0">
                <a:solidFill>
                  <a:srgbClr val="1E64C8"/>
                </a:solidFill>
                <a:latin typeface="UGent Panno Text Medium" panose="02000506040000040003" pitchFamily="2" charset="0"/>
              </a:rPr>
              <a:t> Care</a:t>
            </a:r>
          </a:p>
          <a:p>
            <a:pPr marL="177800" indent="-177800">
              <a:buFont typeface="Arial" panose="020B0604020202020204" pitchFamily="34" charset="0"/>
              <a:buChar char="•"/>
              <a:tabLst>
                <a:tab pos="169863" algn="l"/>
              </a:tabLst>
            </a:pPr>
            <a:r>
              <a:rPr lang="nl-BE" sz="1800" dirty="0" err="1">
                <a:solidFill>
                  <a:srgbClr val="1E64C8"/>
                </a:solidFill>
                <a:latin typeface="UGent Panno Text SemiLight" panose="02000406040000040003" pitchFamily="2" charset="0"/>
              </a:rPr>
              <a:t>Innovation</a:t>
            </a:r>
            <a:endParaRPr lang="nl-BE" sz="1800" dirty="0">
              <a:solidFill>
                <a:srgbClr val="1E64C8"/>
              </a:solidFill>
              <a:latin typeface="UGent Panno Text SemiLight" panose="02000406040000040003" pitchFamily="2" charset="0"/>
            </a:endParaRPr>
          </a:p>
          <a:p>
            <a:pPr marL="177800" indent="-177800">
              <a:buFont typeface="Arial" panose="020B0604020202020204" pitchFamily="34" charset="0"/>
              <a:buChar char="•"/>
              <a:tabLst>
                <a:tab pos="169863" algn="l"/>
              </a:tabLst>
            </a:pPr>
            <a:r>
              <a:rPr lang="nl-BE" sz="1800" dirty="0">
                <a:solidFill>
                  <a:srgbClr val="1E64C8"/>
                </a:solidFill>
                <a:latin typeface="UGent Panno Text SemiLight" panose="02000406040000040003" pitchFamily="2" charset="0"/>
              </a:rPr>
              <a:t>Expertise</a:t>
            </a:r>
          </a:p>
          <a:p>
            <a:pPr marL="177800" indent="-177800">
              <a:buFont typeface="Arial" panose="020B0604020202020204" pitchFamily="34" charset="0"/>
              <a:buChar char="•"/>
              <a:tabLst>
                <a:tab pos="169863" algn="l"/>
              </a:tabLst>
            </a:pPr>
            <a:r>
              <a:rPr lang="nl-BE" sz="1800" dirty="0">
                <a:solidFill>
                  <a:srgbClr val="1E64C8"/>
                </a:solidFill>
                <a:latin typeface="UGent Panno Text SemiLight" panose="02000406040000040003" pitchFamily="2" charset="0"/>
              </a:rPr>
              <a:t>Warm care</a:t>
            </a:r>
          </a:p>
          <a:p>
            <a:pPr marL="177800" indent="-177800">
              <a:buFont typeface="Arial" panose="020B0604020202020204" pitchFamily="34" charset="0"/>
              <a:buChar char="•"/>
              <a:tabLst>
                <a:tab pos="169863" algn="l"/>
              </a:tabLst>
            </a:pPr>
            <a:r>
              <a:rPr lang="nl-BE" sz="1800" dirty="0">
                <a:solidFill>
                  <a:srgbClr val="1E64C8"/>
                </a:solidFill>
                <a:latin typeface="UGent Panno Text SemiLight" panose="02000406040000040003" pitchFamily="2" charset="0"/>
              </a:rPr>
              <a:t>Top </a:t>
            </a:r>
            <a:r>
              <a:rPr lang="nl-BE" sz="1800" dirty="0" err="1">
                <a:solidFill>
                  <a:srgbClr val="1E64C8"/>
                </a:solidFill>
                <a:latin typeface="UGent Panno Text SemiLight" panose="02000406040000040003" pitchFamily="2" charset="0"/>
              </a:rPr>
              <a:t>employer</a:t>
            </a:r>
            <a:endParaRPr lang="nl-BE" sz="1800" dirty="0">
              <a:solidFill>
                <a:srgbClr val="1E64C8"/>
              </a:solidFill>
              <a:latin typeface="UGent Panno Text SemiLight" panose="02000406040000040003" pitchFamily="2" charset="0"/>
            </a:endParaRPr>
          </a:p>
        </p:txBody>
      </p:sp>
      <p:pic>
        <p:nvPicPr>
          <p:cNvPr id="18" name="Tijdelijke aanduiding voor inhoud 5">
            <a:extLst>
              <a:ext uri="{FF2B5EF4-FFF2-40B4-BE49-F238E27FC236}">
                <a16:creationId xmlns:a16="http://schemas.microsoft.com/office/drawing/2014/main" id="{D0D30120-871F-46B5-EFDF-C064FDFC8B8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085579" y="4045655"/>
            <a:ext cx="1459817" cy="1433350"/>
          </a:xfrm>
          <a:prstGeom prst="rect">
            <a:avLst/>
          </a:prstGeom>
          <a:ln w="254000" cap="sq">
            <a:noFill/>
            <a:miter lim="800000"/>
          </a:ln>
        </p:spPr>
      </p:pic>
      <p:sp>
        <p:nvSpPr>
          <p:cNvPr id="21" name="Title 20">
            <a:extLst>
              <a:ext uri="{FF2B5EF4-FFF2-40B4-BE49-F238E27FC236}">
                <a16:creationId xmlns:a16="http://schemas.microsoft.com/office/drawing/2014/main" id="{D9626B1E-E8B0-F6B4-CE1B-011FFD344E40}"/>
              </a:ext>
            </a:extLst>
          </p:cNvPr>
          <p:cNvSpPr>
            <a:spLocks noGrp="1"/>
          </p:cNvSpPr>
          <p:nvPr>
            <p:ph type="title"/>
          </p:nvPr>
        </p:nvSpPr>
        <p:spPr/>
        <p:txBody>
          <a:bodyPr>
            <a:normAutofit/>
          </a:bodyPr>
          <a:lstStyle/>
          <a:p>
            <a:r>
              <a:rPr lang="nl-BE" dirty="0" err="1"/>
              <a:t>Hospitals</a:t>
            </a:r>
            <a:endParaRPr lang="en-BE" dirty="0"/>
          </a:p>
        </p:txBody>
      </p:sp>
      <p:sp>
        <p:nvSpPr>
          <p:cNvPr id="4" name="Tekstvak 22">
            <a:extLst>
              <a:ext uri="{FF2B5EF4-FFF2-40B4-BE49-F238E27FC236}">
                <a16:creationId xmlns:a16="http://schemas.microsoft.com/office/drawing/2014/main" id="{8A47BCB5-6C86-6243-38DF-75C717399397}"/>
              </a:ext>
            </a:extLst>
          </p:cNvPr>
          <p:cNvSpPr txBox="1"/>
          <p:nvPr/>
        </p:nvSpPr>
        <p:spPr>
          <a:xfrm>
            <a:off x="6451836" y="3970617"/>
            <a:ext cx="3633744" cy="1605504"/>
          </a:xfrm>
          <a:prstGeom prst="rect">
            <a:avLst/>
          </a:prstGeom>
          <a:noFill/>
        </p:spPr>
        <p:txBody>
          <a:bodyPr wrap="square" lIns="0" tIns="45720" rIns="91440" bIns="45720" rtlCol="0" anchor="t">
            <a:spAutoFit/>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258763" algn="l"/>
              </a:tabLst>
            </a:pPr>
            <a:r>
              <a:rPr lang="nl-BE" sz="2800" err="1">
                <a:solidFill>
                  <a:srgbClr val="FFD200"/>
                </a:solidFill>
                <a:latin typeface="UGent Panno Text Medium"/>
              </a:rPr>
              <a:t>Veterinary</a:t>
            </a:r>
            <a:r>
              <a:rPr lang="nl-BE" sz="2800">
                <a:solidFill>
                  <a:srgbClr val="FFD200"/>
                </a:solidFill>
                <a:latin typeface="UGent Panno Text Medium"/>
              </a:rPr>
              <a:t> </a:t>
            </a:r>
            <a:r>
              <a:rPr lang="nl-BE" sz="2800" err="1">
                <a:solidFill>
                  <a:srgbClr val="FFD200"/>
                </a:solidFill>
                <a:latin typeface="UGent Panno Text Medium"/>
              </a:rPr>
              <a:t>clinic</a:t>
            </a:r>
            <a:endParaRPr lang="nl-NL" err="1"/>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a:rPr>
              <a:t>1,465 </a:t>
            </a:r>
            <a:r>
              <a:rPr lang="nl-BE" sz="2000" dirty="0" err="1">
                <a:solidFill>
                  <a:schemeClr val="bg1"/>
                </a:solidFill>
                <a:latin typeface="UGent Panno Text SemiLight"/>
              </a:rPr>
              <a:t>students</a:t>
            </a:r>
            <a:endParaRPr lang="nl-BE" sz="2000" dirty="0">
              <a:solidFill>
                <a:schemeClr val="bg1"/>
              </a:solidFill>
              <a:latin typeface="UGent Panno Text SemiLight"/>
            </a:endParaRP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a:ea typeface="+mn-lt"/>
                <a:cs typeface="+mn-lt"/>
              </a:rPr>
              <a:t>62 </a:t>
            </a:r>
            <a:r>
              <a:rPr lang="nl-BE" sz="2000" err="1">
                <a:solidFill>
                  <a:schemeClr val="bg1"/>
                </a:solidFill>
                <a:latin typeface="UGent Panno Text SemiLight"/>
                <a:ea typeface="+mn-lt"/>
                <a:cs typeface="+mn-lt"/>
              </a:rPr>
              <a:t>interns</a:t>
            </a:r>
            <a:r>
              <a:rPr lang="nl-BE" sz="2000">
                <a:solidFill>
                  <a:schemeClr val="bg1"/>
                </a:solidFill>
                <a:latin typeface="UGent Panno Text SemiLight"/>
                <a:ea typeface="+mn-lt"/>
                <a:cs typeface="+mn-lt"/>
              </a:rPr>
              <a:t> </a:t>
            </a:r>
            <a:r>
              <a:rPr lang="nl-BE" sz="2000" err="1">
                <a:solidFill>
                  <a:schemeClr val="bg1"/>
                </a:solidFill>
                <a:latin typeface="UGent Panno Text SemiLight"/>
                <a:ea typeface="+mn-lt"/>
                <a:cs typeface="+mn-lt"/>
              </a:rPr>
              <a:t>and</a:t>
            </a:r>
            <a:r>
              <a:rPr lang="nl-BE" sz="2000">
                <a:solidFill>
                  <a:schemeClr val="bg1"/>
                </a:solidFill>
                <a:latin typeface="UGent Panno Text SemiLight"/>
                <a:ea typeface="+mn-lt"/>
                <a:cs typeface="+mn-lt"/>
              </a:rPr>
              <a:t> specialists in training</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a:ea typeface="+mn-lt"/>
                <a:cs typeface="+mn-lt"/>
              </a:rPr>
              <a:t>More </a:t>
            </a:r>
            <a:r>
              <a:rPr lang="nl-BE" sz="2000" dirty="0" err="1">
                <a:solidFill>
                  <a:schemeClr val="bg1"/>
                </a:solidFill>
                <a:latin typeface="UGent Panno Text SemiLight"/>
                <a:ea typeface="+mn-lt"/>
                <a:cs typeface="+mn-lt"/>
              </a:rPr>
              <a:t>than</a:t>
            </a:r>
            <a:r>
              <a:rPr lang="nl-BE" sz="2000" dirty="0">
                <a:solidFill>
                  <a:schemeClr val="bg1"/>
                </a:solidFill>
                <a:latin typeface="UGent Panno Text SemiLight"/>
                <a:ea typeface="+mn-lt"/>
                <a:cs typeface="+mn-lt"/>
              </a:rPr>
              <a:t> 21,000 </a:t>
            </a:r>
            <a:r>
              <a:rPr lang="nl-BE" sz="2000" dirty="0" err="1">
                <a:solidFill>
                  <a:schemeClr val="bg1"/>
                </a:solidFill>
                <a:latin typeface="UGent Panno Text SemiLight"/>
                <a:ea typeface="+mn-lt"/>
                <a:cs typeface="+mn-lt"/>
              </a:rPr>
              <a:t>patients</a:t>
            </a:r>
            <a:r>
              <a:rPr lang="nl-BE" sz="2000" dirty="0">
                <a:solidFill>
                  <a:schemeClr val="bg1"/>
                </a:solidFill>
                <a:latin typeface="UGent Panno Text SemiLight"/>
                <a:ea typeface="+mn-lt"/>
                <a:cs typeface="+mn-lt"/>
              </a:rPr>
              <a:t> </a:t>
            </a:r>
            <a:r>
              <a:rPr lang="nl-BE" sz="2000" dirty="0" err="1">
                <a:solidFill>
                  <a:schemeClr val="bg1"/>
                </a:solidFill>
                <a:latin typeface="UGent Panno Text SemiLight"/>
                <a:ea typeface="+mn-lt"/>
                <a:cs typeface="+mn-lt"/>
              </a:rPr>
              <a:t>annually</a:t>
            </a:r>
            <a:endParaRPr lang="nl-BE" dirty="0" err="1">
              <a:solidFill>
                <a:schemeClr val="bg1"/>
              </a:solidFill>
            </a:endParaRPr>
          </a:p>
        </p:txBody>
      </p:sp>
    </p:spTree>
    <p:extLst>
      <p:ext uri="{BB962C8B-B14F-4D97-AF65-F5344CB8AC3E}">
        <p14:creationId xmlns:p14="http://schemas.microsoft.com/office/powerpoint/2010/main" val="623021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Tijdelijke aanduiding voor afbeelding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4963" y="1160463"/>
            <a:ext cx="11532755" cy="4464050"/>
          </a:xfrm>
          <a:prstGeom prst="rect">
            <a:avLst/>
          </a:prstGeom>
        </p:spPr>
      </p:pic>
      <p:pic>
        <p:nvPicPr>
          <p:cNvPr id="27" name="Afbeelding 26">
            <a:hlinkClick r:id="rId4"/>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93399" y="2840937"/>
            <a:ext cx="1134386" cy="790633"/>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F5640F97-F6FE-62EA-7758-5EE413BAC8AD}"/>
              </a:ext>
            </a:extLst>
          </p:cNvPr>
          <p:cNvSpPr/>
          <p:nvPr/>
        </p:nvSpPr>
        <p:spPr>
          <a:xfrm>
            <a:off x="334961" y="3037490"/>
            <a:ext cx="3511825" cy="259472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2" name="Title 11">
            <a:extLst>
              <a:ext uri="{FF2B5EF4-FFF2-40B4-BE49-F238E27FC236}">
                <a16:creationId xmlns:a16="http://schemas.microsoft.com/office/drawing/2014/main" id="{A5C2D1A2-C9CC-EC69-CF95-C17F1F311380}"/>
              </a:ext>
            </a:extLst>
          </p:cNvPr>
          <p:cNvSpPr>
            <a:spLocks noGrp="1"/>
          </p:cNvSpPr>
          <p:nvPr>
            <p:ph type="title"/>
          </p:nvPr>
        </p:nvSpPr>
        <p:spPr/>
        <p:txBody>
          <a:bodyPr>
            <a:normAutofit/>
          </a:bodyPr>
          <a:lstStyle/>
          <a:p>
            <a:r>
              <a:rPr lang="nl-BE" dirty="0" err="1"/>
              <a:t>Science</a:t>
            </a:r>
            <a:r>
              <a:rPr lang="nl-BE" dirty="0"/>
              <a:t> park</a:t>
            </a:r>
            <a:endParaRPr lang="en-BE" dirty="0"/>
          </a:p>
        </p:txBody>
      </p:sp>
      <p:sp>
        <p:nvSpPr>
          <p:cNvPr id="4" name="Tekstvak 22">
            <a:extLst>
              <a:ext uri="{FF2B5EF4-FFF2-40B4-BE49-F238E27FC236}">
                <a16:creationId xmlns:a16="http://schemas.microsoft.com/office/drawing/2014/main" id="{4D0172AA-50FC-C101-45ED-EC0B65C4F3DE}"/>
              </a:ext>
            </a:extLst>
          </p:cNvPr>
          <p:cNvSpPr txBox="1"/>
          <p:nvPr/>
        </p:nvSpPr>
        <p:spPr>
          <a:xfrm>
            <a:off x="623888" y="3175448"/>
            <a:ext cx="4606789" cy="2278637"/>
          </a:xfrm>
          <a:prstGeom prst="rect">
            <a:avLst/>
          </a:prstGeom>
          <a:noFill/>
        </p:spPr>
        <p:txBody>
          <a:bodyPr wrap="square" lIns="0" rtlCol="0">
            <a:spAutoFit/>
          </a:bodyPr>
          <a:lstStyle/>
          <a:p>
            <a:pPr>
              <a:tabLst>
                <a:tab pos="258763" algn="l"/>
              </a:tabLst>
            </a:pPr>
            <a:r>
              <a:rPr lang="nl-BE" sz="2800" dirty="0">
                <a:solidFill>
                  <a:srgbClr val="FFD200"/>
                </a:solidFill>
                <a:latin typeface="UGent Panno Text Medium" panose="02000506040000040003" pitchFamily="2" charset="0"/>
              </a:rPr>
              <a:t>Tech Lane </a:t>
            </a:r>
            <a:r>
              <a:rPr lang="nl-BE" sz="2800" dirty="0" err="1">
                <a:solidFill>
                  <a:srgbClr val="FFD200"/>
                </a:solidFill>
                <a:latin typeface="UGent Panno Text Medium" panose="02000506040000040003" pitchFamily="2" charset="0"/>
              </a:rPr>
              <a:t>Ghent</a:t>
            </a:r>
            <a:endParaRPr lang="nl-BE" sz="2800" dirty="0">
              <a:solidFill>
                <a:srgbClr val="FFD200"/>
              </a:solidFill>
              <a:latin typeface="UGent Panno Text Medium" panose="02000506040000040003" pitchFamily="2" charset="0"/>
            </a:endParaRPr>
          </a:p>
          <a:p>
            <a:pPr>
              <a:tabLst>
                <a:tab pos="258763" algn="l"/>
              </a:tabLst>
            </a:pPr>
            <a:r>
              <a:rPr lang="nl-BE" sz="2000" dirty="0">
                <a:solidFill>
                  <a:srgbClr val="FFD200"/>
                </a:solidFill>
                <a:latin typeface="UGent Panno Text Medium" panose="02000506040000040003" pitchFamily="2" charset="0"/>
              </a:rPr>
              <a:t>Campus </a:t>
            </a:r>
            <a:r>
              <a:rPr lang="nl-BE" sz="2000" dirty="0" err="1">
                <a:solidFill>
                  <a:srgbClr val="FFD200"/>
                </a:solidFill>
                <a:latin typeface="UGent Panno Text Medium" panose="02000506040000040003" pitchFamily="2" charset="0"/>
              </a:rPr>
              <a:t>Ardoyen</a:t>
            </a:r>
            <a:r>
              <a:rPr lang="nl-BE" sz="2000" dirty="0">
                <a:solidFill>
                  <a:srgbClr val="FFD200"/>
                </a:solidFill>
                <a:latin typeface="UGent Panno Text Medium" panose="02000506040000040003" pitchFamily="2" charset="0"/>
              </a:rPr>
              <a:t>, </a:t>
            </a:r>
            <a:r>
              <a:rPr lang="nl-BE" sz="2000" dirty="0" err="1">
                <a:solidFill>
                  <a:srgbClr val="FFD200"/>
                </a:solidFill>
                <a:latin typeface="UGent Panno Text Medium" panose="02000506040000040003" pitchFamily="2" charset="0"/>
              </a:rPr>
              <a:t>Zwijnaarde</a:t>
            </a:r>
            <a:endParaRPr lang="nl-BE" sz="2000" dirty="0">
              <a:solidFill>
                <a:srgbClr val="FFD200"/>
              </a:solidFill>
              <a:latin typeface="UGent Panno Text Medium" panose="02000506040000040003" pitchFamily="2" charset="0"/>
            </a:endParaRP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Focus: Deep Tech</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4,200 R&amp;D </a:t>
            </a:r>
            <a:r>
              <a:rPr lang="nl-BE" sz="2000" dirty="0" err="1">
                <a:solidFill>
                  <a:schemeClr val="bg1"/>
                </a:solidFill>
                <a:latin typeface="UGent Panno Text SemiLight" panose="02000406040000040003" pitchFamily="2" charset="0"/>
              </a:rPr>
              <a:t>staff</a:t>
            </a:r>
            <a:r>
              <a:rPr lang="nl-BE" sz="2000" dirty="0">
                <a:solidFill>
                  <a:schemeClr val="bg1"/>
                </a:solidFill>
                <a:latin typeface="UGent Panno Text SemiLight" panose="02000406040000040003" pitchFamily="2" charset="0"/>
              </a:rPr>
              <a:t> members</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2021: extra 130,000 m²</a:t>
            </a:r>
          </a:p>
          <a:p>
            <a:pPr>
              <a:lnSpc>
                <a:spcPct val="120000"/>
              </a:lnSpc>
              <a:tabLst>
                <a:tab pos="169863" algn="l"/>
              </a:tabLst>
            </a:pPr>
            <a:r>
              <a:rPr lang="nl-BE" sz="2000" u="sng" dirty="0">
                <a:solidFill>
                  <a:schemeClr val="bg1"/>
                </a:solidFill>
                <a:latin typeface="UGent Panno Text SemiLight" panose="02000406040000040003" pitchFamily="2" charset="0"/>
              </a:rPr>
              <a:t>techlane.be</a:t>
            </a:r>
          </a:p>
        </p:txBody>
      </p:sp>
    </p:spTree>
    <p:extLst>
      <p:ext uri="{BB962C8B-B14F-4D97-AF65-F5344CB8AC3E}">
        <p14:creationId xmlns:p14="http://schemas.microsoft.com/office/powerpoint/2010/main" val="3638660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fbeelding 17" descr="Afbeelding met meubels, tekst, kunst, overdekt&#10;&#10;Automatisch gegenereerde beschrijving">
            <a:extLst>
              <a:ext uri="{FF2B5EF4-FFF2-40B4-BE49-F238E27FC236}">
                <a16:creationId xmlns:a16="http://schemas.microsoft.com/office/drawing/2014/main" id="{1C40387D-0B1C-D24F-5BB4-A6CA5EE0954B}"/>
              </a:ext>
            </a:extLst>
          </p:cNvPr>
          <p:cNvPicPr>
            <a:picLocks noChangeAspect="1"/>
          </p:cNvPicPr>
          <p:nvPr/>
        </p:nvPicPr>
        <p:blipFill rotWithShape="1">
          <a:blip r:embed="rId3"/>
          <a:srcRect l="7201" t="12241" r="5325" b="7972"/>
          <a:stretch/>
        </p:blipFill>
        <p:spPr>
          <a:xfrm>
            <a:off x="334963" y="1155032"/>
            <a:ext cx="7341184" cy="4464049"/>
          </a:xfrm>
          <a:prstGeom prst="rect">
            <a:avLst/>
          </a:prstGeom>
        </p:spPr>
      </p:pic>
      <p:pic>
        <p:nvPicPr>
          <p:cNvPr id="3" name="Afbeelding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18895" y="1160463"/>
            <a:ext cx="4038142" cy="4464050"/>
          </a:xfrm>
          <a:prstGeom prst="rect">
            <a:avLst/>
          </a:prstGeom>
        </p:spPr>
      </p:pic>
      <p:pic>
        <p:nvPicPr>
          <p:cNvPr id="9" name="Afbeelding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68190" y="5764002"/>
            <a:ext cx="1315140" cy="793552"/>
          </a:xfrm>
          <a:prstGeom prst="rect">
            <a:avLst/>
          </a:prstGeom>
        </p:spPr>
      </p:pic>
      <p:pic>
        <p:nvPicPr>
          <p:cNvPr id="21" name="Afbeelding 20">
            <a:hlinkClick r:id="rId6"/>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72311" y="3083155"/>
            <a:ext cx="887649" cy="618665"/>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6CDA9503-523B-C00D-E648-2DB2D791F5FC}"/>
              </a:ext>
            </a:extLst>
          </p:cNvPr>
          <p:cNvSpPr/>
          <p:nvPr/>
        </p:nvSpPr>
        <p:spPr>
          <a:xfrm>
            <a:off x="334963" y="4300779"/>
            <a:ext cx="3376881" cy="1323733"/>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kstvak 22">
            <a:extLst>
              <a:ext uri="{FF2B5EF4-FFF2-40B4-BE49-F238E27FC236}">
                <a16:creationId xmlns:a16="http://schemas.microsoft.com/office/drawing/2014/main" id="{95341CA8-DD7A-8494-A93D-15B101C57620}"/>
              </a:ext>
            </a:extLst>
          </p:cNvPr>
          <p:cNvSpPr txBox="1"/>
          <p:nvPr/>
        </p:nvSpPr>
        <p:spPr>
          <a:xfrm>
            <a:off x="623890" y="4506829"/>
            <a:ext cx="2948421" cy="954107"/>
          </a:xfrm>
          <a:prstGeom prst="rect">
            <a:avLst/>
          </a:prstGeom>
          <a:noFill/>
        </p:spPr>
        <p:txBody>
          <a:bodyPr wrap="square" lIns="0" rtlCol="0">
            <a:spAutoFit/>
          </a:bodyPr>
          <a:lstStyle/>
          <a:p>
            <a:pPr>
              <a:tabLst>
                <a:tab pos="258763" algn="l"/>
              </a:tabLst>
            </a:pPr>
            <a:r>
              <a:rPr lang="nl-BE" sz="2800" dirty="0" err="1">
                <a:solidFill>
                  <a:srgbClr val="FFD200"/>
                </a:solidFill>
                <a:latin typeface="UGent Panno Text Medium" panose="02000506040000040003" pitchFamily="2" charset="0"/>
              </a:rPr>
              <a:t>Science</a:t>
            </a:r>
            <a:r>
              <a:rPr lang="nl-BE" sz="2800" dirty="0">
                <a:solidFill>
                  <a:srgbClr val="FFD200"/>
                </a:solidFill>
                <a:latin typeface="UGent Panno Text Medium" panose="02000506040000040003" pitchFamily="2" charset="0"/>
              </a:rPr>
              <a:t> museum</a:t>
            </a:r>
            <a:br>
              <a:rPr lang="nl-BE" sz="2800" dirty="0">
                <a:solidFill>
                  <a:srgbClr val="FFD200"/>
                </a:solidFill>
                <a:latin typeface="UGent Panno Text Medium" panose="02000506040000040003" pitchFamily="2" charset="0"/>
              </a:rPr>
            </a:br>
            <a:r>
              <a:rPr lang="nl-BE" sz="2800" dirty="0" err="1">
                <a:solidFill>
                  <a:srgbClr val="FFD200"/>
                </a:solidFill>
                <a:latin typeface="UGent Panno Text Medium" panose="02000506040000040003" pitchFamily="2" charset="0"/>
              </a:rPr>
              <a:t>and</a:t>
            </a:r>
            <a:r>
              <a:rPr lang="nl-BE" sz="2800" dirty="0">
                <a:solidFill>
                  <a:srgbClr val="FFD200"/>
                </a:solidFill>
                <a:latin typeface="UGent Panno Text Medium" panose="02000506040000040003" pitchFamily="2" charset="0"/>
              </a:rPr>
              <a:t> </a:t>
            </a:r>
            <a:r>
              <a:rPr lang="nl-BE" sz="2800" dirty="0" err="1">
                <a:solidFill>
                  <a:srgbClr val="FFD200"/>
                </a:solidFill>
                <a:latin typeface="UGent Panno Text Medium" panose="02000506040000040003" pitchFamily="2" charset="0"/>
              </a:rPr>
              <a:t>botanical</a:t>
            </a:r>
            <a:r>
              <a:rPr lang="nl-BE" sz="2800" dirty="0">
                <a:solidFill>
                  <a:srgbClr val="FFD200"/>
                </a:solidFill>
                <a:latin typeface="UGent Panno Text Medium" panose="02000506040000040003" pitchFamily="2" charset="0"/>
              </a:rPr>
              <a:t> garden</a:t>
            </a:r>
            <a:endParaRPr lang="nl-BE" dirty="0">
              <a:solidFill>
                <a:schemeClr val="bg1"/>
              </a:solidFill>
              <a:latin typeface="UGent Panno Text SemiLight" panose="02000406040000040003" pitchFamily="2" charset="0"/>
            </a:endParaRPr>
          </a:p>
        </p:txBody>
      </p:sp>
      <p:sp>
        <p:nvSpPr>
          <p:cNvPr id="14" name="Title 13">
            <a:extLst>
              <a:ext uri="{FF2B5EF4-FFF2-40B4-BE49-F238E27FC236}">
                <a16:creationId xmlns:a16="http://schemas.microsoft.com/office/drawing/2014/main" id="{F28856F5-2368-6D91-7F2C-A486A4CA7925}"/>
              </a:ext>
            </a:extLst>
          </p:cNvPr>
          <p:cNvSpPr>
            <a:spLocks noGrp="1"/>
          </p:cNvSpPr>
          <p:nvPr>
            <p:ph type="title"/>
          </p:nvPr>
        </p:nvSpPr>
        <p:spPr/>
        <p:txBody>
          <a:bodyPr/>
          <a:lstStyle/>
          <a:p>
            <a:r>
              <a:rPr lang="en-GB" dirty="0"/>
              <a:t>GUM  </a:t>
            </a:r>
            <a:r>
              <a:rPr lang="en-GB" sz="2800" b="0" dirty="0"/>
              <a:t>-   GHENT UNIVERSITY museum</a:t>
            </a:r>
            <a:endParaRPr lang="en-BE" dirty="0"/>
          </a:p>
        </p:txBody>
      </p:sp>
    </p:spTree>
    <p:extLst>
      <p:ext uri="{BB962C8B-B14F-4D97-AF65-F5344CB8AC3E}">
        <p14:creationId xmlns:p14="http://schemas.microsoft.com/office/powerpoint/2010/main" val="3114852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4554B37-1785-1108-7061-19D051152FF4}"/>
              </a:ext>
            </a:extLst>
          </p:cNvPr>
          <p:cNvSpPr/>
          <p:nvPr/>
        </p:nvSpPr>
        <p:spPr>
          <a:xfrm>
            <a:off x="341141" y="0"/>
            <a:ext cx="11850859" cy="5624513"/>
          </a:xfrm>
          <a:prstGeom prst="rect">
            <a:avLst/>
          </a:prstGeom>
          <a:solidFill>
            <a:srgbClr val="C8D8F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a:extLst>
              <a:ext uri="{FF2B5EF4-FFF2-40B4-BE49-F238E27FC236}">
                <a16:creationId xmlns:a16="http://schemas.microsoft.com/office/drawing/2014/main" id="{E1366EB9-28F4-E073-3B62-96CFFF14915F}"/>
              </a:ext>
            </a:extLst>
          </p:cNvPr>
          <p:cNvSpPr>
            <a:spLocks noGrp="1"/>
          </p:cNvSpPr>
          <p:nvPr>
            <p:ph type="title"/>
          </p:nvPr>
        </p:nvSpPr>
        <p:spPr/>
        <p:txBody>
          <a:bodyPr>
            <a:normAutofit/>
          </a:bodyPr>
          <a:lstStyle/>
          <a:p>
            <a:r>
              <a:rPr lang="en-BE" dirty="0"/>
              <a:t>IN BELGI</a:t>
            </a:r>
            <a:r>
              <a:rPr lang="nl-BE" dirty="0"/>
              <a:t>UM</a:t>
            </a:r>
            <a:endParaRPr lang="en-BE" dirty="0"/>
          </a:p>
        </p:txBody>
      </p:sp>
      <p:sp>
        <p:nvSpPr>
          <p:cNvPr id="4" name="Text Placeholder 3">
            <a:extLst>
              <a:ext uri="{FF2B5EF4-FFF2-40B4-BE49-F238E27FC236}">
                <a16:creationId xmlns:a16="http://schemas.microsoft.com/office/drawing/2014/main" id="{366D0EB5-3B94-0E51-7D82-DA2E01E12F72}"/>
              </a:ext>
            </a:extLst>
          </p:cNvPr>
          <p:cNvSpPr>
            <a:spLocks noGrp="1"/>
          </p:cNvSpPr>
          <p:nvPr>
            <p:ph type="body" sz="quarter" idx="4294967295"/>
          </p:nvPr>
        </p:nvSpPr>
        <p:spPr>
          <a:xfrm>
            <a:off x="542608" y="1149350"/>
            <a:ext cx="10350817" cy="549275"/>
          </a:xfrm>
        </p:spPr>
        <p:txBody>
          <a:bodyPr/>
          <a:lstStyle/>
          <a:p>
            <a:r>
              <a:rPr lang="en-BE" dirty="0"/>
              <a:t>In </a:t>
            </a:r>
            <a:r>
              <a:rPr lang="nl-BE" dirty="0" err="1"/>
              <a:t>the</a:t>
            </a:r>
            <a:r>
              <a:rPr lang="nl-BE" dirty="0"/>
              <a:t> </a:t>
            </a:r>
            <a:r>
              <a:rPr lang="nl-BE" dirty="0" err="1"/>
              <a:t>heart</a:t>
            </a:r>
            <a:r>
              <a:rPr lang="nl-BE" dirty="0"/>
              <a:t> of Europe</a:t>
            </a:r>
            <a:endParaRPr lang="en-BE" dirty="0"/>
          </a:p>
        </p:txBody>
      </p:sp>
      <p:pic>
        <p:nvPicPr>
          <p:cNvPr id="5" name="Afbeelding 4">
            <a:extLst>
              <a:ext uri="{FF2B5EF4-FFF2-40B4-BE49-F238E27FC236}">
                <a16:creationId xmlns:a16="http://schemas.microsoft.com/office/drawing/2014/main" id="{ADE7FC0E-9FDE-804D-3BB3-87D4CCE78F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80970" y="-6263"/>
            <a:ext cx="6311031" cy="5631464"/>
          </a:xfrm>
          <a:prstGeom prst="rect">
            <a:avLst/>
          </a:prstGeom>
        </p:spPr>
      </p:pic>
      <p:grpSp>
        <p:nvGrpSpPr>
          <p:cNvPr id="15" name="Group 14">
            <a:extLst>
              <a:ext uri="{FF2B5EF4-FFF2-40B4-BE49-F238E27FC236}">
                <a16:creationId xmlns:a16="http://schemas.microsoft.com/office/drawing/2014/main" id="{C5B712EA-3D7F-6792-C73B-7FF490929120}"/>
              </a:ext>
            </a:extLst>
          </p:cNvPr>
          <p:cNvGrpSpPr/>
          <p:nvPr/>
        </p:nvGrpSpPr>
        <p:grpSpPr>
          <a:xfrm>
            <a:off x="1702795" y="1584008"/>
            <a:ext cx="6415274" cy="3307811"/>
            <a:chOff x="964029" y="2041903"/>
            <a:chExt cx="10454649" cy="5390573"/>
          </a:xfrm>
        </p:grpSpPr>
        <p:cxnSp>
          <p:nvCxnSpPr>
            <p:cNvPr id="16" name="Rechte verbindingslijn 52">
              <a:extLst>
                <a:ext uri="{FF2B5EF4-FFF2-40B4-BE49-F238E27FC236}">
                  <a16:creationId xmlns:a16="http://schemas.microsoft.com/office/drawing/2014/main" id="{7CE700A0-E947-19A3-2260-F2A2418130C2}"/>
                </a:ext>
              </a:extLst>
            </p:cNvPr>
            <p:cNvCxnSpPr/>
            <p:nvPr/>
          </p:nvCxnSpPr>
          <p:spPr>
            <a:xfrm flipH="1" flipV="1">
              <a:off x="5214765" y="2187200"/>
              <a:ext cx="6167840" cy="2348889"/>
            </a:xfrm>
            <a:prstGeom prst="line">
              <a:avLst/>
            </a:prstGeom>
            <a:ln w="12700">
              <a:solidFill>
                <a:srgbClr val="FFD200"/>
              </a:solidFill>
              <a:prstDash val="sysDash"/>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7" name="Rechte verbindingslijn 57">
              <a:extLst>
                <a:ext uri="{FF2B5EF4-FFF2-40B4-BE49-F238E27FC236}">
                  <a16:creationId xmlns:a16="http://schemas.microsoft.com/office/drawing/2014/main" id="{E7A396F3-A7D0-6E9B-BC78-E93AFB480FD7}"/>
                </a:ext>
              </a:extLst>
            </p:cNvPr>
            <p:cNvCxnSpPr/>
            <p:nvPr/>
          </p:nvCxnSpPr>
          <p:spPr>
            <a:xfrm flipH="1">
              <a:off x="5029200" y="4973679"/>
              <a:ext cx="6389478" cy="2381000"/>
            </a:xfrm>
            <a:prstGeom prst="line">
              <a:avLst/>
            </a:prstGeom>
            <a:ln w="12700">
              <a:solidFill>
                <a:srgbClr val="FFD200"/>
              </a:solidFill>
              <a:prstDash val="sysDash"/>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18" name="Ovaal 65">
              <a:extLst>
                <a:ext uri="{FF2B5EF4-FFF2-40B4-BE49-F238E27FC236}">
                  <a16:creationId xmlns:a16="http://schemas.microsoft.com/office/drawing/2014/main" id="{8F49EEBB-83C0-C556-2758-8642B1D85EE6}"/>
                </a:ext>
              </a:extLst>
            </p:cNvPr>
            <p:cNvSpPr/>
            <p:nvPr/>
          </p:nvSpPr>
          <p:spPr>
            <a:xfrm>
              <a:off x="1622738" y="2041903"/>
              <a:ext cx="5390573" cy="5390573"/>
            </a:xfrm>
            <a:prstGeom prst="ellipse">
              <a:avLst/>
            </a:prstGeom>
            <a:noFill/>
            <a:ln w="12700">
              <a:solidFill>
                <a:srgbClr val="FFD2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solidFill>
                  <a:schemeClr val="tx1"/>
                </a:solidFill>
              </a:endParaRPr>
            </a:p>
          </p:txBody>
        </p:sp>
        <p:pic>
          <p:nvPicPr>
            <p:cNvPr id="19" name="Afbeelding 21">
              <a:extLst>
                <a:ext uri="{FF2B5EF4-FFF2-40B4-BE49-F238E27FC236}">
                  <a16:creationId xmlns:a16="http://schemas.microsoft.com/office/drawing/2014/main" id="{F410A511-56D0-3D35-B8B2-FFC3CFAFD600}"/>
                </a:ext>
              </a:extLst>
            </p:cNvPr>
            <p:cNvPicPr>
              <a:picLocks noChangeAspect="1"/>
            </p:cNvPicPr>
            <p:nvPr/>
          </p:nvPicPr>
          <p:blipFill>
            <a:blip r:embed="rId4"/>
            <a:srcRect/>
            <a:stretch/>
          </p:blipFill>
          <p:spPr>
            <a:xfrm>
              <a:off x="964029" y="2250914"/>
              <a:ext cx="6814556" cy="4825733"/>
            </a:xfrm>
            <a:prstGeom prst="rect">
              <a:avLst/>
            </a:prstGeom>
          </p:spPr>
        </p:pic>
      </p:grpSp>
      <p:sp>
        <p:nvSpPr>
          <p:cNvPr id="34" name="Tijdelijke aanduiding voor inhoud 4">
            <a:extLst>
              <a:ext uri="{FF2B5EF4-FFF2-40B4-BE49-F238E27FC236}">
                <a16:creationId xmlns:a16="http://schemas.microsoft.com/office/drawing/2014/main" id="{1EDF1C63-136F-D88C-555B-78E673205940}"/>
              </a:ext>
            </a:extLst>
          </p:cNvPr>
          <p:cNvSpPr txBox="1">
            <a:spLocks/>
          </p:cNvSpPr>
          <p:nvPr/>
        </p:nvSpPr>
        <p:spPr>
          <a:xfrm>
            <a:off x="5938445" y="1625427"/>
            <a:ext cx="785576"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dirty="0">
                <a:solidFill>
                  <a:srgbClr val="1E64C8"/>
                </a:solidFill>
                <a:latin typeface="UGent Panno Text SemiBold" panose="02000506040000040003" pitchFamily="2" charset="0"/>
              </a:rPr>
              <a:t>London</a:t>
            </a:r>
          </a:p>
          <a:p>
            <a:pPr marL="0" indent="0" algn="ctr">
              <a:lnSpc>
                <a:spcPct val="100000"/>
              </a:lnSpc>
              <a:buFont typeface="Arial" panose="020B0604020202020204" pitchFamily="34" charset="0"/>
              <a:buNone/>
            </a:pPr>
            <a:r>
              <a:rPr lang="nl-BE" sz="1400" dirty="0">
                <a:solidFill>
                  <a:srgbClr val="1E64C8"/>
                </a:solidFill>
                <a:latin typeface="UGent Panno Text SemiLight" panose="02000406040000040003" pitchFamily="2" charset="0"/>
              </a:rPr>
              <a:t>350 km</a:t>
            </a:r>
          </a:p>
        </p:txBody>
      </p:sp>
      <p:cxnSp>
        <p:nvCxnSpPr>
          <p:cNvPr id="35" name="Rechte verbindingslijn 22">
            <a:extLst>
              <a:ext uri="{FF2B5EF4-FFF2-40B4-BE49-F238E27FC236}">
                <a16:creationId xmlns:a16="http://schemas.microsoft.com/office/drawing/2014/main" id="{2F77327E-BFCD-C26E-D9B2-68B92621F052}"/>
              </a:ext>
            </a:extLst>
          </p:cNvPr>
          <p:cNvCxnSpPr>
            <a:cxnSpLocks/>
          </p:cNvCxnSpPr>
          <p:nvPr/>
        </p:nvCxnSpPr>
        <p:spPr>
          <a:xfrm flipH="1" flipV="1">
            <a:off x="6564313" y="2048005"/>
            <a:ext cx="1060930" cy="859831"/>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1" name="Rechte verbindingslijn 22">
            <a:extLst>
              <a:ext uri="{FF2B5EF4-FFF2-40B4-BE49-F238E27FC236}">
                <a16:creationId xmlns:a16="http://schemas.microsoft.com/office/drawing/2014/main" id="{86278230-F61A-BF82-74A5-38575F490C5C}"/>
              </a:ext>
            </a:extLst>
          </p:cNvPr>
          <p:cNvCxnSpPr>
            <a:cxnSpLocks/>
          </p:cNvCxnSpPr>
          <p:nvPr/>
        </p:nvCxnSpPr>
        <p:spPr>
          <a:xfrm flipH="1" flipV="1">
            <a:off x="8091265" y="2019321"/>
            <a:ext cx="56019" cy="977673"/>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0" name="Tijdelijke aanduiding voor inhoud 4">
            <a:extLst>
              <a:ext uri="{FF2B5EF4-FFF2-40B4-BE49-F238E27FC236}">
                <a16:creationId xmlns:a16="http://schemas.microsoft.com/office/drawing/2014/main" id="{53330FFD-80DF-5EC2-0F13-4776603ECB34}"/>
              </a:ext>
            </a:extLst>
          </p:cNvPr>
          <p:cNvSpPr txBox="1">
            <a:spLocks/>
          </p:cNvSpPr>
          <p:nvPr/>
        </p:nvSpPr>
        <p:spPr>
          <a:xfrm>
            <a:off x="7667211" y="1625427"/>
            <a:ext cx="963174"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dirty="0">
                <a:solidFill>
                  <a:srgbClr val="1E64C8"/>
                </a:solidFill>
                <a:latin typeface="UGent Panno Text SemiBold" panose="02000506040000040003" pitchFamily="2" charset="0"/>
              </a:rPr>
              <a:t>Amsterdam</a:t>
            </a:r>
          </a:p>
          <a:p>
            <a:pPr marL="0" indent="0" algn="ctr">
              <a:lnSpc>
                <a:spcPct val="100000"/>
              </a:lnSpc>
              <a:buFont typeface="Arial" panose="020B0604020202020204" pitchFamily="34" charset="0"/>
              <a:buNone/>
            </a:pPr>
            <a:r>
              <a:rPr lang="nl-BE" sz="1400" dirty="0">
                <a:solidFill>
                  <a:srgbClr val="1E64C8"/>
                </a:solidFill>
                <a:latin typeface="UGent Panno Text SemiLight" panose="02000406040000040003" pitchFamily="2" charset="0"/>
              </a:rPr>
              <a:t>350 km</a:t>
            </a:r>
          </a:p>
        </p:txBody>
      </p:sp>
      <p:cxnSp>
        <p:nvCxnSpPr>
          <p:cNvPr id="45" name="Rechte verbindingslijn 22">
            <a:extLst>
              <a:ext uri="{FF2B5EF4-FFF2-40B4-BE49-F238E27FC236}">
                <a16:creationId xmlns:a16="http://schemas.microsoft.com/office/drawing/2014/main" id="{2DD6FF6B-30EF-01B3-FA07-222730785C4D}"/>
              </a:ext>
            </a:extLst>
          </p:cNvPr>
          <p:cNvCxnSpPr>
            <a:cxnSpLocks/>
          </p:cNvCxnSpPr>
          <p:nvPr/>
        </p:nvCxnSpPr>
        <p:spPr>
          <a:xfrm flipV="1">
            <a:off x="8919925" y="2198318"/>
            <a:ext cx="814479" cy="827360"/>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4" name="Tijdelijke aanduiding voor inhoud 4">
            <a:extLst>
              <a:ext uri="{FF2B5EF4-FFF2-40B4-BE49-F238E27FC236}">
                <a16:creationId xmlns:a16="http://schemas.microsoft.com/office/drawing/2014/main" id="{FB293A5C-FD31-B128-29B9-6C6EAA60D8C8}"/>
              </a:ext>
            </a:extLst>
          </p:cNvPr>
          <p:cNvSpPr txBox="1">
            <a:spLocks/>
          </p:cNvSpPr>
          <p:nvPr/>
        </p:nvSpPr>
        <p:spPr>
          <a:xfrm>
            <a:off x="9475799" y="1794325"/>
            <a:ext cx="749554"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dirty="0">
                <a:solidFill>
                  <a:srgbClr val="1E64C8"/>
                </a:solidFill>
                <a:latin typeface="UGent Panno Text SemiBold" panose="02000506040000040003" pitchFamily="2" charset="0"/>
              </a:rPr>
              <a:t>Berlin</a:t>
            </a:r>
          </a:p>
          <a:p>
            <a:pPr marL="0" indent="0" algn="ctr">
              <a:lnSpc>
                <a:spcPct val="100000"/>
              </a:lnSpc>
              <a:buFont typeface="Arial" panose="020B0604020202020204" pitchFamily="34" charset="0"/>
              <a:buNone/>
            </a:pPr>
            <a:r>
              <a:rPr lang="nl-BE" sz="1400" dirty="0">
                <a:solidFill>
                  <a:srgbClr val="1E64C8"/>
                </a:solidFill>
                <a:latin typeface="UGent Panno Text SemiLight" panose="02000406040000040003" pitchFamily="2" charset="0"/>
              </a:rPr>
              <a:t>800 km</a:t>
            </a:r>
          </a:p>
        </p:txBody>
      </p:sp>
      <p:cxnSp>
        <p:nvCxnSpPr>
          <p:cNvPr id="50" name="Rechte verbindingslijn 22">
            <a:extLst>
              <a:ext uri="{FF2B5EF4-FFF2-40B4-BE49-F238E27FC236}">
                <a16:creationId xmlns:a16="http://schemas.microsoft.com/office/drawing/2014/main" id="{88DF9A1A-CE0A-0B10-D6AF-47874BB00171}"/>
              </a:ext>
            </a:extLst>
          </p:cNvPr>
          <p:cNvCxnSpPr>
            <a:cxnSpLocks/>
          </p:cNvCxnSpPr>
          <p:nvPr/>
        </p:nvCxnSpPr>
        <p:spPr>
          <a:xfrm flipV="1">
            <a:off x="7451167" y="3489351"/>
            <a:ext cx="314970" cy="1287144"/>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9" name="Tijdelijke aanduiding voor inhoud 4">
            <a:extLst>
              <a:ext uri="{FF2B5EF4-FFF2-40B4-BE49-F238E27FC236}">
                <a16:creationId xmlns:a16="http://schemas.microsoft.com/office/drawing/2014/main" id="{02E8A523-9F51-98D3-BB83-ED2B194768CF}"/>
              </a:ext>
            </a:extLst>
          </p:cNvPr>
          <p:cNvSpPr txBox="1">
            <a:spLocks/>
          </p:cNvSpPr>
          <p:nvPr/>
        </p:nvSpPr>
        <p:spPr>
          <a:xfrm>
            <a:off x="7159400" y="4605238"/>
            <a:ext cx="699222"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dirty="0">
                <a:solidFill>
                  <a:srgbClr val="1E64C8"/>
                </a:solidFill>
                <a:latin typeface="UGent Panno Text SemiBold" panose="02000506040000040003" pitchFamily="2" charset="0"/>
              </a:rPr>
              <a:t>Paris</a:t>
            </a:r>
          </a:p>
          <a:p>
            <a:pPr marL="0" indent="0" algn="ctr">
              <a:lnSpc>
                <a:spcPct val="100000"/>
              </a:lnSpc>
              <a:buFont typeface="Arial" panose="020B0604020202020204" pitchFamily="34" charset="0"/>
              <a:buNone/>
            </a:pPr>
            <a:r>
              <a:rPr lang="nl-BE" sz="1400" dirty="0">
                <a:solidFill>
                  <a:srgbClr val="1E64C8"/>
                </a:solidFill>
                <a:latin typeface="UGent Panno Text SemiLight" panose="02000406040000040003" pitchFamily="2" charset="0"/>
              </a:rPr>
              <a:t>300 km</a:t>
            </a:r>
          </a:p>
        </p:txBody>
      </p:sp>
    </p:spTree>
    <p:extLst>
      <p:ext uri="{BB962C8B-B14F-4D97-AF65-F5344CB8AC3E}">
        <p14:creationId xmlns:p14="http://schemas.microsoft.com/office/powerpoint/2010/main" val="24932103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nl-BE" dirty="0" err="1"/>
              <a:t>Province</a:t>
            </a:r>
            <a:endParaRPr lang="nl-BE" dirty="0"/>
          </a:p>
          <a:p>
            <a:r>
              <a:rPr lang="nl-BE" dirty="0"/>
              <a:t>West-</a:t>
            </a:r>
            <a:r>
              <a:rPr lang="nl-BE" dirty="0" err="1"/>
              <a:t>flanders</a:t>
            </a:r>
            <a:endParaRPr lang="en-BE" dirty="0"/>
          </a:p>
        </p:txBody>
      </p:sp>
      <p:pic>
        <p:nvPicPr>
          <p:cNvPr id="4" name="Afbeelding 2">
            <a:extLst>
              <a:ext uri="{FF2B5EF4-FFF2-40B4-BE49-F238E27FC236}">
                <a16:creationId xmlns:a16="http://schemas.microsoft.com/office/drawing/2014/main" id="{A426D8A6-9C79-CB1A-A0F1-1ADEEA1243ED}"/>
              </a:ext>
            </a:extLst>
          </p:cNvPr>
          <p:cNvPicPr>
            <a:picLocks noChangeAspect="1"/>
          </p:cNvPicPr>
          <p:nvPr/>
        </p:nvPicPr>
        <p:blipFill>
          <a:blip r:embed="rId2"/>
          <a:srcRect/>
          <a:stretch/>
        </p:blipFill>
        <p:spPr>
          <a:xfrm>
            <a:off x="4747768" y="254000"/>
            <a:ext cx="6889628" cy="4871812"/>
          </a:xfrm>
          <a:prstGeom prst="rect">
            <a:avLst/>
          </a:prstGeom>
        </p:spPr>
      </p:pic>
    </p:spTree>
    <p:extLst>
      <p:ext uri="{BB962C8B-B14F-4D97-AF65-F5344CB8AC3E}">
        <p14:creationId xmlns:p14="http://schemas.microsoft.com/office/powerpoint/2010/main" val="29203399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2">
            <a:extLst>
              <a:ext uri="{FF2B5EF4-FFF2-40B4-BE49-F238E27FC236}">
                <a16:creationId xmlns:a16="http://schemas.microsoft.com/office/drawing/2014/main" id="{7C0D9494-7833-0610-F162-0722E6CE967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98580" y="1847642"/>
            <a:ext cx="4034185" cy="3644336"/>
          </a:xfrm>
          <a:prstGeom prst="rect">
            <a:avLst/>
          </a:prstGeom>
        </p:spPr>
      </p:pic>
      <p:pic>
        <p:nvPicPr>
          <p:cNvPr id="5" name="Afbeelding 7">
            <a:extLst>
              <a:ext uri="{FF2B5EF4-FFF2-40B4-BE49-F238E27FC236}">
                <a16:creationId xmlns:a16="http://schemas.microsoft.com/office/drawing/2014/main" id="{2E48E921-C2CB-5099-27C1-46A233B4EC0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5302" y="1847646"/>
            <a:ext cx="3999616" cy="3644336"/>
          </a:xfrm>
          <a:prstGeom prst="rect">
            <a:avLst/>
          </a:prstGeom>
        </p:spPr>
      </p:pic>
      <p:sp>
        <p:nvSpPr>
          <p:cNvPr id="8" name="Tijdelijke aanduiding voor tekst 4">
            <a:extLst>
              <a:ext uri="{FF2B5EF4-FFF2-40B4-BE49-F238E27FC236}">
                <a16:creationId xmlns:a16="http://schemas.microsoft.com/office/drawing/2014/main" id="{7D3CF8D2-ADEA-E3AF-65F6-29B4C5EDA88A}"/>
              </a:ext>
            </a:extLst>
          </p:cNvPr>
          <p:cNvSpPr txBox="1">
            <a:spLocks/>
          </p:cNvSpPr>
          <p:nvPr/>
        </p:nvSpPr>
        <p:spPr>
          <a:xfrm>
            <a:off x="635303" y="4535898"/>
            <a:ext cx="2849373" cy="956085"/>
          </a:xfrm>
          <a:prstGeom prst="rect">
            <a:avLst/>
          </a:prstGeom>
          <a:solidFill>
            <a:srgbClr val="1E64C8"/>
          </a:solidFill>
        </p:spPr>
        <p:txBody>
          <a:bodyPr lIns="180000" tIns="18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5400">
              <a:solidFill>
                <a:schemeClr val="bg1"/>
              </a:solidFill>
              <a:highlight>
                <a:srgbClr val="1E64C8"/>
              </a:highlight>
              <a:latin typeface="UGent Panno Text SemiLight" panose="02000406040000040003" pitchFamily="2" charset="0"/>
            </a:endParaRPr>
          </a:p>
        </p:txBody>
      </p:sp>
      <p:sp>
        <p:nvSpPr>
          <p:cNvPr id="10" name="Tijdelijke aanduiding voor tekst 4">
            <a:extLst>
              <a:ext uri="{FF2B5EF4-FFF2-40B4-BE49-F238E27FC236}">
                <a16:creationId xmlns:a16="http://schemas.microsoft.com/office/drawing/2014/main" id="{F3A19BD3-4D64-9C2B-15BF-907C70DDE6E7}"/>
              </a:ext>
            </a:extLst>
          </p:cNvPr>
          <p:cNvSpPr txBox="1">
            <a:spLocks/>
          </p:cNvSpPr>
          <p:nvPr/>
        </p:nvSpPr>
        <p:spPr>
          <a:xfrm>
            <a:off x="4698580" y="4535897"/>
            <a:ext cx="2711326" cy="956085"/>
          </a:xfrm>
          <a:prstGeom prst="rect">
            <a:avLst/>
          </a:prstGeom>
          <a:solidFill>
            <a:srgbClr val="1E64C8"/>
          </a:solidFill>
        </p:spPr>
        <p:txBody>
          <a:bodyPr lIns="180000" tIns="18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5400">
              <a:solidFill>
                <a:schemeClr val="bg1"/>
              </a:solidFill>
              <a:highlight>
                <a:srgbClr val="1E64C8"/>
              </a:highlight>
              <a:latin typeface="UGent Panno Text SemiLight" panose="02000406040000040003" pitchFamily="2" charset="0"/>
            </a:endParaRPr>
          </a:p>
        </p:txBody>
      </p:sp>
      <p:sp>
        <p:nvSpPr>
          <p:cNvPr id="18" name="Tijdelijke aanduiding voor inhoud 8">
            <a:extLst>
              <a:ext uri="{FF2B5EF4-FFF2-40B4-BE49-F238E27FC236}">
                <a16:creationId xmlns:a16="http://schemas.microsoft.com/office/drawing/2014/main" id="{D6BFC352-F528-02C5-C5B3-FC53FCC6D9E8}"/>
              </a:ext>
            </a:extLst>
          </p:cNvPr>
          <p:cNvSpPr txBox="1">
            <a:spLocks/>
          </p:cNvSpPr>
          <p:nvPr/>
        </p:nvSpPr>
        <p:spPr>
          <a:xfrm>
            <a:off x="787104" y="4654618"/>
            <a:ext cx="3195740" cy="666231"/>
          </a:xfrm>
          <a:prstGeom prst="rect">
            <a:avLst/>
          </a:prstGeom>
        </p:spPr>
        <p:txBody>
          <a:bodyPr l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273" indent="0">
              <a:buFont typeface="Arial" panose="020B0604020202020204" pitchFamily="34" charset="0"/>
              <a:buNone/>
            </a:pPr>
            <a:r>
              <a:rPr lang="nl-BE" sz="2400" dirty="0">
                <a:solidFill>
                  <a:schemeClr val="bg1"/>
                </a:solidFill>
                <a:latin typeface="UGent Panno Text SemiLight" panose="02000406040000040003" pitchFamily="2" charset="0"/>
              </a:rPr>
              <a:t>Machine </a:t>
            </a:r>
            <a:r>
              <a:rPr lang="nl-BE" sz="2400" dirty="0" err="1">
                <a:solidFill>
                  <a:schemeClr val="bg1"/>
                </a:solidFill>
                <a:latin typeface="UGent Panno Text SemiLight" panose="02000406040000040003" pitchFamily="2" charset="0"/>
              </a:rPr>
              <a:t>and</a:t>
            </a:r>
            <a:r>
              <a:rPr lang="nl-BE" sz="2400" dirty="0">
                <a:solidFill>
                  <a:schemeClr val="bg1"/>
                </a:solidFill>
                <a:latin typeface="UGent Panno Text SemiLight" panose="02000406040000040003" pitchFamily="2" charset="0"/>
              </a:rPr>
              <a:t> </a:t>
            </a:r>
            <a:r>
              <a:rPr lang="nl-BE" sz="2400" dirty="0" err="1">
                <a:solidFill>
                  <a:schemeClr val="bg1"/>
                </a:solidFill>
                <a:latin typeface="UGent Panno Text SemiLight" panose="02000406040000040003" pitchFamily="2" charset="0"/>
              </a:rPr>
              <a:t>Production</a:t>
            </a:r>
            <a:r>
              <a:rPr lang="nl-BE" sz="2400" dirty="0">
                <a:solidFill>
                  <a:schemeClr val="bg1"/>
                </a:solidFill>
                <a:latin typeface="UGent Panno Text SemiLight" panose="02000406040000040003" pitchFamily="2" charset="0"/>
              </a:rPr>
              <a:t> </a:t>
            </a:r>
            <a:r>
              <a:rPr lang="nl-BE" sz="2400" dirty="0" err="1">
                <a:solidFill>
                  <a:schemeClr val="bg1"/>
                </a:solidFill>
                <a:latin typeface="UGent Panno Text SemiLight" panose="02000406040000040003" pitchFamily="2" charset="0"/>
              </a:rPr>
              <a:t>Automisation</a:t>
            </a:r>
            <a:endParaRPr lang="nl-BE" sz="2400" dirty="0">
              <a:solidFill>
                <a:schemeClr val="bg1"/>
              </a:solidFill>
              <a:latin typeface="UGent Panno Text SemiLight" panose="02000406040000040003" pitchFamily="2" charset="0"/>
            </a:endParaRPr>
          </a:p>
        </p:txBody>
      </p:sp>
      <p:sp>
        <p:nvSpPr>
          <p:cNvPr id="20" name="Tijdelijke aanduiding voor inhoud 8">
            <a:extLst>
              <a:ext uri="{FF2B5EF4-FFF2-40B4-BE49-F238E27FC236}">
                <a16:creationId xmlns:a16="http://schemas.microsoft.com/office/drawing/2014/main" id="{CD0BDCC6-BE0C-6FCA-7537-DFF77D58DD80}"/>
              </a:ext>
            </a:extLst>
          </p:cNvPr>
          <p:cNvSpPr txBox="1">
            <a:spLocks/>
          </p:cNvSpPr>
          <p:nvPr/>
        </p:nvSpPr>
        <p:spPr>
          <a:xfrm>
            <a:off x="5117802" y="4654617"/>
            <a:ext cx="3195740" cy="666231"/>
          </a:xfrm>
          <a:prstGeom prst="rect">
            <a:avLst/>
          </a:prstGeom>
        </p:spPr>
        <p:txBody>
          <a:bodyPr lIns="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273" indent="0">
              <a:buFont typeface="Arial" panose="020B0604020202020204" pitchFamily="34" charset="0"/>
              <a:buNone/>
            </a:pPr>
            <a:r>
              <a:rPr lang="nl-BE" sz="2400" dirty="0">
                <a:solidFill>
                  <a:schemeClr val="bg1"/>
                </a:solidFill>
                <a:latin typeface="UGent Panno Text SemiLight" panose="02000406040000040003" pitchFamily="2" charset="0"/>
              </a:rPr>
              <a:t>Industrial Design</a:t>
            </a:r>
          </a:p>
        </p:txBody>
      </p:sp>
      <p:pic>
        <p:nvPicPr>
          <p:cNvPr id="23" name="Afbeelding 19">
            <a:hlinkClick r:id="rId5"/>
            <a:extLst>
              <a:ext uri="{FF2B5EF4-FFF2-40B4-BE49-F238E27FC236}">
                <a16:creationId xmlns:a16="http://schemas.microsoft.com/office/drawing/2014/main" id="{42EF7520-5EFB-9A0A-1226-6F133AEF966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25498" y="2128485"/>
            <a:ext cx="946164" cy="659448"/>
          </a:xfrm>
          <a:prstGeom prst="rect">
            <a:avLst/>
          </a:prstGeom>
          <a:ln>
            <a:noFill/>
          </a:ln>
          <a:effectLst>
            <a:outerShdw blurRad="292100" dist="139700" dir="2700000" sx="84446" sy="84446" algn="tl" rotWithShape="0">
              <a:srgbClr val="333333">
                <a:alpha val="65000"/>
              </a:srgbClr>
            </a:outerShdw>
          </a:effectLst>
        </p:spPr>
      </p:pic>
      <p:sp>
        <p:nvSpPr>
          <p:cNvPr id="9" name="Text Placeholder 8">
            <a:extLst>
              <a:ext uri="{FF2B5EF4-FFF2-40B4-BE49-F238E27FC236}">
                <a16:creationId xmlns:a16="http://schemas.microsoft.com/office/drawing/2014/main" id="{B068046E-4C25-097A-CE67-D1CB2AD3B9F4}"/>
              </a:ext>
            </a:extLst>
          </p:cNvPr>
          <p:cNvSpPr>
            <a:spLocks noGrp="1"/>
          </p:cNvSpPr>
          <p:nvPr>
            <p:ph type="body" sz="quarter" idx="10"/>
          </p:nvPr>
        </p:nvSpPr>
        <p:spPr/>
        <p:txBody>
          <a:bodyPr>
            <a:normAutofit/>
          </a:bodyPr>
          <a:lstStyle/>
          <a:p>
            <a:r>
              <a:rPr lang="en-GB" dirty="0">
                <a:solidFill>
                  <a:schemeClr val="tx1"/>
                </a:solidFill>
              </a:rPr>
              <a:t>2 </a:t>
            </a:r>
            <a:r>
              <a:rPr lang="nl-BE" dirty="0" err="1">
                <a:solidFill>
                  <a:schemeClr val="tx1"/>
                </a:solidFill>
              </a:rPr>
              <a:t>unique</a:t>
            </a:r>
            <a:r>
              <a:rPr lang="nl-BE" dirty="0">
                <a:solidFill>
                  <a:schemeClr val="tx1"/>
                </a:solidFill>
              </a:rPr>
              <a:t>, </a:t>
            </a:r>
            <a:r>
              <a:rPr lang="nl-BE" dirty="0" err="1">
                <a:solidFill>
                  <a:schemeClr val="tx1"/>
                </a:solidFill>
              </a:rPr>
              <a:t>practice-oriented</a:t>
            </a:r>
            <a:r>
              <a:rPr lang="nl-BE" dirty="0">
                <a:solidFill>
                  <a:schemeClr val="tx1"/>
                </a:solidFill>
              </a:rPr>
              <a:t> engineering </a:t>
            </a:r>
            <a:r>
              <a:rPr lang="nl-BE" dirty="0" err="1">
                <a:solidFill>
                  <a:schemeClr val="tx1"/>
                </a:solidFill>
              </a:rPr>
              <a:t>technology</a:t>
            </a:r>
            <a:r>
              <a:rPr lang="nl-BE" dirty="0">
                <a:solidFill>
                  <a:schemeClr val="tx1"/>
                </a:solidFill>
              </a:rPr>
              <a:t> </a:t>
            </a:r>
            <a:r>
              <a:rPr lang="nl-BE" dirty="0" err="1">
                <a:solidFill>
                  <a:schemeClr val="tx1"/>
                </a:solidFill>
              </a:rPr>
              <a:t>programmes</a:t>
            </a:r>
            <a:r>
              <a:rPr lang="nl-BE" dirty="0">
                <a:solidFill>
                  <a:schemeClr val="tx1"/>
                </a:solidFill>
              </a:rPr>
              <a:t>:</a:t>
            </a:r>
            <a:endParaRPr lang="en-BE" dirty="0">
              <a:solidFill>
                <a:schemeClr val="tx1"/>
              </a:solidFill>
            </a:endParaRPr>
          </a:p>
        </p:txBody>
      </p:sp>
      <p:sp>
        <p:nvSpPr>
          <p:cNvPr id="12" name="Title 11">
            <a:extLst>
              <a:ext uri="{FF2B5EF4-FFF2-40B4-BE49-F238E27FC236}">
                <a16:creationId xmlns:a16="http://schemas.microsoft.com/office/drawing/2014/main" id="{5C85929A-3E9A-1F3E-695D-43369EEF8C20}"/>
              </a:ext>
            </a:extLst>
          </p:cNvPr>
          <p:cNvSpPr>
            <a:spLocks noGrp="1"/>
          </p:cNvSpPr>
          <p:nvPr>
            <p:ph type="title"/>
          </p:nvPr>
        </p:nvSpPr>
        <p:spPr/>
        <p:txBody>
          <a:bodyPr>
            <a:normAutofit/>
          </a:bodyPr>
          <a:lstStyle/>
          <a:p>
            <a:r>
              <a:rPr lang="en-GB" dirty="0"/>
              <a:t>CAMPUS KORTRIJK</a:t>
            </a:r>
            <a:endParaRPr lang="en-BE" dirty="0"/>
          </a:p>
        </p:txBody>
      </p:sp>
    </p:spTree>
    <p:extLst>
      <p:ext uri="{BB962C8B-B14F-4D97-AF65-F5344CB8AC3E}">
        <p14:creationId xmlns:p14="http://schemas.microsoft.com/office/powerpoint/2010/main" val="38477759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99110" y="3248882"/>
            <a:ext cx="5957928" cy="4224631"/>
          </a:xfrm>
          <a:prstGeom prst="rect">
            <a:avLst/>
          </a:prstGeom>
          <a:ln w="254000">
            <a:solidFill>
              <a:schemeClr val="bg1"/>
            </a:solidFill>
            <a:miter lim="800000"/>
          </a:ln>
        </p:spPr>
      </p:pic>
      <p:pic>
        <p:nvPicPr>
          <p:cNvPr id="8" name="Afbeelding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168948"/>
            <a:ext cx="5680280" cy="2756839"/>
          </a:xfrm>
          <a:prstGeom prst="rect">
            <a:avLst/>
          </a:prstGeom>
          <a:ln w="254000" cap="sq">
            <a:noFill/>
            <a:miter lim="800000"/>
          </a:ln>
        </p:spPr>
      </p:pic>
      <p:pic>
        <p:nvPicPr>
          <p:cNvPr id="10" name="Afbeelding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29161" y="4147947"/>
            <a:ext cx="3751119" cy="2776725"/>
          </a:xfrm>
          <a:prstGeom prst="rect">
            <a:avLst/>
          </a:prstGeom>
          <a:ln w="254000">
            <a:noFill/>
            <a:miter lim="800000"/>
          </a:ln>
        </p:spPr>
      </p:pic>
      <p:pic>
        <p:nvPicPr>
          <p:cNvPr id="6" name="Afbeelding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99110" y="-224729"/>
            <a:ext cx="5205150" cy="3249115"/>
          </a:xfrm>
          <a:prstGeom prst="rect">
            <a:avLst/>
          </a:prstGeom>
        </p:spPr>
      </p:pic>
      <p:sp>
        <p:nvSpPr>
          <p:cNvPr id="9" name="Title 8">
            <a:extLst>
              <a:ext uri="{FF2B5EF4-FFF2-40B4-BE49-F238E27FC236}">
                <a16:creationId xmlns:a16="http://schemas.microsoft.com/office/drawing/2014/main" id="{807E7F07-DE7D-0F53-CCDC-BCFC42AA9678}"/>
              </a:ext>
            </a:extLst>
          </p:cNvPr>
          <p:cNvSpPr>
            <a:spLocks noGrp="1"/>
          </p:cNvSpPr>
          <p:nvPr>
            <p:ph type="title"/>
          </p:nvPr>
        </p:nvSpPr>
        <p:spPr/>
        <p:txBody>
          <a:bodyPr>
            <a:normAutofit/>
          </a:bodyPr>
          <a:lstStyle/>
          <a:p>
            <a:r>
              <a:rPr lang="en-BE"/>
              <a:t>KORTRIJK</a:t>
            </a:r>
          </a:p>
        </p:txBody>
      </p:sp>
    </p:spTree>
    <p:extLst>
      <p:ext uri="{BB962C8B-B14F-4D97-AF65-F5344CB8AC3E}">
        <p14:creationId xmlns:p14="http://schemas.microsoft.com/office/powerpoint/2010/main" val="24374907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www.ugent.be/img/dcom/faciliteiten/campusbrugge.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
          <a:stretch/>
        </p:blipFill>
        <p:spPr bwMode="auto">
          <a:xfrm>
            <a:off x="6084833" y="1"/>
            <a:ext cx="5766751" cy="656113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542609" y="375285"/>
            <a:ext cx="5340031" cy="1097915"/>
          </a:xfrm>
        </p:spPr>
        <p:txBody>
          <a:bodyPr/>
          <a:lstStyle/>
          <a:p>
            <a:r>
              <a:rPr lang="nl-BE" dirty="0"/>
              <a:t>CAMPUS </a:t>
            </a:r>
            <a:r>
              <a:rPr lang="nl-BE" dirty="0" err="1"/>
              <a:t>BRUGEs</a:t>
            </a:r>
            <a:endParaRPr lang="nl-BE" dirty="0"/>
          </a:p>
        </p:txBody>
      </p:sp>
      <p:sp>
        <p:nvSpPr>
          <p:cNvPr id="3" name="Tijdelijke aanduiding voor inhoud 2"/>
          <p:cNvSpPr>
            <a:spLocks noGrp="1"/>
          </p:cNvSpPr>
          <p:nvPr>
            <p:ph idx="1"/>
          </p:nvPr>
        </p:nvSpPr>
        <p:spPr/>
        <p:txBody>
          <a:bodyPr>
            <a:normAutofit/>
          </a:bodyPr>
          <a:lstStyle/>
          <a:p>
            <a:pPr marL="60273" indent="0">
              <a:lnSpc>
                <a:spcPct val="100000"/>
              </a:lnSpc>
              <a:buNone/>
            </a:pPr>
            <a:r>
              <a:rPr lang="nl-BE" dirty="0"/>
              <a:t>United Nations University </a:t>
            </a:r>
            <a:r>
              <a:rPr lang="en-US" dirty="0"/>
              <a:t>on</a:t>
            </a:r>
            <a:br>
              <a:rPr lang="en-US" dirty="0"/>
            </a:br>
            <a:r>
              <a:rPr lang="en-US" dirty="0"/>
              <a:t>Comparative Regional Integration</a:t>
            </a:r>
            <a:br>
              <a:rPr lang="en-US" dirty="0"/>
            </a:br>
            <a:r>
              <a:rPr lang="en-US" dirty="0"/>
              <a:t>Studies </a:t>
            </a:r>
            <a:r>
              <a:rPr lang="nl-BE" dirty="0"/>
              <a:t>(UNU-CRIS)</a:t>
            </a:r>
          </a:p>
        </p:txBody>
      </p:sp>
      <p:pic>
        <p:nvPicPr>
          <p:cNvPr id="13" name="Afbeelding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04351" y="5731615"/>
            <a:ext cx="1522626" cy="856477"/>
          </a:xfrm>
          <a:prstGeom prst="rect">
            <a:avLst/>
          </a:prstGeom>
        </p:spPr>
      </p:pic>
    </p:spTree>
    <p:extLst>
      <p:ext uri="{BB962C8B-B14F-4D97-AF65-F5344CB8AC3E}">
        <p14:creationId xmlns:p14="http://schemas.microsoft.com/office/powerpoint/2010/main" val="1938889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4">
            <a:extLst>
              <a:ext uri="{FF2B5EF4-FFF2-40B4-BE49-F238E27FC236}">
                <a16:creationId xmlns:a16="http://schemas.microsoft.com/office/drawing/2014/main" id="{D7EFEFAD-0D76-1652-B30E-32D9F0A01E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4963" y="1160463"/>
            <a:ext cx="5701237" cy="4464050"/>
          </a:xfrm>
          <a:prstGeom prst="rect">
            <a:avLst/>
          </a:prstGeom>
        </p:spPr>
      </p:pic>
      <p:pic>
        <p:nvPicPr>
          <p:cNvPr id="9" name="Afbeelding 5">
            <a:extLst>
              <a:ext uri="{FF2B5EF4-FFF2-40B4-BE49-F238E27FC236}">
                <a16:creationId xmlns:a16="http://schemas.microsoft.com/office/drawing/2014/main" id="{13FDEB67-64FE-F764-B1FF-716EDC0551F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67436" y="1160463"/>
            <a:ext cx="5689602" cy="4471751"/>
          </a:xfrm>
          <a:prstGeom prst="rect">
            <a:avLst/>
          </a:prstGeom>
        </p:spPr>
      </p:pic>
      <p:sp>
        <p:nvSpPr>
          <p:cNvPr id="2" name="Rectangle 1">
            <a:extLst>
              <a:ext uri="{FF2B5EF4-FFF2-40B4-BE49-F238E27FC236}">
                <a16:creationId xmlns:a16="http://schemas.microsoft.com/office/drawing/2014/main" id="{F857CCFB-685A-667E-DC1B-A01A7F655B3B}"/>
              </a:ext>
            </a:extLst>
          </p:cNvPr>
          <p:cNvSpPr/>
          <p:nvPr/>
        </p:nvSpPr>
        <p:spPr>
          <a:xfrm>
            <a:off x="334960" y="3715564"/>
            <a:ext cx="4399599" cy="1916650"/>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Tekstvak 22">
            <a:extLst>
              <a:ext uri="{FF2B5EF4-FFF2-40B4-BE49-F238E27FC236}">
                <a16:creationId xmlns:a16="http://schemas.microsoft.com/office/drawing/2014/main" id="{0A432A7F-DD8F-FEDF-A780-F48BC3F377E0}"/>
              </a:ext>
            </a:extLst>
          </p:cNvPr>
          <p:cNvSpPr txBox="1"/>
          <p:nvPr/>
        </p:nvSpPr>
        <p:spPr>
          <a:xfrm>
            <a:off x="623888" y="3715564"/>
            <a:ext cx="4110672" cy="1898981"/>
          </a:xfrm>
          <a:prstGeom prst="rect">
            <a:avLst/>
          </a:prstGeom>
          <a:noFill/>
        </p:spPr>
        <p:txBody>
          <a:bodyPr wrap="square" lIns="0" rtlCol="0">
            <a:spAutoFit/>
          </a:bodyPr>
          <a:lstStyle/>
          <a:p>
            <a:pPr>
              <a:lnSpc>
                <a:spcPct val="120000"/>
              </a:lnSpc>
              <a:tabLst>
                <a:tab pos="258763" algn="l"/>
              </a:tabLst>
            </a:pPr>
            <a:r>
              <a:rPr lang="nl-BE" sz="3200" dirty="0" err="1">
                <a:solidFill>
                  <a:srgbClr val="FFD200"/>
                </a:solidFill>
                <a:latin typeface="UGent Panno Text Medium" panose="02000506040000040003" pitchFamily="2" charset="0"/>
              </a:rPr>
              <a:t>Boosting</a:t>
            </a:r>
            <a:r>
              <a:rPr lang="nl-BE" sz="3200" dirty="0">
                <a:solidFill>
                  <a:srgbClr val="FFD200"/>
                </a:solidFill>
                <a:latin typeface="UGent Panno Text Medium" panose="02000506040000040003" pitchFamily="2" charset="0"/>
              </a:rPr>
              <a:t> Blue </a:t>
            </a:r>
            <a:r>
              <a:rPr lang="nl-BE" sz="3200" dirty="0" err="1">
                <a:solidFill>
                  <a:srgbClr val="FFD200"/>
                </a:solidFill>
                <a:latin typeface="UGent Panno Text Medium" panose="02000506040000040003" pitchFamily="2" charset="0"/>
              </a:rPr>
              <a:t>Growth</a:t>
            </a:r>
            <a:r>
              <a:rPr lang="nl-BE" sz="3200" dirty="0">
                <a:solidFill>
                  <a:srgbClr val="FFD200"/>
                </a:solidFill>
                <a:latin typeface="UGent Panno Text Medium" panose="02000506040000040003" pitchFamily="2" charset="0"/>
              </a:rPr>
              <a:t>:</a:t>
            </a:r>
          </a:p>
          <a:p>
            <a:pPr>
              <a:tabLst>
                <a:tab pos="169863" algn="l"/>
              </a:tabLst>
            </a:pPr>
            <a:r>
              <a:rPr lang="en-GB" sz="2000" dirty="0">
                <a:solidFill>
                  <a:schemeClr val="bg1"/>
                </a:solidFill>
                <a:latin typeface="UGent Panno Text SemiLight" panose="02000406040000040003" pitchFamily="2" charset="0"/>
              </a:rPr>
              <a:t>Research into durable exploitation of seas and oceans</a:t>
            </a:r>
          </a:p>
          <a:p>
            <a:pPr>
              <a:spcBef>
                <a:spcPts val="600"/>
              </a:spcBef>
              <a:tabLst>
                <a:tab pos="169863" algn="l"/>
              </a:tabLst>
            </a:pPr>
            <a:r>
              <a:rPr lang="nl-BE" sz="2000" u="sng" dirty="0">
                <a:solidFill>
                  <a:schemeClr val="bg1"/>
                </a:solidFill>
                <a:latin typeface="UGent Panno Text SemiBold" panose="02000506040000040003" pitchFamily="2" charset="0"/>
              </a:rPr>
              <a:t>ostendsciencepark.be</a:t>
            </a:r>
          </a:p>
          <a:p>
            <a:pPr marL="444500" indent="-133350">
              <a:buFont typeface="Arial" panose="020B0604020202020204" pitchFamily="34" charset="0"/>
              <a:buChar char="•"/>
              <a:tabLst>
                <a:tab pos="482600" algn="l"/>
              </a:tabLst>
            </a:pPr>
            <a:endParaRPr lang="nl-BE" sz="1400" dirty="0">
              <a:solidFill>
                <a:schemeClr val="bg1"/>
              </a:solidFill>
              <a:latin typeface="UGent Panno Text SemiLight" panose="02000406040000040003" pitchFamily="2" charset="0"/>
            </a:endParaRPr>
          </a:p>
        </p:txBody>
      </p:sp>
      <p:sp>
        <p:nvSpPr>
          <p:cNvPr id="7" name="Title 6">
            <a:extLst>
              <a:ext uri="{FF2B5EF4-FFF2-40B4-BE49-F238E27FC236}">
                <a16:creationId xmlns:a16="http://schemas.microsoft.com/office/drawing/2014/main" id="{C0C86443-5D58-EEEE-3486-29F9C55D291D}"/>
              </a:ext>
            </a:extLst>
          </p:cNvPr>
          <p:cNvSpPr>
            <a:spLocks noGrp="1"/>
          </p:cNvSpPr>
          <p:nvPr>
            <p:ph type="title"/>
          </p:nvPr>
        </p:nvSpPr>
        <p:spPr/>
        <p:txBody>
          <a:bodyPr/>
          <a:lstStyle/>
          <a:p>
            <a:r>
              <a:rPr lang="nl-BE" dirty="0" err="1"/>
              <a:t>Ostend</a:t>
            </a:r>
            <a:r>
              <a:rPr lang="nl-BE" dirty="0"/>
              <a:t> </a:t>
            </a:r>
            <a:r>
              <a:rPr lang="nl-BE" dirty="0" err="1"/>
              <a:t>science</a:t>
            </a:r>
            <a:r>
              <a:rPr lang="nl-BE" dirty="0"/>
              <a:t> park</a:t>
            </a:r>
            <a:endParaRPr lang="en-BE" dirty="0"/>
          </a:p>
        </p:txBody>
      </p:sp>
    </p:spTree>
    <p:extLst>
      <p:ext uri="{BB962C8B-B14F-4D97-AF65-F5344CB8AC3E}">
        <p14:creationId xmlns:p14="http://schemas.microsoft.com/office/powerpoint/2010/main" val="15936173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88CBE0E-0448-6824-18A4-3AA260DE55C0}"/>
              </a:ext>
            </a:extLst>
          </p:cNvPr>
          <p:cNvSpPr>
            <a:spLocks noGrp="1"/>
          </p:cNvSpPr>
          <p:nvPr>
            <p:ph type="pic" sz="quarter" idx="10"/>
          </p:nvPr>
        </p:nvSpPr>
        <p:spPr/>
        <p:txBody>
          <a:bodyPr/>
          <a:lstStyle/>
          <a:p>
            <a:endParaRPr lang="en-BE"/>
          </a:p>
        </p:txBody>
      </p:sp>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nl-BE" dirty="0"/>
              <a:t>South </a:t>
            </a:r>
            <a:r>
              <a:rPr lang="nl-BE" dirty="0" err="1"/>
              <a:t>korea</a:t>
            </a:r>
            <a:endParaRPr lang="en-BE" dirty="0"/>
          </a:p>
        </p:txBody>
      </p:sp>
      <p:pic>
        <p:nvPicPr>
          <p:cNvPr id="5" name="Afbeelding 11">
            <a:extLst>
              <a:ext uri="{FF2B5EF4-FFF2-40B4-BE49-F238E27FC236}">
                <a16:creationId xmlns:a16="http://schemas.microsoft.com/office/drawing/2014/main" id="{42B08577-3208-63FA-6FD4-A55A05E8928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08774" y="-1"/>
            <a:ext cx="5483225" cy="5624513"/>
          </a:xfrm>
          <a:prstGeom prst="rect">
            <a:avLst/>
          </a:prstGeom>
        </p:spPr>
      </p:pic>
    </p:spTree>
    <p:extLst>
      <p:ext uri="{BB962C8B-B14F-4D97-AF65-F5344CB8AC3E}">
        <p14:creationId xmlns:p14="http://schemas.microsoft.com/office/powerpoint/2010/main" val="16674893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6"/>
          <p:cNvSpPr>
            <a:spLocks noGrp="1"/>
          </p:cNvSpPr>
          <p:nvPr>
            <p:ph idx="1"/>
          </p:nvPr>
        </p:nvSpPr>
        <p:spPr/>
        <p:txBody>
          <a:bodyPr/>
          <a:lstStyle/>
          <a:p>
            <a:pPr marL="274638" indent="-215900">
              <a:lnSpc>
                <a:spcPct val="100000"/>
              </a:lnSpc>
              <a:buClr>
                <a:srgbClr val="1E64C8"/>
              </a:buClr>
              <a:buFont typeface="Arial" panose="020B0604020202020204" pitchFamily="34" charset="0"/>
              <a:buChar char="•"/>
            </a:pPr>
            <a:r>
              <a:rPr lang="en-GB" dirty="0"/>
              <a:t>The first European university in Songdo, South Korea</a:t>
            </a:r>
          </a:p>
          <a:p>
            <a:pPr marL="274638" indent="-215900">
              <a:lnSpc>
                <a:spcPct val="100000"/>
              </a:lnSpc>
              <a:buClr>
                <a:srgbClr val="1E64C8"/>
              </a:buClr>
              <a:buFont typeface="Arial" panose="020B0604020202020204" pitchFamily="34" charset="0"/>
              <a:buChar char="•"/>
            </a:pPr>
            <a:r>
              <a:rPr lang="en-GB" dirty="0"/>
              <a:t>Ghent University Asian hub since 2014:</a:t>
            </a:r>
            <a:br>
              <a:rPr lang="en-GB" dirty="0"/>
            </a:br>
            <a:r>
              <a:rPr lang="en-GB" dirty="0"/>
              <a:t>+500 students in bio, food and environmental technology</a:t>
            </a:r>
            <a:r>
              <a:rPr lang="nl-BE" dirty="0"/>
              <a:t>.</a:t>
            </a:r>
          </a:p>
        </p:txBody>
      </p:sp>
      <p:sp>
        <p:nvSpPr>
          <p:cNvPr id="19" name="Picture Placeholder 18">
            <a:extLst>
              <a:ext uri="{FF2B5EF4-FFF2-40B4-BE49-F238E27FC236}">
                <a16:creationId xmlns:a16="http://schemas.microsoft.com/office/drawing/2014/main" id="{EF1D4A55-52A9-BB8E-06AB-90B35B70D722}"/>
              </a:ext>
            </a:extLst>
          </p:cNvPr>
          <p:cNvSpPr>
            <a:spLocks noGrp="1"/>
          </p:cNvSpPr>
          <p:nvPr>
            <p:ph type="pic" sz="quarter" idx="10"/>
          </p:nvPr>
        </p:nvSpPr>
        <p:spPr/>
        <p:txBody>
          <a:bodyPr/>
          <a:lstStyle/>
          <a:p>
            <a:endParaRPr lang="en-BE"/>
          </a:p>
        </p:txBody>
      </p:sp>
      <p:sp>
        <p:nvSpPr>
          <p:cNvPr id="18" name="Title 17">
            <a:extLst>
              <a:ext uri="{FF2B5EF4-FFF2-40B4-BE49-F238E27FC236}">
                <a16:creationId xmlns:a16="http://schemas.microsoft.com/office/drawing/2014/main" id="{94F737D2-23B6-B87D-F688-D12C5E349A86}"/>
              </a:ext>
            </a:extLst>
          </p:cNvPr>
          <p:cNvSpPr>
            <a:spLocks noGrp="1"/>
          </p:cNvSpPr>
          <p:nvPr>
            <p:ph type="title"/>
          </p:nvPr>
        </p:nvSpPr>
        <p:spPr/>
        <p:txBody>
          <a:bodyPr/>
          <a:lstStyle/>
          <a:p>
            <a:r>
              <a:rPr lang="en-GB"/>
              <a:t>GHENT UNIVERSITY </a:t>
            </a:r>
            <a:br>
              <a:rPr lang="en-GB"/>
            </a:br>
            <a:r>
              <a:rPr lang="en-GB"/>
              <a:t>GLOBAL CAMPUS</a:t>
            </a:r>
            <a:endParaRPr lang="en-BE"/>
          </a:p>
        </p:txBody>
      </p:sp>
      <p:pic>
        <p:nvPicPr>
          <p:cNvPr id="8" name="Afbeelding 13">
            <a:extLst>
              <a:ext uri="{FF2B5EF4-FFF2-40B4-BE49-F238E27FC236}">
                <a16:creationId xmlns:a16="http://schemas.microsoft.com/office/drawing/2014/main" id="{41E42486-B58B-0E4E-F401-5F0571D067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1138" y="0"/>
            <a:ext cx="5765900" cy="2175905"/>
          </a:xfrm>
          <a:prstGeom prst="rect">
            <a:avLst/>
          </a:prstGeom>
        </p:spPr>
      </p:pic>
      <p:pic>
        <p:nvPicPr>
          <p:cNvPr id="9" name="Afbeelding 16">
            <a:extLst>
              <a:ext uri="{FF2B5EF4-FFF2-40B4-BE49-F238E27FC236}">
                <a16:creationId xmlns:a16="http://schemas.microsoft.com/office/drawing/2014/main" id="{CFEE5EC3-B349-5500-E6B3-50E823CDBB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r="-49"/>
          <a:stretch/>
        </p:blipFill>
        <p:spPr>
          <a:xfrm>
            <a:off x="6091576" y="4650620"/>
            <a:ext cx="5765462" cy="1910518"/>
          </a:xfrm>
          <a:prstGeom prst="rect">
            <a:avLst/>
          </a:prstGeom>
        </p:spPr>
      </p:pic>
      <p:pic>
        <p:nvPicPr>
          <p:cNvPr id="13" name="Afbeelding 12">
            <a:hlinkClick r:id="rId5"/>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06861" y="5294789"/>
            <a:ext cx="946164" cy="659448"/>
          </a:xfrm>
          <a:prstGeom prst="rect">
            <a:avLst/>
          </a:prstGeom>
          <a:ln>
            <a:noFill/>
          </a:ln>
          <a:effectLst>
            <a:outerShdw blurRad="50800" dist="38100" dir="2700000" algn="tl" rotWithShape="0">
              <a:prstClr val="black">
                <a:alpha val="40000"/>
              </a:prstClr>
            </a:outerShdw>
          </a:effectLst>
        </p:spPr>
      </p:pic>
      <p:pic>
        <p:nvPicPr>
          <p:cNvPr id="11" name="Afbeelding 13">
            <a:extLst>
              <a:ext uri="{FF2B5EF4-FFF2-40B4-BE49-F238E27FC236}">
                <a16:creationId xmlns:a16="http://schemas.microsoft.com/office/drawing/2014/main" id="{AC341DAE-41B3-9FDA-A7A4-A7BEDA4A174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091137" y="2235200"/>
            <a:ext cx="5765462" cy="2361853"/>
          </a:xfrm>
          <a:prstGeom prst="rect">
            <a:avLst/>
          </a:prstGeom>
        </p:spPr>
      </p:pic>
    </p:spTree>
    <p:extLst>
      <p:ext uri="{BB962C8B-B14F-4D97-AF65-F5344CB8AC3E}">
        <p14:creationId xmlns:p14="http://schemas.microsoft.com/office/powerpoint/2010/main" val="19576425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en-BE"/>
              <a:t>MANAGEMENT</a:t>
            </a:r>
          </a:p>
        </p:txBody>
      </p:sp>
    </p:spTree>
    <p:extLst>
      <p:ext uri="{BB962C8B-B14F-4D97-AF65-F5344CB8AC3E}">
        <p14:creationId xmlns:p14="http://schemas.microsoft.com/office/powerpoint/2010/main" val="21372978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marL="60273" indent="0">
              <a:buNone/>
            </a:pPr>
            <a:r>
              <a:rPr lang="nl-BE" dirty="0"/>
              <a:t>Professor Rik Van de Walle</a:t>
            </a:r>
          </a:p>
        </p:txBody>
      </p:sp>
      <p:sp>
        <p:nvSpPr>
          <p:cNvPr id="4" name="Picture Placeholder 3">
            <a:extLst>
              <a:ext uri="{FF2B5EF4-FFF2-40B4-BE49-F238E27FC236}">
                <a16:creationId xmlns:a16="http://schemas.microsoft.com/office/drawing/2014/main" id="{BD99C3C3-8639-94F4-1B15-C95A0DB13F39}"/>
              </a:ext>
            </a:extLst>
          </p:cNvPr>
          <p:cNvSpPr>
            <a:spLocks noGrp="1"/>
          </p:cNvSpPr>
          <p:nvPr>
            <p:ph type="pic" sz="quarter" idx="10"/>
          </p:nvPr>
        </p:nvSpPr>
        <p:spPr/>
        <p:txBody>
          <a:bodyPr/>
          <a:lstStyle/>
          <a:p>
            <a:endParaRPr lang="en-BE"/>
          </a:p>
        </p:txBody>
      </p:sp>
      <p:sp>
        <p:nvSpPr>
          <p:cNvPr id="2" name="Titel 1"/>
          <p:cNvSpPr>
            <a:spLocks noGrp="1"/>
          </p:cNvSpPr>
          <p:nvPr>
            <p:ph type="title"/>
          </p:nvPr>
        </p:nvSpPr>
        <p:spPr/>
        <p:txBody>
          <a:bodyPr/>
          <a:lstStyle/>
          <a:p>
            <a:r>
              <a:rPr lang="nl-NL" dirty="0"/>
              <a:t>Rector</a:t>
            </a:r>
            <a:endParaRPr lang="nl-BE" dirty="0"/>
          </a:p>
        </p:txBody>
      </p:sp>
      <p:pic>
        <p:nvPicPr>
          <p:cNvPr id="5" name="Picture 4" descr="A person wearing a blue shirt&#10;&#10;Description automatically generated">
            <a:extLst>
              <a:ext uri="{FF2B5EF4-FFF2-40B4-BE49-F238E27FC236}">
                <a16:creationId xmlns:a16="http://schemas.microsoft.com/office/drawing/2014/main" id="{4FEA5702-3F23-E3EC-B7F5-935A2466BC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0"/>
            <a:ext cx="5761038" cy="6561138"/>
          </a:xfrm>
          <a:prstGeom prst="rect">
            <a:avLst/>
          </a:prstGeom>
        </p:spPr>
      </p:pic>
    </p:spTree>
    <p:extLst>
      <p:ext uri="{BB962C8B-B14F-4D97-AF65-F5344CB8AC3E}">
        <p14:creationId xmlns:p14="http://schemas.microsoft.com/office/powerpoint/2010/main" val="13169877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hoek 16"/>
          <p:cNvSpPr/>
          <p:nvPr/>
        </p:nvSpPr>
        <p:spPr>
          <a:xfrm>
            <a:off x="3619871" y="2510905"/>
            <a:ext cx="8188379" cy="1544260"/>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18" name="Tijdelijke aanduiding voor inhoud 2"/>
          <p:cNvSpPr txBox="1">
            <a:spLocks/>
          </p:cNvSpPr>
          <p:nvPr/>
        </p:nvSpPr>
        <p:spPr>
          <a:xfrm>
            <a:off x="6834559" y="2662404"/>
            <a:ext cx="5147130" cy="1474425"/>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buNone/>
            </a:pPr>
            <a:r>
              <a:rPr lang="nl-BE" sz="2400" dirty="0">
                <a:latin typeface="UGent Panno Text Medium" panose="02000506040000040003" pitchFamily="2" charset="0"/>
              </a:rPr>
              <a:t>3 </a:t>
            </a:r>
            <a:r>
              <a:rPr lang="nl-BE" sz="2400" dirty="0" err="1">
                <a:latin typeface="UGent Panno Text Medium" panose="02000506040000040003" pitchFamily="2" charset="0"/>
              </a:rPr>
              <a:t>university</a:t>
            </a:r>
            <a:r>
              <a:rPr lang="nl-BE" sz="2400" dirty="0">
                <a:latin typeface="UGent Panno Text Medium" panose="02000506040000040003" pitchFamily="2" charset="0"/>
              </a:rPr>
              <a:t> services</a:t>
            </a:r>
            <a:endParaRPr lang="nl-BE" sz="2400" dirty="0">
              <a:latin typeface="UGent Panno Text SemiLight" panose="02000406040000040003" pitchFamily="2" charset="0"/>
            </a:endParaRPr>
          </a:p>
          <a:p>
            <a:pPr marL="274638" indent="-222250">
              <a:buClr>
                <a:srgbClr val="1E64C8"/>
              </a:buClr>
              <a:buFont typeface="Arial" panose="020B0604020202020204" pitchFamily="34" charset="0"/>
              <a:buChar char="•"/>
            </a:pPr>
            <a:r>
              <a:rPr lang="nl-BE" sz="2000" dirty="0">
                <a:latin typeface="UGent Panno Text SemiLight" panose="02000406040000040003" pitchFamily="2" charset="0"/>
              </a:rPr>
              <a:t>led </a:t>
            </a:r>
            <a:r>
              <a:rPr lang="nl-BE" sz="2000" dirty="0" err="1">
                <a:latin typeface="UGent Panno Text SemiLight" panose="02000406040000040003" pitchFamily="2" charset="0"/>
              </a:rPr>
              <a:t>by</a:t>
            </a:r>
            <a:r>
              <a:rPr lang="nl-BE" sz="2000" dirty="0">
                <a:latin typeface="UGent Panno Text SemiLight" panose="02000406040000040003" pitchFamily="2" charset="0"/>
              </a:rPr>
              <a:t> directors</a:t>
            </a:r>
          </a:p>
          <a:p>
            <a:pPr marL="274638" indent="-222250">
              <a:buClr>
                <a:srgbClr val="1E64C8"/>
              </a:buClr>
              <a:buFont typeface="Arial" panose="020B0604020202020204" pitchFamily="34" charset="0"/>
              <a:buChar char="•"/>
            </a:pPr>
            <a:r>
              <a:rPr lang="nl-BE" sz="2000" dirty="0">
                <a:latin typeface="UGent Panno Text SemiLight" panose="02000406040000040003" pitchFamily="2" charset="0"/>
              </a:rPr>
              <a:t>in different service clusters </a:t>
            </a:r>
            <a:r>
              <a:rPr lang="nl-BE" sz="2000" dirty="0" err="1">
                <a:latin typeface="UGent Panno Text SemiLight" panose="02000406040000040003" pitchFamily="2" charset="0"/>
              </a:rPr>
              <a:t>and</a:t>
            </a:r>
            <a:r>
              <a:rPr lang="nl-BE" sz="2000" dirty="0">
                <a:latin typeface="UGent Panno Text SemiLight" panose="02000406040000040003" pitchFamily="2" charset="0"/>
              </a:rPr>
              <a:t> teams</a:t>
            </a:r>
          </a:p>
        </p:txBody>
      </p:sp>
      <p:sp>
        <p:nvSpPr>
          <p:cNvPr id="19" name="Rechthoek 18"/>
          <p:cNvSpPr/>
          <p:nvPr/>
        </p:nvSpPr>
        <p:spPr>
          <a:xfrm>
            <a:off x="3619871" y="4195535"/>
            <a:ext cx="8188379" cy="1495006"/>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20" name="Tijdelijke aanduiding voor inhoud 2"/>
          <p:cNvSpPr txBox="1">
            <a:spLocks/>
          </p:cNvSpPr>
          <p:nvPr/>
        </p:nvSpPr>
        <p:spPr>
          <a:xfrm>
            <a:off x="6834560" y="4284323"/>
            <a:ext cx="4973691" cy="140073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buNone/>
            </a:pPr>
            <a:r>
              <a:rPr lang="nl-BE" sz="2400" dirty="0">
                <a:latin typeface="UGent Panno Text Medium" panose="02000506040000040003" pitchFamily="2" charset="0"/>
              </a:rPr>
              <a:t>11 </a:t>
            </a:r>
            <a:r>
              <a:rPr lang="nl-BE" sz="2400" dirty="0" err="1">
                <a:latin typeface="UGent Panno Text Medium" panose="02000506040000040003" pitchFamily="2" charset="0"/>
              </a:rPr>
              <a:t>faculties</a:t>
            </a:r>
            <a:endParaRPr lang="nl-BE" sz="2400" dirty="0">
              <a:latin typeface="UGent Panno Text Medium" panose="02000506040000040003" pitchFamily="2" charset="0"/>
            </a:endParaRPr>
          </a:p>
          <a:p>
            <a:pPr marL="274638" indent="-274638">
              <a:buClr>
                <a:schemeClr val="accent1"/>
              </a:buClr>
              <a:buFont typeface="Arial" panose="020B0604020202020204" pitchFamily="34" charset="0"/>
              <a:buChar char="•"/>
            </a:pPr>
            <a:r>
              <a:rPr lang="nl-BE" sz="2000" dirty="0">
                <a:latin typeface="UGent Panno Text SemiLight" panose="02000406040000040003" pitchFamily="2" charset="0"/>
              </a:rPr>
              <a:t>led </a:t>
            </a:r>
            <a:r>
              <a:rPr lang="nl-BE" sz="2000" dirty="0" err="1">
                <a:latin typeface="UGent Panno Text SemiLight" panose="02000406040000040003" pitchFamily="2" charset="0"/>
              </a:rPr>
              <a:t>by</a:t>
            </a:r>
            <a:r>
              <a:rPr lang="nl-BE" sz="2000" dirty="0">
                <a:latin typeface="UGent Panno Text SemiLight" panose="02000406040000040003" pitchFamily="2" charset="0"/>
              </a:rPr>
              <a:t> </a:t>
            </a:r>
            <a:r>
              <a:rPr lang="nl-BE" sz="2000" dirty="0" err="1">
                <a:latin typeface="UGent Panno Text SemiLight" panose="02000406040000040003" pitchFamily="2" charset="0"/>
              </a:rPr>
              <a:t>deans</a:t>
            </a:r>
            <a:r>
              <a:rPr lang="nl-BE" sz="2000" dirty="0">
                <a:latin typeface="UGent Panno Text SemiLight" panose="02000406040000040003" pitchFamily="2" charset="0"/>
              </a:rPr>
              <a:t> </a:t>
            </a:r>
            <a:r>
              <a:rPr lang="nl-BE" sz="2000" dirty="0" err="1">
                <a:latin typeface="UGent Panno Text SemiLight" panose="02000406040000040003" pitchFamily="2" charset="0"/>
              </a:rPr>
              <a:t>and</a:t>
            </a:r>
            <a:r>
              <a:rPr lang="nl-BE" sz="2000" dirty="0">
                <a:latin typeface="UGent Panno Text SemiLight" panose="02000406040000040003" pitchFamily="2" charset="0"/>
              </a:rPr>
              <a:t> </a:t>
            </a:r>
            <a:r>
              <a:rPr lang="nl-BE" sz="2000" dirty="0" err="1">
                <a:latin typeface="UGent Panno Text SemiLight" panose="02000406040000040003" pitchFamily="2" charset="0"/>
              </a:rPr>
              <a:t>Faculty</a:t>
            </a:r>
            <a:r>
              <a:rPr lang="nl-BE" sz="2000" dirty="0">
                <a:latin typeface="UGent Panno Text SemiLight" panose="02000406040000040003" pitchFamily="2" charset="0"/>
              </a:rPr>
              <a:t> </a:t>
            </a:r>
            <a:r>
              <a:rPr lang="nl-BE" sz="2000" dirty="0" err="1">
                <a:latin typeface="UGent Panno Text SemiLight" panose="02000406040000040003" pitchFamily="2" charset="0"/>
              </a:rPr>
              <a:t>Councils</a:t>
            </a:r>
            <a:endParaRPr lang="nl-BE" sz="2000" dirty="0">
              <a:latin typeface="UGent Panno Text SemiLight" panose="02000406040000040003" pitchFamily="2" charset="0"/>
            </a:endParaRPr>
          </a:p>
          <a:p>
            <a:pPr marL="274638" indent="-274638">
              <a:buClr>
                <a:schemeClr val="accent1"/>
              </a:buClr>
              <a:buFont typeface="Arial" panose="020B0604020202020204" pitchFamily="34" charset="0"/>
              <a:buChar char="•"/>
            </a:pPr>
            <a:r>
              <a:rPr lang="nl-BE" sz="2000" dirty="0">
                <a:latin typeface="UGent Panno Text SemiLight" panose="02000406040000040003" pitchFamily="2" charset="0"/>
              </a:rPr>
              <a:t>in different </a:t>
            </a:r>
            <a:r>
              <a:rPr lang="nl-BE" sz="2000" dirty="0" err="1">
                <a:latin typeface="UGent Panno Text SemiLight" panose="02000406040000040003" pitchFamily="2" charset="0"/>
              </a:rPr>
              <a:t>Departments</a:t>
            </a:r>
            <a:r>
              <a:rPr lang="nl-BE" sz="2000" dirty="0">
                <a:latin typeface="UGent Panno Text SemiLight" panose="02000406040000040003" pitchFamily="2" charset="0"/>
              </a:rPr>
              <a:t> </a:t>
            </a:r>
            <a:r>
              <a:rPr lang="nl-BE" sz="2000" dirty="0" err="1">
                <a:latin typeface="UGent Panno Text SemiLight" panose="02000406040000040003" pitchFamily="2" charset="0"/>
              </a:rPr>
              <a:t>and</a:t>
            </a:r>
            <a:r>
              <a:rPr lang="nl-BE" sz="2000" dirty="0">
                <a:latin typeface="UGent Panno Text SemiLight" panose="02000406040000040003" pitchFamily="2" charset="0"/>
              </a:rPr>
              <a:t> Research </a:t>
            </a:r>
            <a:r>
              <a:rPr lang="nl-BE" sz="2000" dirty="0" err="1">
                <a:latin typeface="UGent Panno Text SemiLight" panose="02000406040000040003" pitchFamily="2" charset="0"/>
              </a:rPr>
              <a:t>Groups</a:t>
            </a:r>
            <a:endParaRPr lang="nl-BE" sz="2000" dirty="0">
              <a:latin typeface="UGent Panno Text SemiLight" panose="02000406040000040003" pitchFamily="2" charset="0"/>
            </a:endParaRPr>
          </a:p>
        </p:txBody>
      </p:sp>
      <p:sp>
        <p:nvSpPr>
          <p:cNvPr id="21" name="Tijdelijke aanduiding voor inhoud 2"/>
          <p:cNvSpPr txBox="1">
            <a:spLocks/>
          </p:cNvSpPr>
          <p:nvPr/>
        </p:nvSpPr>
        <p:spPr>
          <a:xfrm>
            <a:off x="3762833" y="2689999"/>
            <a:ext cx="299783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dirty="0">
                <a:latin typeface="UGent Panno Text" panose="02000506040000040003" pitchFamily="2" charset="0"/>
              </a:rPr>
              <a:t>Chief </a:t>
            </a:r>
            <a:r>
              <a:rPr lang="nl-BE" sz="2000" dirty="0" err="1">
                <a:latin typeface="UGent Panno Text" panose="02000506040000040003" pitchFamily="2" charset="0"/>
              </a:rPr>
              <a:t>academic</a:t>
            </a:r>
            <a:r>
              <a:rPr lang="nl-BE" sz="2000" dirty="0">
                <a:latin typeface="UGent Panno Text" panose="02000506040000040003" pitchFamily="2" charset="0"/>
              </a:rPr>
              <a:t> administrator</a:t>
            </a:r>
          </a:p>
        </p:txBody>
      </p:sp>
      <p:sp>
        <p:nvSpPr>
          <p:cNvPr id="22" name="Tijdelijke aanduiding voor inhoud 2"/>
          <p:cNvSpPr txBox="1">
            <a:spLocks/>
          </p:cNvSpPr>
          <p:nvPr/>
        </p:nvSpPr>
        <p:spPr>
          <a:xfrm>
            <a:off x="3749393" y="3317114"/>
            <a:ext cx="3012019"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dirty="0">
                <a:latin typeface="UGent Panno Text" panose="02000506040000040003" pitchFamily="2" charset="0"/>
              </a:rPr>
              <a:t>Chief </a:t>
            </a:r>
            <a:r>
              <a:rPr lang="nl-BE" sz="2000" dirty="0" err="1">
                <a:latin typeface="UGent Panno Text" panose="02000506040000040003" pitchFamily="2" charset="0"/>
              </a:rPr>
              <a:t>logistics</a:t>
            </a:r>
            <a:r>
              <a:rPr lang="nl-BE" sz="2000" dirty="0">
                <a:latin typeface="UGent Panno Text" panose="02000506040000040003" pitchFamily="2" charset="0"/>
              </a:rPr>
              <a:t> administrator</a:t>
            </a:r>
          </a:p>
        </p:txBody>
      </p:sp>
      <p:sp>
        <p:nvSpPr>
          <p:cNvPr id="24" name="Tijdelijke aanduiding voor inhoud 2"/>
          <p:cNvSpPr txBox="1">
            <a:spLocks/>
          </p:cNvSpPr>
          <p:nvPr/>
        </p:nvSpPr>
        <p:spPr>
          <a:xfrm>
            <a:off x="574289" y="1818708"/>
            <a:ext cx="3310649" cy="535556"/>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800" dirty="0">
                <a:solidFill>
                  <a:schemeClr val="bg1"/>
                </a:solidFill>
                <a:latin typeface="UGent Panno Text" panose="02000506040000040003" pitchFamily="2" charset="0"/>
              </a:rPr>
              <a:t>Executive Board</a:t>
            </a:r>
          </a:p>
        </p:txBody>
      </p:sp>
      <p:sp>
        <p:nvSpPr>
          <p:cNvPr id="26" name="Tijdelijke aanduiding voor inhoud 2"/>
          <p:cNvSpPr txBox="1">
            <a:spLocks/>
          </p:cNvSpPr>
          <p:nvPr/>
        </p:nvSpPr>
        <p:spPr>
          <a:xfrm>
            <a:off x="553431" y="2429779"/>
            <a:ext cx="3310649" cy="528462"/>
          </a:xfrm>
          <a:prstGeom prst="rect">
            <a:avLst/>
          </a:prstGeom>
          <a:solidFill>
            <a:srgbClr val="FFD200"/>
          </a:solidFill>
          <a:ln w="38100">
            <a:solidFill>
              <a:schemeClr val="bg1"/>
            </a:solidFill>
            <a:miter lim="800000"/>
          </a:ln>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800" dirty="0">
                <a:latin typeface="UGent Panno Text" panose="02000506040000040003" pitchFamily="2" charset="0"/>
              </a:rPr>
              <a:t>Rector </a:t>
            </a:r>
            <a:r>
              <a:rPr lang="nl-BE" sz="2800" dirty="0" err="1">
                <a:latin typeface="UGent Panno Text" panose="02000506040000040003" pitchFamily="2" charset="0"/>
              </a:rPr>
              <a:t>and</a:t>
            </a:r>
            <a:r>
              <a:rPr lang="nl-BE" sz="2800" dirty="0">
                <a:latin typeface="UGent Panno Text" panose="02000506040000040003" pitchFamily="2" charset="0"/>
              </a:rPr>
              <a:t> Vice-Rector</a:t>
            </a:r>
          </a:p>
        </p:txBody>
      </p:sp>
      <p:sp>
        <p:nvSpPr>
          <p:cNvPr id="27" name="Tijdelijke aanduiding voor inhoud 2"/>
          <p:cNvSpPr txBox="1">
            <a:spLocks/>
          </p:cNvSpPr>
          <p:nvPr/>
        </p:nvSpPr>
        <p:spPr>
          <a:xfrm>
            <a:off x="576001" y="3014145"/>
            <a:ext cx="3310649" cy="535556"/>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800" dirty="0">
                <a:solidFill>
                  <a:schemeClr val="bg1"/>
                </a:solidFill>
                <a:latin typeface="UGent Panno Text" panose="02000506040000040003" pitchFamily="2" charset="0"/>
              </a:rPr>
              <a:t>Management </a:t>
            </a:r>
            <a:r>
              <a:rPr lang="nl-BE" sz="2800" dirty="0" err="1">
                <a:solidFill>
                  <a:schemeClr val="bg1"/>
                </a:solidFill>
                <a:latin typeface="UGent Panno Text" panose="02000506040000040003" pitchFamily="2" charset="0"/>
              </a:rPr>
              <a:t>Committee</a:t>
            </a:r>
            <a:endParaRPr lang="nl-BE" sz="2800" dirty="0">
              <a:solidFill>
                <a:schemeClr val="bg1"/>
              </a:solidFill>
              <a:latin typeface="UGent Panno Text" panose="02000506040000040003" pitchFamily="2" charset="0"/>
            </a:endParaRPr>
          </a:p>
        </p:txBody>
      </p:sp>
      <p:sp>
        <p:nvSpPr>
          <p:cNvPr id="2" name="Tijdelijke aanduiding voor inhoud 2">
            <a:extLst>
              <a:ext uri="{FF2B5EF4-FFF2-40B4-BE49-F238E27FC236}">
                <a16:creationId xmlns:a16="http://schemas.microsoft.com/office/drawing/2014/main" id="{9F5D665E-A980-5815-A7D4-D17C45451A13}"/>
              </a:ext>
            </a:extLst>
          </p:cNvPr>
          <p:cNvSpPr txBox="1">
            <a:spLocks/>
          </p:cNvSpPr>
          <p:nvPr/>
        </p:nvSpPr>
        <p:spPr>
          <a:xfrm>
            <a:off x="574289" y="1196975"/>
            <a:ext cx="3310649" cy="535556"/>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800" dirty="0">
                <a:solidFill>
                  <a:schemeClr val="bg1"/>
                </a:solidFill>
                <a:latin typeface="UGent Panno Text" panose="02000506040000040003" pitchFamily="2" charset="0"/>
              </a:rPr>
              <a:t>Board of </a:t>
            </a:r>
            <a:r>
              <a:rPr lang="nl-BE" sz="2800" dirty="0" err="1">
                <a:solidFill>
                  <a:schemeClr val="bg1"/>
                </a:solidFill>
                <a:latin typeface="UGent Panno Text" panose="02000506040000040003" pitchFamily="2" charset="0"/>
              </a:rPr>
              <a:t>Governors</a:t>
            </a:r>
            <a:endParaRPr lang="nl-BE" sz="2800" dirty="0">
              <a:solidFill>
                <a:schemeClr val="bg1"/>
              </a:solidFill>
              <a:latin typeface="UGent Panno Text" panose="02000506040000040003" pitchFamily="2" charset="0"/>
            </a:endParaRPr>
          </a:p>
        </p:txBody>
      </p:sp>
      <p:sp>
        <p:nvSpPr>
          <p:cNvPr id="4" name="Title 3">
            <a:extLst>
              <a:ext uri="{FF2B5EF4-FFF2-40B4-BE49-F238E27FC236}">
                <a16:creationId xmlns:a16="http://schemas.microsoft.com/office/drawing/2014/main" id="{D6D3E0D7-1370-E2F0-575E-187B096FFB8B}"/>
              </a:ext>
            </a:extLst>
          </p:cNvPr>
          <p:cNvSpPr>
            <a:spLocks noGrp="1"/>
          </p:cNvSpPr>
          <p:nvPr>
            <p:ph type="title"/>
          </p:nvPr>
        </p:nvSpPr>
        <p:spPr/>
        <p:txBody>
          <a:bodyPr>
            <a:normAutofit/>
          </a:bodyPr>
          <a:lstStyle/>
          <a:p>
            <a:r>
              <a:rPr lang="en-BE" dirty="0"/>
              <a:t>ORGANI</a:t>
            </a:r>
            <a:r>
              <a:rPr lang="nl-BE" dirty="0" err="1"/>
              <a:t>sation</a:t>
            </a:r>
            <a:endParaRPr lang="en-BE" dirty="0"/>
          </a:p>
        </p:txBody>
      </p:sp>
    </p:spTree>
    <p:extLst>
      <p:ext uri="{BB962C8B-B14F-4D97-AF65-F5344CB8AC3E}">
        <p14:creationId xmlns:p14="http://schemas.microsoft.com/office/powerpoint/2010/main" val="2023464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FE18929-296F-11DF-73CE-896D8D18DC90}"/>
              </a:ext>
            </a:extLst>
          </p:cNvPr>
          <p:cNvSpPr>
            <a:spLocks noGrp="1"/>
          </p:cNvSpPr>
          <p:nvPr>
            <p:ph type="body" sz="quarter" idx="11"/>
          </p:nvPr>
        </p:nvSpPr>
        <p:spPr/>
        <p:txBody>
          <a:bodyPr/>
          <a:lstStyle/>
          <a:p>
            <a:r>
              <a:rPr lang="nl-BE" dirty="0" err="1"/>
              <a:t>education</a:t>
            </a:r>
            <a:endParaRPr lang="en-BE" dirty="0"/>
          </a:p>
        </p:txBody>
      </p:sp>
      <p:pic>
        <p:nvPicPr>
          <p:cNvPr id="15" name="Picture Placeholder 14">
            <a:extLst>
              <a:ext uri="{FF2B5EF4-FFF2-40B4-BE49-F238E27FC236}">
                <a16:creationId xmlns:a16="http://schemas.microsoft.com/office/drawing/2014/main" id="{C00E82E1-0A77-E37B-C6A9-CAAECB25158D}"/>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708775" y="0"/>
            <a:ext cx="5483225" cy="5632450"/>
          </a:xfrm>
        </p:spPr>
      </p:pic>
    </p:spTree>
    <p:extLst>
      <p:ext uri="{BB962C8B-B14F-4D97-AF65-F5344CB8AC3E}">
        <p14:creationId xmlns:p14="http://schemas.microsoft.com/office/powerpoint/2010/main" val="37273917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D3E0D7-1370-E2F0-575E-187B096FFB8B}"/>
              </a:ext>
            </a:extLst>
          </p:cNvPr>
          <p:cNvSpPr>
            <a:spLocks noGrp="1"/>
          </p:cNvSpPr>
          <p:nvPr>
            <p:ph type="title"/>
          </p:nvPr>
        </p:nvSpPr>
        <p:spPr/>
        <p:txBody>
          <a:bodyPr>
            <a:normAutofit/>
          </a:bodyPr>
          <a:lstStyle/>
          <a:p>
            <a:r>
              <a:rPr lang="nl-BE" dirty="0" err="1"/>
              <a:t>organisation</a:t>
            </a:r>
            <a:endParaRPr lang="en-BE" dirty="0"/>
          </a:p>
        </p:txBody>
      </p:sp>
      <p:sp>
        <p:nvSpPr>
          <p:cNvPr id="25" name="Rechthoek 24">
            <a:extLst>
              <a:ext uri="{FF2B5EF4-FFF2-40B4-BE49-F238E27FC236}">
                <a16:creationId xmlns:a16="http://schemas.microsoft.com/office/drawing/2014/main" id="{9657A643-4FD2-27F4-0EF5-0F22EAF19159}"/>
              </a:ext>
            </a:extLst>
          </p:cNvPr>
          <p:cNvSpPr/>
          <p:nvPr/>
        </p:nvSpPr>
        <p:spPr>
          <a:xfrm>
            <a:off x="633479" y="1124958"/>
            <a:ext cx="3559142" cy="4699373"/>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30" name="Rechthoek 29">
            <a:extLst>
              <a:ext uri="{FF2B5EF4-FFF2-40B4-BE49-F238E27FC236}">
                <a16:creationId xmlns:a16="http://schemas.microsoft.com/office/drawing/2014/main" id="{3448F115-7CDC-A779-8E33-2D50ADD16022}"/>
              </a:ext>
            </a:extLst>
          </p:cNvPr>
          <p:cNvSpPr/>
          <p:nvPr/>
        </p:nvSpPr>
        <p:spPr>
          <a:xfrm>
            <a:off x="4440239" y="1124959"/>
            <a:ext cx="3559142" cy="4699372"/>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31" name="Rechthoek 30">
            <a:extLst>
              <a:ext uri="{FF2B5EF4-FFF2-40B4-BE49-F238E27FC236}">
                <a16:creationId xmlns:a16="http://schemas.microsoft.com/office/drawing/2014/main" id="{E7D1CC87-5B38-95F0-AAF7-E0EFEB31FFBE}"/>
              </a:ext>
            </a:extLst>
          </p:cNvPr>
          <p:cNvSpPr/>
          <p:nvPr/>
        </p:nvSpPr>
        <p:spPr>
          <a:xfrm>
            <a:off x="8246999" y="1124957"/>
            <a:ext cx="3559142" cy="4699373"/>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32" name="Tijdelijke aanduiding voor inhoud 2">
            <a:extLst>
              <a:ext uri="{FF2B5EF4-FFF2-40B4-BE49-F238E27FC236}">
                <a16:creationId xmlns:a16="http://schemas.microsoft.com/office/drawing/2014/main" id="{515DCBDC-582F-DCB8-8DFD-3D51F025C6AC}"/>
              </a:ext>
            </a:extLst>
          </p:cNvPr>
          <p:cNvSpPr txBox="1">
            <a:spLocks/>
          </p:cNvSpPr>
          <p:nvPr/>
        </p:nvSpPr>
        <p:spPr>
          <a:xfrm>
            <a:off x="757724" y="1295730"/>
            <a:ext cx="3310649" cy="1476568"/>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400" b="1" dirty="0">
                <a:solidFill>
                  <a:schemeClr val="bg1"/>
                </a:solidFill>
                <a:latin typeface="UGent Panno Text" panose="02000506040000040003" pitchFamily="2" charset="0"/>
              </a:rPr>
              <a:t>University service</a:t>
            </a:r>
            <a:endParaRPr lang="nl-NL"/>
          </a:p>
          <a:p>
            <a:pPr marL="59690" indent="0" algn="ctr">
              <a:buNone/>
            </a:pPr>
            <a:r>
              <a:rPr lang="nl-BE" sz="2000" dirty="0" err="1">
                <a:solidFill>
                  <a:schemeClr val="bg1"/>
                </a:solidFill>
                <a:latin typeface="UGent Panno Text"/>
              </a:rPr>
              <a:t>Education</a:t>
            </a:r>
            <a:r>
              <a:rPr lang="nl-BE" sz="2000" dirty="0">
                <a:solidFill>
                  <a:schemeClr val="bg1"/>
                </a:solidFill>
                <a:latin typeface="UGent Panno Text"/>
              </a:rPr>
              <a:t> </a:t>
            </a:r>
            <a:r>
              <a:rPr lang="nl-BE" sz="2000" dirty="0" err="1">
                <a:solidFill>
                  <a:schemeClr val="bg1"/>
                </a:solidFill>
                <a:latin typeface="UGent Panno Text"/>
              </a:rPr>
              <a:t>and</a:t>
            </a:r>
            <a:r>
              <a:rPr lang="nl-BE" sz="2000" dirty="0">
                <a:solidFill>
                  <a:schemeClr val="bg1"/>
                </a:solidFill>
                <a:latin typeface="UGent Panno Text"/>
              </a:rPr>
              <a:t> Research</a:t>
            </a:r>
          </a:p>
        </p:txBody>
      </p:sp>
      <p:sp>
        <p:nvSpPr>
          <p:cNvPr id="33" name="Tijdelijke aanduiding voor inhoud 2">
            <a:extLst>
              <a:ext uri="{FF2B5EF4-FFF2-40B4-BE49-F238E27FC236}">
                <a16:creationId xmlns:a16="http://schemas.microsoft.com/office/drawing/2014/main" id="{528A3ABD-BAA5-ED1E-0E3A-9B1FEB258944}"/>
              </a:ext>
            </a:extLst>
          </p:cNvPr>
          <p:cNvSpPr txBox="1">
            <a:spLocks/>
          </p:cNvSpPr>
          <p:nvPr/>
        </p:nvSpPr>
        <p:spPr>
          <a:xfrm>
            <a:off x="4564485" y="1285790"/>
            <a:ext cx="3310649" cy="1476569"/>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400" b="1" dirty="0">
                <a:solidFill>
                  <a:schemeClr val="bg1"/>
                </a:solidFill>
                <a:latin typeface="UGent Panno Text" panose="02000506040000040003" pitchFamily="2" charset="0"/>
              </a:rPr>
              <a:t>University service</a:t>
            </a:r>
            <a:endParaRPr lang="nl-NL"/>
          </a:p>
          <a:p>
            <a:pPr marL="59690" indent="0" algn="ctr">
              <a:buNone/>
            </a:pPr>
            <a:r>
              <a:rPr lang="nl-BE" sz="2000" dirty="0">
                <a:solidFill>
                  <a:schemeClr val="bg1"/>
                </a:solidFill>
                <a:latin typeface="UGent Panno Text"/>
              </a:rPr>
              <a:t>People </a:t>
            </a:r>
            <a:r>
              <a:rPr lang="nl-BE" sz="2000" dirty="0" err="1">
                <a:solidFill>
                  <a:schemeClr val="bg1"/>
                </a:solidFill>
                <a:latin typeface="UGent Panno Text"/>
              </a:rPr>
              <a:t>and</a:t>
            </a:r>
            <a:r>
              <a:rPr lang="nl-BE" sz="2000" dirty="0">
                <a:solidFill>
                  <a:schemeClr val="bg1"/>
                </a:solidFill>
                <a:latin typeface="UGent Panno Text"/>
              </a:rPr>
              <a:t> </a:t>
            </a:r>
            <a:r>
              <a:rPr lang="nl-BE" sz="2000" dirty="0" err="1">
                <a:solidFill>
                  <a:schemeClr val="bg1"/>
                </a:solidFill>
                <a:latin typeface="UGent Panno Text"/>
              </a:rPr>
              <a:t>Organisation</a:t>
            </a:r>
          </a:p>
        </p:txBody>
      </p:sp>
      <p:sp>
        <p:nvSpPr>
          <p:cNvPr id="34" name="Tijdelijke aanduiding voor inhoud 2">
            <a:extLst>
              <a:ext uri="{FF2B5EF4-FFF2-40B4-BE49-F238E27FC236}">
                <a16:creationId xmlns:a16="http://schemas.microsoft.com/office/drawing/2014/main" id="{D66350B0-8627-7060-A542-CE6F7298D840}"/>
              </a:ext>
            </a:extLst>
          </p:cNvPr>
          <p:cNvSpPr txBox="1">
            <a:spLocks/>
          </p:cNvSpPr>
          <p:nvPr/>
        </p:nvSpPr>
        <p:spPr>
          <a:xfrm>
            <a:off x="8371245" y="1285789"/>
            <a:ext cx="3310649" cy="1448334"/>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400" b="1" dirty="0">
                <a:solidFill>
                  <a:schemeClr val="bg1"/>
                </a:solidFill>
                <a:latin typeface="UGent Panno Text"/>
              </a:rPr>
              <a:t>University service</a:t>
            </a:r>
          </a:p>
          <a:p>
            <a:pPr marL="59690" indent="0" algn="ctr">
              <a:buNone/>
            </a:pPr>
            <a:r>
              <a:rPr lang="nl-BE" sz="2000" dirty="0">
                <a:solidFill>
                  <a:schemeClr val="bg1"/>
                </a:solidFill>
                <a:latin typeface="UGent Panno Text"/>
              </a:rPr>
              <a:t>Real </a:t>
            </a:r>
            <a:r>
              <a:rPr lang="nl-BE" sz="2000" dirty="0" err="1">
                <a:solidFill>
                  <a:schemeClr val="bg1"/>
                </a:solidFill>
                <a:latin typeface="UGent Panno Text"/>
              </a:rPr>
              <a:t>Estate</a:t>
            </a:r>
            <a:r>
              <a:rPr lang="nl-BE" sz="2000" dirty="0">
                <a:solidFill>
                  <a:schemeClr val="bg1"/>
                </a:solidFill>
                <a:latin typeface="UGent Panno Text"/>
              </a:rPr>
              <a:t> </a:t>
            </a:r>
            <a:r>
              <a:rPr lang="nl-BE" sz="2000" dirty="0" err="1">
                <a:solidFill>
                  <a:schemeClr val="bg1"/>
                </a:solidFill>
                <a:latin typeface="UGent Panno Text"/>
              </a:rPr>
              <a:t>and</a:t>
            </a:r>
            <a:r>
              <a:rPr lang="nl-BE" sz="2000" dirty="0">
                <a:solidFill>
                  <a:schemeClr val="bg1"/>
                </a:solidFill>
                <a:latin typeface="UGent Panno Text"/>
              </a:rPr>
              <a:t> Campus </a:t>
            </a:r>
            <a:r>
              <a:rPr lang="nl-BE" sz="2000" dirty="0" err="1">
                <a:solidFill>
                  <a:schemeClr val="bg1"/>
                </a:solidFill>
                <a:latin typeface="UGent Panno Text"/>
              </a:rPr>
              <a:t>Facilities</a:t>
            </a:r>
            <a:r>
              <a:rPr lang="nl-BE" sz="2000" dirty="0">
                <a:solidFill>
                  <a:schemeClr val="bg1"/>
                </a:solidFill>
                <a:latin typeface="UGent Panno Text"/>
              </a:rPr>
              <a:t>, </a:t>
            </a:r>
            <a:br>
              <a:rPr lang="nl-BE" sz="2000" dirty="0">
                <a:latin typeface="UGent Panno Text" panose="02000506040000040003" pitchFamily="2" charset="0"/>
              </a:rPr>
            </a:br>
            <a:r>
              <a:rPr lang="nl-BE" sz="2000" dirty="0">
                <a:solidFill>
                  <a:schemeClr val="bg1"/>
                </a:solidFill>
                <a:latin typeface="UGent Panno Text"/>
              </a:rPr>
              <a:t>ICT </a:t>
            </a:r>
            <a:r>
              <a:rPr lang="nl-BE" sz="2000" dirty="0" err="1">
                <a:solidFill>
                  <a:schemeClr val="bg1"/>
                </a:solidFill>
                <a:latin typeface="UGent Panno Text"/>
              </a:rPr>
              <a:t>and</a:t>
            </a:r>
            <a:r>
              <a:rPr lang="nl-BE" sz="2000" dirty="0">
                <a:solidFill>
                  <a:schemeClr val="bg1"/>
                </a:solidFill>
                <a:latin typeface="UGent Panno Text"/>
              </a:rPr>
              <a:t> Student </a:t>
            </a:r>
            <a:r>
              <a:rPr lang="nl-BE" sz="2000" dirty="0" err="1">
                <a:solidFill>
                  <a:schemeClr val="bg1"/>
                </a:solidFill>
                <a:latin typeface="UGent Panno Text"/>
              </a:rPr>
              <a:t>Facilities</a:t>
            </a:r>
            <a:endParaRPr lang="nl-BE" sz="2000" dirty="0">
              <a:solidFill>
                <a:schemeClr val="bg1"/>
              </a:solidFill>
              <a:latin typeface="UGent Panno Text"/>
            </a:endParaRPr>
          </a:p>
        </p:txBody>
      </p:sp>
      <p:sp>
        <p:nvSpPr>
          <p:cNvPr id="35" name="Tijdelijke aanduiding voor inhoud 2">
            <a:extLst>
              <a:ext uri="{FF2B5EF4-FFF2-40B4-BE49-F238E27FC236}">
                <a16:creationId xmlns:a16="http://schemas.microsoft.com/office/drawing/2014/main" id="{03584765-E234-DFEB-67ED-154E5F8CE37C}"/>
              </a:ext>
            </a:extLst>
          </p:cNvPr>
          <p:cNvSpPr txBox="1">
            <a:spLocks/>
          </p:cNvSpPr>
          <p:nvPr/>
        </p:nvSpPr>
        <p:spPr>
          <a:xfrm>
            <a:off x="757725" y="297266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dirty="0" err="1">
                <a:latin typeface="UGent Panno Text" panose="02000506040000040003" pitchFamily="2" charset="0"/>
              </a:rPr>
              <a:t>Education</a:t>
            </a:r>
            <a:endParaRPr lang="nl-BE" sz="2000" dirty="0">
              <a:latin typeface="UGent Panno Text" panose="02000506040000040003" pitchFamily="2" charset="0"/>
            </a:endParaRPr>
          </a:p>
        </p:txBody>
      </p:sp>
      <p:sp>
        <p:nvSpPr>
          <p:cNvPr id="36" name="Tijdelijke aanduiding voor inhoud 2">
            <a:extLst>
              <a:ext uri="{FF2B5EF4-FFF2-40B4-BE49-F238E27FC236}">
                <a16:creationId xmlns:a16="http://schemas.microsoft.com/office/drawing/2014/main" id="{B4ED5166-9AAB-0913-E8AC-00A41B92B0C5}"/>
              </a:ext>
            </a:extLst>
          </p:cNvPr>
          <p:cNvSpPr txBox="1">
            <a:spLocks/>
          </p:cNvSpPr>
          <p:nvPr/>
        </p:nvSpPr>
        <p:spPr>
          <a:xfrm>
            <a:off x="757725" y="365965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dirty="0">
                <a:latin typeface="UGent Panno Text" panose="02000506040000040003" pitchFamily="2" charset="0"/>
              </a:rPr>
              <a:t>Research</a:t>
            </a:r>
          </a:p>
        </p:txBody>
      </p:sp>
      <p:sp>
        <p:nvSpPr>
          <p:cNvPr id="37" name="Tijdelijke aanduiding voor inhoud 2">
            <a:extLst>
              <a:ext uri="{FF2B5EF4-FFF2-40B4-BE49-F238E27FC236}">
                <a16:creationId xmlns:a16="http://schemas.microsoft.com/office/drawing/2014/main" id="{C741B479-8E74-C8F2-ED41-624DC544449E}"/>
              </a:ext>
            </a:extLst>
          </p:cNvPr>
          <p:cNvSpPr txBox="1">
            <a:spLocks/>
          </p:cNvSpPr>
          <p:nvPr/>
        </p:nvSpPr>
        <p:spPr>
          <a:xfrm>
            <a:off x="757725" y="434664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000" dirty="0">
                <a:latin typeface="UGent Panno Text"/>
              </a:rPr>
              <a:t>Communication </a:t>
            </a:r>
            <a:r>
              <a:rPr lang="nl-BE" sz="2000" dirty="0" err="1">
                <a:latin typeface="UGent Panno Text"/>
              </a:rPr>
              <a:t>and</a:t>
            </a:r>
            <a:r>
              <a:rPr lang="nl-BE" sz="2000" dirty="0">
                <a:latin typeface="UGent Panno Text"/>
              </a:rPr>
              <a:t> Marketing</a:t>
            </a:r>
            <a:endParaRPr lang="nl-NL" dirty="0">
              <a:latin typeface="UGent Panno Text"/>
            </a:endParaRPr>
          </a:p>
        </p:txBody>
      </p:sp>
      <p:sp>
        <p:nvSpPr>
          <p:cNvPr id="38" name="Tijdelijke aanduiding voor inhoud 2">
            <a:extLst>
              <a:ext uri="{FF2B5EF4-FFF2-40B4-BE49-F238E27FC236}">
                <a16:creationId xmlns:a16="http://schemas.microsoft.com/office/drawing/2014/main" id="{EC0C5811-C3BA-0B13-E46C-909F2BDFBF07}"/>
              </a:ext>
            </a:extLst>
          </p:cNvPr>
          <p:cNvSpPr txBox="1">
            <a:spLocks/>
          </p:cNvSpPr>
          <p:nvPr/>
        </p:nvSpPr>
        <p:spPr>
          <a:xfrm>
            <a:off x="757725" y="5065434"/>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dirty="0" err="1">
                <a:latin typeface="UGent Panno Text" panose="02000506040000040003" pitchFamily="2" charset="0"/>
              </a:rPr>
              <a:t>Internationalisation</a:t>
            </a:r>
            <a:endParaRPr lang="nl-BE" sz="2000" dirty="0">
              <a:latin typeface="UGent Panno Text" panose="02000506040000040003" pitchFamily="2" charset="0"/>
            </a:endParaRPr>
          </a:p>
        </p:txBody>
      </p:sp>
      <p:sp>
        <p:nvSpPr>
          <p:cNvPr id="39" name="Tijdelijke aanduiding voor inhoud 2">
            <a:extLst>
              <a:ext uri="{FF2B5EF4-FFF2-40B4-BE49-F238E27FC236}">
                <a16:creationId xmlns:a16="http://schemas.microsoft.com/office/drawing/2014/main" id="{D5EBDBFD-E010-5EE9-88A1-33AB71210067}"/>
              </a:ext>
            </a:extLst>
          </p:cNvPr>
          <p:cNvSpPr txBox="1">
            <a:spLocks/>
          </p:cNvSpPr>
          <p:nvPr/>
        </p:nvSpPr>
        <p:spPr>
          <a:xfrm>
            <a:off x="4564486" y="322260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dirty="0">
                <a:latin typeface="UGent Panno Text" panose="02000506040000040003" pitchFamily="2" charset="0"/>
              </a:rPr>
              <a:t>Human Resources</a:t>
            </a:r>
          </a:p>
        </p:txBody>
      </p:sp>
      <p:sp>
        <p:nvSpPr>
          <p:cNvPr id="40" name="Tijdelijke aanduiding voor inhoud 2">
            <a:extLst>
              <a:ext uri="{FF2B5EF4-FFF2-40B4-BE49-F238E27FC236}">
                <a16:creationId xmlns:a16="http://schemas.microsoft.com/office/drawing/2014/main" id="{52D64078-BEF3-3B65-B097-D757CD24CDFB}"/>
              </a:ext>
            </a:extLst>
          </p:cNvPr>
          <p:cNvSpPr txBox="1">
            <a:spLocks/>
          </p:cNvSpPr>
          <p:nvPr/>
        </p:nvSpPr>
        <p:spPr>
          <a:xfrm>
            <a:off x="4564485" y="3972766"/>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dirty="0">
                <a:latin typeface="UGent Panno Text" panose="02000506040000040003" pitchFamily="2" charset="0"/>
              </a:rPr>
              <a:t>Finance</a:t>
            </a:r>
          </a:p>
        </p:txBody>
      </p:sp>
      <p:sp>
        <p:nvSpPr>
          <p:cNvPr id="41" name="Tijdelijke aanduiding voor inhoud 2">
            <a:extLst>
              <a:ext uri="{FF2B5EF4-FFF2-40B4-BE49-F238E27FC236}">
                <a16:creationId xmlns:a16="http://schemas.microsoft.com/office/drawing/2014/main" id="{11EF04DD-7C43-50EA-058D-767B0ED14DD2}"/>
              </a:ext>
            </a:extLst>
          </p:cNvPr>
          <p:cNvSpPr txBox="1">
            <a:spLocks/>
          </p:cNvSpPr>
          <p:nvPr/>
        </p:nvSpPr>
        <p:spPr>
          <a:xfrm>
            <a:off x="4564485" y="4722932"/>
            <a:ext cx="3310648" cy="528462"/>
          </a:xfrm>
          <a:prstGeom prst="rect">
            <a:avLst/>
          </a:prstGeom>
          <a:solidFill>
            <a:srgbClr val="FFD200"/>
          </a:solidFill>
          <a:ln w="38100">
            <a:noFill/>
          </a:ln>
        </p:spPr>
        <p:txBody>
          <a:bodyPr vert="horz" lIns="64294" tIns="32147" rIns="64294" bIns="32147" rtlCol="0" anchor="ctr">
            <a:normAutofit fontScale="85000"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000" dirty="0" err="1">
                <a:latin typeface="UGent Panno Text"/>
              </a:rPr>
              <a:t>Governance</a:t>
            </a:r>
            <a:r>
              <a:rPr lang="nl-BE" sz="2000" dirty="0">
                <a:latin typeface="UGent Panno Text"/>
              </a:rPr>
              <a:t>, Legal </a:t>
            </a:r>
            <a:r>
              <a:rPr lang="nl-BE" sz="2000" dirty="0" err="1">
                <a:latin typeface="UGent Panno Text"/>
              </a:rPr>
              <a:t>Affairs</a:t>
            </a:r>
            <a:r>
              <a:rPr lang="nl-BE" sz="2000" dirty="0">
                <a:latin typeface="UGent Panno Text"/>
              </a:rPr>
              <a:t> </a:t>
            </a:r>
            <a:r>
              <a:rPr lang="nl-BE" sz="2000" dirty="0" err="1">
                <a:latin typeface="UGent Panno Text"/>
              </a:rPr>
              <a:t>and</a:t>
            </a:r>
            <a:r>
              <a:rPr lang="nl-BE" sz="2000" dirty="0">
                <a:latin typeface="UGent Panno Text"/>
              </a:rPr>
              <a:t> Compliance</a:t>
            </a:r>
            <a:endParaRPr lang="nl-NL" dirty="0">
              <a:latin typeface="UGent Panno Text"/>
            </a:endParaRPr>
          </a:p>
        </p:txBody>
      </p:sp>
      <p:sp>
        <p:nvSpPr>
          <p:cNvPr id="42" name="Tijdelijke aanduiding voor inhoud 2">
            <a:extLst>
              <a:ext uri="{FF2B5EF4-FFF2-40B4-BE49-F238E27FC236}">
                <a16:creationId xmlns:a16="http://schemas.microsoft.com/office/drawing/2014/main" id="{CBDECAAC-C21A-688C-00C2-E7C7B14D78DF}"/>
              </a:ext>
            </a:extLst>
          </p:cNvPr>
          <p:cNvSpPr txBox="1">
            <a:spLocks/>
          </p:cNvSpPr>
          <p:nvPr/>
        </p:nvSpPr>
        <p:spPr>
          <a:xfrm>
            <a:off x="8371246" y="322588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000" dirty="0">
                <a:latin typeface="UGent Panno Text"/>
              </a:rPr>
              <a:t>Real </a:t>
            </a:r>
            <a:r>
              <a:rPr lang="nl-BE" sz="2000" dirty="0" err="1">
                <a:latin typeface="UGent Panno Text"/>
              </a:rPr>
              <a:t>Estate</a:t>
            </a:r>
            <a:r>
              <a:rPr lang="nl-BE" sz="2000" dirty="0">
                <a:latin typeface="UGent Panno Text"/>
              </a:rPr>
              <a:t> </a:t>
            </a:r>
            <a:r>
              <a:rPr lang="nl-BE" sz="2000" dirty="0" err="1">
                <a:latin typeface="UGent Panno Text"/>
              </a:rPr>
              <a:t>and</a:t>
            </a:r>
            <a:r>
              <a:rPr lang="nl-BE" sz="2000" dirty="0">
                <a:latin typeface="UGent Panno Text"/>
              </a:rPr>
              <a:t> Campus </a:t>
            </a:r>
            <a:r>
              <a:rPr lang="nl-BE" sz="2000" dirty="0" err="1">
                <a:latin typeface="UGent Panno Text"/>
              </a:rPr>
              <a:t>Facilities</a:t>
            </a:r>
            <a:endParaRPr lang="nl-BE" sz="2000" dirty="0">
              <a:latin typeface="UGent Panno Text"/>
            </a:endParaRPr>
          </a:p>
        </p:txBody>
      </p:sp>
      <p:sp>
        <p:nvSpPr>
          <p:cNvPr id="43" name="Tijdelijke aanduiding voor inhoud 2">
            <a:extLst>
              <a:ext uri="{FF2B5EF4-FFF2-40B4-BE49-F238E27FC236}">
                <a16:creationId xmlns:a16="http://schemas.microsoft.com/office/drawing/2014/main" id="{BB34EB52-3861-135A-46C2-831DC56162A5}"/>
              </a:ext>
            </a:extLst>
          </p:cNvPr>
          <p:cNvSpPr txBox="1">
            <a:spLocks/>
          </p:cNvSpPr>
          <p:nvPr/>
        </p:nvSpPr>
        <p:spPr>
          <a:xfrm>
            <a:off x="8371246" y="3976045"/>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dirty="0">
                <a:latin typeface="UGent Panno Text" panose="02000506040000040003" pitchFamily="2" charset="0"/>
              </a:rPr>
              <a:t>ICT</a:t>
            </a:r>
          </a:p>
        </p:txBody>
      </p:sp>
      <p:sp>
        <p:nvSpPr>
          <p:cNvPr id="44" name="Tijdelijke aanduiding voor inhoud 2">
            <a:extLst>
              <a:ext uri="{FF2B5EF4-FFF2-40B4-BE49-F238E27FC236}">
                <a16:creationId xmlns:a16="http://schemas.microsoft.com/office/drawing/2014/main" id="{239DCDBB-AF19-A405-628D-F588895988C6}"/>
              </a:ext>
            </a:extLst>
          </p:cNvPr>
          <p:cNvSpPr txBox="1">
            <a:spLocks/>
          </p:cNvSpPr>
          <p:nvPr/>
        </p:nvSpPr>
        <p:spPr>
          <a:xfrm>
            <a:off x="8371245" y="472169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dirty="0">
                <a:latin typeface="UGent Panno Text" panose="02000506040000040003" pitchFamily="2" charset="0"/>
              </a:rPr>
              <a:t>Student </a:t>
            </a:r>
            <a:r>
              <a:rPr lang="nl-BE" sz="2000" dirty="0" err="1">
                <a:latin typeface="UGent Panno Text" panose="02000506040000040003" pitchFamily="2" charset="0"/>
              </a:rPr>
              <a:t>Facilities</a:t>
            </a:r>
            <a:endParaRPr lang="nl-BE" sz="2000" dirty="0">
              <a:latin typeface="UGent Panno Text" panose="02000506040000040003" pitchFamily="2" charset="0"/>
            </a:endParaRPr>
          </a:p>
        </p:txBody>
      </p:sp>
    </p:spTree>
    <p:extLst>
      <p:ext uri="{BB962C8B-B14F-4D97-AF65-F5344CB8AC3E}">
        <p14:creationId xmlns:p14="http://schemas.microsoft.com/office/powerpoint/2010/main" val="152982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5ACBFD2-B2B7-F0C9-AA90-30CB5266C53F}"/>
              </a:ext>
            </a:extLst>
          </p:cNvPr>
          <p:cNvSpPr>
            <a:spLocks noGrp="1"/>
          </p:cNvSpPr>
          <p:nvPr>
            <p:ph type="title"/>
          </p:nvPr>
        </p:nvSpPr>
        <p:spPr/>
        <p:txBody>
          <a:bodyPr>
            <a:normAutofit/>
          </a:bodyPr>
          <a:lstStyle/>
          <a:p>
            <a:r>
              <a:rPr lang="nl-NL" dirty="0"/>
              <a:t>11 </a:t>
            </a:r>
            <a:r>
              <a:rPr lang="nl-NL" dirty="0" err="1"/>
              <a:t>faculties</a:t>
            </a:r>
            <a:endParaRPr lang="en-BE" dirty="0"/>
          </a:p>
        </p:txBody>
      </p:sp>
      <p:sp>
        <p:nvSpPr>
          <p:cNvPr id="3" name="Tijdelijke aanduiding voor inhoud 2"/>
          <p:cNvSpPr>
            <a:spLocks noGrp="1"/>
          </p:cNvSpPr>
          <p:nvPr>
            <p:ph idx="4294967295"/>
          </p:nvPr>
        </p:nvSpPr>
        <p:spPr>
          <a:xfrm>
            <a:off x="542609" y="1165225"/>
            <a:ext cx="10350816" cy="3789363"/>
          </a:xfrm>
        </p:spPr>
        <p:txBody>
          <a:bodyPr>
            <a:normAutofit/>
          </a:bodyPr>
          <a:lstStyle/>
          <a:p>
            <a:pPr marL="543600" indent="-457200">
              <a:buFont typeface="Arial" panose="020B0604020202020204" pitchFamily="34" charset="0"/>
              <a:buChar char="•"/>
            </a:pPr>
            <a:r>
              <a:rPr lang="en-US" dirty="0"/>
              <a:t>Managed by the dean and the faculty board.</a:t>
            </a:r>
          </a:p>
          <a:p>
            <a:pPr marL="543600" indent="-457200">
              <a:buFont typeface="Arial" panose="020B0604020202020204" pitchFamily="34" charset="0"/>
              <a:buChar char="•"/>
            </a:pPr>
            <a:r>
              <a:rPr lang="en-GB" dirty="0"/>
              <a:t>Each faculty consisting of a number of departments </a:t>
            </a:r>
            <a:br>
              <a:rPr lang="en-GB" dirty="0"/>
            </a:br>
            <a:r>
              <a:rPr lang="en-GB" dirty="0"/>
              <a:t>(adding up to about 80 departments).</a:t>
            </a:r>
            <a:endParaRPr lang="en-US" dirty="0"/>
          </a:p>
        </p:txBody>
      </p:sp>
      <p:pic>
        <p:nvPicPr>
          <p:cNvPr id="5" name="Afbeelding 4"/>
          <p:cNvPicPr>
            <a:picLocks noChangeAspect="1"/>
          </p:cNvPicPr>
          <p:nvPr/>
        </p:nvPicPr>
        <p:blipFill rotWithShape="1">
          <a:blip r:embed="rId3" cstate="screen">
            <a:extLst>
              <a:ext uri="{28A0092B-C50C-407E-A947-70E740481C1C}">
                <a14:useLocalDpi xmlns:a14="http://schemas.microsoft.com/office/drawing/2010/main"/>
              </a:ext>
            </a:extLst>
          </a:blip>
          <a:srcRect l="150" t="2402" r="-150" b="11802"/>
          <a:stretch/>
        </p:blipFill>
        <p:spPr>
          <a:xfrm>
            <a:off x="2247394" y="2775284"/>
            <a:ext cx="5347096" cy="2953502"/>
          </a:xfrm>
          <a:prstGeom prst="rect">
            <a:avLst/>
          </a:prstGeom>
        </p:spPr>
      </p:pic>
      <p:pic>
        <p:nvPicPr>
          <p:cNvPr id="7" name="Afbeelding 6"/>
          <p:cNvPicPr>
            <a:picLocks noChangeAspect="1"/>
          </p:cNvPicPr>
          <p:nvPr/>
        </p:nvPicPr>
        <p:blipFill rotWithShape="1">
          <a:blip r:embed="rId4" cstate="screen">
            <a:extLst>
              <a:ext uri="{28A0092B-C50C-407E-A947-70E740481C1C}">
                <a14:useLocalDpi xmlns:a14="http://schemas.microsoft.com/office/drawing/2010/main"/>
              </a:ext>
            </a:extLst>
          </a:blip>
          <a:srcRect l="7840"/>
          <a:stretch/>
        </p:blipFill>
        <p:spPr>
          <a:xfrm>
            <a:off x="7860631" y="0"/>
            <a:ext cx="4727475" cy="3424048"/>
          </a:xfrm>
          <a:prstGeom prst="rect">
            <a:avLst/>
          </a:prstGeom>
        </p:spPr>
      </p:pic>
      <p:pic>
        <p:nvPicPr>
          <p:cNvPr id="11" name="Afbeelding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53827" y="3614987"/>
            <a:ext cx="4507407" cy="3258772"/>
          </a:xfrm>
          <a:prstGeom prst="rect">
            <a:avLst/>
          </a:prstGeom>
          <a:ln w="254000" cap="sq">
            <a:solidFill>
              <a:schemeClr val="bg1"/>
            </a:solidFill>
            <a:miter lim="800000"/>
          </a:ln>
        </p:spPr>
      </p:pic>
      <p:pic>
        <p:nvPicPr>
          <p:cNvPr id="12" name="Afbeelding 11"/>
          <p:cNvPicPr>
            <a:picLocks noChangeAspect="1"/>
          </p:cNvPicPr>
          <p:nvPr/>
        </p:nvPicPr>
        <p:blipFill>
          <a:blip r:embed="rId6"/>
          <a:srcRect/>
          <a:stretch/>
        </p:blipFill>
        <p:spPr>
          <a:xfrm>
            <a:off x="9330567" y="5547912"/>
            <a:ext cx="1931554" cy="965777"/>
          </a:xfrm>
          <a:prstGeom prst="rect">
            <a:avLst/>
          </a:prstGeom>
        </p:spPr>
      </p:pic>
      <p:pic>
        <p:nvPicPr>
          <p:cNvPr id="13" name="Picture 2"/>
          <p:cNvPicPr>
            <a:picLocks noChangeAspect="1" noChangeArrowheads="1"/>
          </p:cNvPicPr>
          <p:nvPr/>
        </p:nvPicPr>
        <p:blipFill>
          <a:blip r:embed="rId7"/>
          <a:srcRect/>
          <a:stretch/>
        </p:blipFill>
        <p:spPr bwMode="auto">
          <a:xfrm>
            <a:off x="9612864" y="2456339"/>
            <a:ext cx="2579136" cy="967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fbeelding 1">
            <a:extLst>
              <a:ext uri="{FF2B5EF4-FFF2-40B4-BE49-F238E27FC236}">
                <a16:creationId xmlns:a16="http://schemas.microsoft.com/office/drawing/2014/main" id="{3C53825B-9A9E-D2F4-83BA-B37538AE7EEA}"/>
              </a:ext>
            </a:extLst>
          </p:cNvPr>
          <p:cNvPicPr>
            <a:picLocks noChangeAspect="1"/>
          </p:cNvPicPr>
          <p:nvPr/>
        </p:nvPicPr>
        <p:blipFill>
          <a:blip r:embed="rId8"/>
          <a:stretch>
            <a:fillRect/>
          </a:stretch>
        </p:blipFill>
        <p:spPr>
          <a:xfrm>
            <a:off x="4314802" y="3355513"/>
            <a:ext cx="2248815" cy="964372"/>
          </a:xfrm>
          <a:prstGeom prst="rect">
            <a:avLst/>
          </a:prstGeom>
        </p:spPr>
      </p:pic>
    </p:spTree>
    <p:extLst>
      <p:ext uri="{BB962C8B-B14F-4D97-AF65-F5344CB8AC3E}">
        <p14:creationId xmlns:p14="http://schemas.microsoft.com/office/powerpoint/2010/main" val="30474453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cstate="screen">
            <a:extLst>
              <a:ext uri="{28A0092B-C50C-407E-A947-70E740481C1C}">
                <a14:useLocalDpi xmlns:a14="http://schemas.microsoft.com/office/drawing/2010/main"/>
              </a:ext>
            </a:extLst>
          </a:blip>
          <a:srcRect l="-183"/>
          <a:stretch/>
        </p:blipFill>
        <p:spPr>
          <a:xfrm>
            <a:off x="6444296" y="178750"/>
            <a:ext cx="5839549" cy="2693038"/>
          </a:xfrm>
          <a:prstGeom prst="rect">
            <a:avLst/>
          </a:prstGeom>
        </p:spPr>
      </p:pic>
      <p:pic>
        <p:nvPicPr>
          <p:cNvPr id="18" name="Afbeelding 1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47355" y="3037940"/>
            <a:ext cx="5836490" cy="3627809"/>
          </a:xfrm>
          <a:prstGeom prst="rect">
            <a:avLst/>
          </a:prstGeom>
        </p:spPr>
      </p:pic>
      <p:pic>
        <p:nvPicPr>
          <p:cNvPr id="6" name="Afbeelding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4963" y="178749"/>
            <a:ext cx="5846120" cy="3527699"/>
          </a:xfrm>
          <a:prstGeom prst="rect">
            <a:avLst/>
          </a:prstGeom>
        </p:spPr>
      </p:pic>
      <p:pic>
        <p:nvPicPr>
          <p:cNvPr id="5" name="Afbeelding 4"/>
          <p:cNvPicPr>
            <a:picLocks noChangeAspect="1"/>
          </p:cNvPicPr>
          <p:nvPr/>
        </p:nvPicPr>
        <p:blipFill>
          <a:blip r:embed="rId5"/>
          <a:srcRect/>
          <a:stretch/>
        </p:blipFill>
        <p:spPr>
          <a:xfrm>
            <a:off x="335296" y="1462860"/>
            <a:ext cx="2557199" cy="959478"/>
          </a:xfrm>
          <a:prstGeom prst="rect">
            <a:avLst/>
          </a:prstGeom>
        </p:spPr>
      </p:pic>
      <p:pic>
        <p:nvPicPr>
          <p:cNvPr id="14" name="Afbeelding 13"/>
          <p:cNvPicPr>
            <a:picLocks noChangeAspect="1"/>
          </p:cNvPicPr>
          <p:nvPr/>
        </p:nvPicPr>
        <p:blipFill>
          <a:blip r:embed="rId6"/>
          <a:srcRect/>
          <a:stretch/>
        </p:blipFill>
        <p:spPr>
          <a:xfrm>
            <a:off x="6444296" y="5224998"/>
            <a:ext cx="2415309" cy="905259"/>
          </a:xfrm>
          <a:prstGeom prst="rect">
            <a:avLst/>
          </a:prstGeom>
        </p:spPr>
      </p:pic>
      <p:pic>
        <p:nvPicPr>
          <p:cNvPr id="12" name="Afbeelding 11"/>
          <p:cNvPicPr>
            <a:picLocks noChangeAspect="1"/>
          </p:cNvPicPr>
          <p:nvPr/>
        </p:nvPicPr>
        <p:blipFill>
          <a:blip r:embed="rId7"/>
          <a:srcRect/>
          <a:stretch/>
        </p:blipFill>
        <p:spPr>
          <a:xfrm>
            <a:off x="6441267" y="1462859"/>
            <a:ext cx="2878434" cy="959478"/>
          </a:xfrm>
          <a:prstGeom prst="rect">
            <a:avLst/>
          </a:prstGeom>
        </p:spPr>
      </p:pic>
      <p:pic>
        <p:nvPicPr>
          <p:cNvPr id="15" name="Afbeelding 14"/>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341779" y="3037940"/>
            <a:ext cx="3820061" cy="3627809"/>
          </a:xfrm>
          <a:prstGeom prst="rect">
            <a:avLst/>
          </a:prstGeom>
          <a:ln w="254000" cap="sq">
            <a:solidFill>
              <a:schemeClr val="bg1"/>
            </a:solidFill>
            <a:miter lim="800000"/>
          </a:ln>
        </p:spPr>
      </p:pic>
      <p:pic>
        <p:nvPicPr>
          <p:cNvPr id="16" name="Afbeelding 15"/>
          <p:cNvPicPr>
            <a:picLocks noChangeAspect="1"/>
          </p:cNvPicPr>
          <p:nvPr/>
        </p:nvPicPr>
        <p:blipFill>
          <a:blip r:embed="rId9"/>
          <a:srcRect/>
          <a:stretch/>
        </p:blipFill>
        <p:spPr>
          <a:xfrm>
            <a:off x="3616961" y="5224998"/>
            <a:ext cx="2558456" cy="851610"/>
          </a:xfrm>
          <a:prstGeom prst="rect">
            <a:avLst/>
          </a:prstGeom>
        </p:spPr>
      </p:pic>
    </p:spTree>
    <p:extLst>
      <p:ext uri="{BB962C8B-B14F-4D97-AF65-F5344CB8AC3E}">
        <p14:creationId xmlns:p14="http://schemas.microsoft.com/office/powerpoint/2010/main" val="27995002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70867" y="2195460"/>
            <a:ext cx="4564884" cy="4872458"/>
          </a:xfrm>
          <a:prstGeom prst="rect">
            <a:avLst/>
          </a:prstGeom>
        </p:spPr>
      </p:pic>
      <p:sp>
        <p:nvSpPr>
          <p:cNvPr id="4" name="Tijdelijke aanduiding voor dianummer 3"/>
          <p:cNvSpPr>
            <a:spLocks noGrp="1"/>
          </p:cNvSpPr>
          <p:nvPr>
            <p:ph type="sldNum" sz="quarter" idx="4294967295"/>
          </p:nvPr>
        </p:nvSpPr>
        <p:spPr>
          <a:xfrm>
            <a:off x="8610600" y="6356350"/>
            <a:ext cx="2743200" cy="365125"/>
          </a:xfrm>
          <a:prstGeom prst="rect">
            <a:avLst/>
          </a:prstGeom>
        </p:spPr>
        <p:txBody>
          <a:bodyPr/>
          <a:lstStyle/>
          <a:p>
            <a:fld id="{7AE184E0-0BD4-4705-A12B-9B71DDE63301}" type="slidenum">
              <a:rPr lang="nl-BE" noProof="0" smtClean="0"/>
              <a:t>43</a:t>
            </a:fld>
            <a:endParaRPr lang="nl-BE" noProof="0" dirty="0"/>
          </a:p>
        </p:txBody>
      </p:sp>
      <p:pic>
        <p:nvPicPr>
          <p:cNvPr id="5" name="Afbeelding 4"/>
          <p:cNvPicPr>
            <a:picLocks noChangeAspect="1"/>
          </p:cNvPicPr>
          <p:nvPr/>
        </p:nvPicPr>
        <p:blipFill rotWithShape="1">
          <a:blip r:embed="rId3" cstate="screen">
            <a:extLst>
              <a:ext uri="{28A0092B-C50C-407E-A947-70E740481C1C}">
                <a14:useLocalDpi xmlns:a14="http://schemas.microsoft.com/office/drawing/2010/main"/>
              </a:ext>
            </a:extLst>
          </a:blip>
          <a:srcRect r="-175"/>
          <a:stretch/>
        </p:blipFill>
        <p:spPr>
          <a:xfrm>
            <a:off x="373" y="0"/>
            <a:ext cx="5398784" cy="3205233"/>
          </a:xfrm>
          <a:prstGeom prst="rect">
            <a:avLst/>
          </a:prstGeom>
        </p:spPr>
      </p:pic>
      <p:pic>
        <p:nvPicPr>
          <p:cNvPr id="6" name="Afbeelding 5"/>
          <p:cNvPicPr>
            <a:picLocks noChangeAspect="1"/>
          </p:cNvPicPr>
          <p:nvPr/>
        </p:nvPicPr>
        <p:blipFill>
          <a:blip r:embed="rId4"/>
          <a:srcRect/>
          <a:stretch/>
        </p:blipFill>
        <p:spPr>
          <a:xfrm>
            <a:off x="2511775" y="2036689"/>
            <a:ext cx="2882721" cy="959479"/>
          </a:xfrm>
          <a:prstGeom prst="rect">
            <a:avLst/>
          </a:prstGeom>
        </p:spPr>
      </p:pic>
      <p:pic>
        <p:nvPicPr>
          <p:cNvPr id="7" name="Afbeelding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58223" y="0"/>
            <a:ext cx="6665759" cy="3223338"/>
          </a:xfrm>
          <a:prstGeom prst="rect">
            <a:avLst/>
          </a:prstGeom>
          <a:ln w="254000" cap="sq">
            <a:solidFill>
              <a:schemeClr val="bg1"/>
            </a:solidFill>
            <a:miter lim="800000"/>
          </a:ln>
        </p:spPr>
      </p:pic>
      <p:pic>
        <p:nvPicPr>
          <p:cNvPr id="8" name="Afbeelding 7"/>
          <p:cNvPicPr>
            <a:picLocks noChangeAspect="1"/>
          </p:cNvPicPr>
          <p:nvPr/>
        </p:nvPicPr>
        <p:blipFill>
          <a:blip r:embed="rId6"/>
          <a:srcRect/>
          <a:stretch/>
        </p:blipFill>
        <p:spPr>
          <a:xfrm>
            <a:off x="9451664" y="387654"/>
            <a:ext cx="2874402" cy="959478"/>
          </a:xfrm>
          <a:prstGeom prst="rect">
            <a:avLst/>
          </a:prstGeom>
        </p:spPr>
      </p:pic>
      <p:pic>
        <p:nvPicPr>
          <p:cNvPr id="9" name="Afbeelding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190379" y="3479095"/>
            <a:ext cx="5308693" cy="3445812"/>
          </a:xfrm>
          <a:prstGeom prst="rect">
            <a:avLst/>
          </a:prstGeom>
          <a:ln w="254000" cap="sq">
            <a:solidFill>
              <a:schemeClr val="bg1"/>
            </a:solidFill>
            <a:miter lim="800000"/>
          </a:ln>
        </p:spPr>
      </p:pic>
      <p:pic>
        <p:nvPicPr>
          <p:cNvPr id="10" name="Afbeelding 9"/>
          <p:cNvPicPr>
            <a:picLocks noChangeAspect="1"/>
          </p:cNvPicPr>
          <p:nvPr/>
        </p:nvPicPr>
        <p:blipFill>
          <a:blip r:embed="rId8"/>
          <a:srcRect/>
          <a:stretch/>
        </p:blipFill>
        <p:spPr>
          <a:xfrm>
            <a:off x="2190379" y="4433135"/>
            <a:ext cx="2963696" cy="987898"/>
          </a:xfrm>
          <a:prstGeom prst="rect">
            <a:avLst/>
          </a:prstGeom>
        </p:spPr>
      </p:pic>
      <p:pic>
        <p:nvPicPr>
          <p:cNvPr id="12" name="Afbeelding 11"/>
          <p:cNvPicPr>
            <a:picLocks noChangeAspect="1"/>
          </p:cNvPicPr>
          <p:nvPr/>
        </p:nvPicPr>
        <p:blipFill>
          <a:blip r:embed="rId9"/>
          <a:srcRect/>
          <a:stretch/>
        </p:blipFill>
        <p:spPr>
          <a:xfrm>
            <a:off x="7747079" y="5586509"/>
            <a:ext cx="2554557" cy="959477"/>
          </a:xfrm>
          <a:prstGeom prst="rect">
            <a:avLst/>
          </a:prstGeom>
        </p:spPr>
      </p:pic>
    </p:spTree>
    <p:extLst>
      <p:ext uri="{BB962C8B-B14F-4D97-AF65-F5344CB8AC3E}">
        <p14:creationId xmlns:p14="http://schemas.microsoft.com/office/powerpoint/2010/main" val="208172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fbeelding 1">
            <a:extLst>
              <a:ext uri="{FF2B5EF4-FFF2-40B4-BE49-F238E27FC236}">
                <a16:creationId xmlns:a16="http://schemas.microsoft.com/office/drawing/2014/main" id="{333846E7-6538-4938-2FF1-A63BACBF373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013" r="4480"/>
          <a:stretch/>
        </p:blipFill>
        <p:spPr>
          <a:xfrm>
            <a:off x="6758152" y="1"/>
            <a:ext cx="5098886" cy="6561138"/>
          </a:xfrm>
          <a:prstGeom prst="rect">
            <a:avLst/>
          </a:prstGeom>
        </p:spPr>
      </p:pic>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a:xfrm>
            <a:off x="542609" y="1889759"/>
            <a:ext cx="6120950" cy="3789681"/>
          </a:xfrm>
        </p:spPr>
        <p:txBody>
          <a:bodyPr vert="horz" lIns="91440" tIns="45720" rIns="91440" bIns="45720" rtlCol="0" anchor="t">
            <a:normAutofit/>
          </a:bodyPr>
          <a:lstStyle/>
          <a:p>
            <a:pPr marL="318770" indent="-318770">
              <a:buClr>
                <a:srgbClr val="1E64C8"/>
              </a:buClr>
              <a:buFont typeface="Arial" panose="020B0604020202020204" pitchFamily="34" charset="0"/>
              <a:buChar char="•"/>
            </a:pPr>
            <a:r>
              <a:rPr lang="nl-BE" err="1">
                <a:latin typeface="UGent Panno Text"/>
              </a:rPr>
              <a:t>Ghent</a:t>
            </a:r>
            <a:r>
              <a:rPr lang="nl-BE" dirty="0">
                <a:latin typeface="UGent Panno Text"/>
              </a:rPr>
              <a:t> University</a:t>
            </a:r>
            <a:r>
              <a:rPr lang="en-BE" dirty="0">
                <a:latin typeface="UGent Panno Text"/>
              </a:rPr>
              <a:t>: </a:t>
            </a:r>
            <a:r>
              <a:rPr lang="nl-BE" dirty="0">
                <a:latin typeface="UGent Panno Text"/>
              </a:rPr>
              <a:t>		</a:t>
            </a:r>
            <a:r>
              <a:rPr lang="en-BE" dirty="0">
                <a:latin typeface="UGent Panno Text"/>
              </a:rPr>
              <a:t>9</a:t>
            </a:r>
            <a:r>
              <a:rPr lang="nl-BE" dirty="0">
                <a:latin typeface="UGent Panno Text"/>
              </a:rPr>
              <a:t>,5</a:t>
            </a:r>
            <a:r>
              <a:rPr lang="en-BE" dirty="0">
                <a:latin typeface="UGent Panno Text"/>
              </a:rPr>
              <a:t>00 </a:t>
            </a:r>
            <a:r>
              <a:rPr lang="nl-BE" dirty="0">
                <a:latin typeface="UGent Panno Text"/>
              </a:rPr>
              <a:t>employees</a:t>
            </a:r>
            <a:br>
              <a:rPr lang="nl-BE" dirty="0">
                <a:latin typeface="UGent Panno Text"/>
              </a:rPr>
            </a:br>
            <a:r>
              <a:rPr lang="nl-BE" dirty="0">
                <a:latin typeface="UGent Panno Text"/>
              </a:rPr>
              <a:t>        </a:t>
            </a:r>
            <a:r>
              <a:rPr lang="nl-BE">
                <a:latin typeface="UGent Panno Text"/>
              </a:rPr>
              <a:t> </a:t>
            </a:r>
            <a:r>
              <a:rPr lang="nl-BE" dirty="0">
                <a:latin typeface="UGent Panno Text"/>
              </a:rPr>
              <a:t>(20% </a:t>
            </a:r>
            <a:r>
              <a:rPr lang="nl-BE" err="1">
                <a:latin typeface="UGent Panno Text"/>
              </a:rPr>
              <a:t>international</a:t>
            </a:r>
            <a:r>
              <a:rPr lang="nl-BE" dirty="0">
                <a:latin typeface="UGent Panno Text"/>
              </a:rPr>
              <a:t>)</a:t>
            </a:r>
          </a:p>
          <a:p>
            <a:pPr marL="318770" indent="-318770">
              <a:buClr>
                <a:srgbClr val="1E64C8"/>
              </a:buClr>
              <a:buFont typeface="Arial" panose="020B0604020202020204" pitchFamily="34" charset="0"/>
              <a:buChar char="•"/>
            </a:pPr>
            <a:r>
              <a:rPr lang="nl-BE" dirty="0">
                <a:latin typeface="UGent Panno Text"/>
              </a:rPr>
              <a:t>Ghent University </a:t>
            </a:r>
            <a:r>
              <a:rPr lang="nl-BE" err="1">
                <a:latin typeface="UGent Panno Text"/>
              </a:rPr>
              <a:t>Hospital</a:t>
            </a:r>
            <a:r>
              <a:rPr lang="en-BE" dirty="0">
                <a:latin typeface="UGent Panno Text"/>
              </a:rPr>
              <a:t>: </a:t>
            </a:r>
            <a:r>
              <a:rPr lang="nl-BE" dirty="0">
                <a:latin typeface="UGent Panno Text"/>
              </a:rPr>
              <a:t>	</a:t>
            </a:r>
            <a:r>
              <a:rPr lang="en-BE" dirty="0">
                <a:latin typeface="UGent Panno Text"/>
              </a:rPr>
              <a:t>6</a:t>
            </a:r>
            <a:r>
              <a:rPr lang="nl-BE" dirty="0">
                <a:latin typeface="UGent Panno Text"/>
              </a:rPr>
              <a:t>,</a:t>
            </a:r>
            <a:r>
              <a:rPr lang="en-BE" dirty="0">
                <a:latin typeface="UGent Panno Text"/>
              </a:rPr>
              <a:t>000 </a:t>
            </a:r>
            <a:r>
              <a:rPr lang="nl-BE" dirty="0">
                <a:latin typeface="UGent Panno Text"/>
              </a:rPr>
              <a:t>employees</a:t>
            </a:r>
            <a:endParaRPr lang="en-BE" dirty="0"/>
          </a:p>
        </p:txBody>
      </p:sp>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p:txBody>
          <a:bodyPr/>
          <a:lstStyle/>
          <a:p>
            <a:r>
              <a:rPr lang="en-BE" dirty="0"/>
              <a:t>PERSON</a:t>
            </a:r>
            <a:r>
              <a:rPr lang="nl-BE" dirty="0"/>
              <a:t>nel</a:t>
            </a:r>
            <a:endParaRPr lang="en-BE" dirty="0"/>
          </a:p>
        </p:txBody>
      </p:sp>
      <p:sp>
        <p:nvSpPr>
          <p:cNvPr id="15" name="Tekstvak 22">
            <a:extLst>
              <a:ext uri="{FF2B5EF4-FFF2-40B4-BE49-F238E27FC236}">
                <a16:creationId xmlns:a16="http://schemas.microsoft.com/office/drawing/2014/main" id="{8C6A4E7F-A272-AC28-5933-706AE7A670EE}"/>
              </a:ext>
            </a:extLst>
          </p:cNvPr>
          <p:cNvSpPr txBox="1"/>
          <p:nvPr/>
        </p:nvSpPr>
        <p:spPr>
          <a:xfrm>
            <a:off x="9330458" y="3504910"/>
            <a:ext cx="2861541" cy="400110"/>
          </a:xfrm>
          <a:prstGeom prst="rect">
            <a:avLst/>
          </a:prstGeom>
          <a:solidFill>
            <a:srgbClr val="FFD200"/>
          </a:solidFill>
        </p:spPr>
        <p:txBody>
          <a:bodyPr wrap="square" rtlCol="0">
            <a:spAutoFit/>
          </a:bodyPr>
          <a:lstStyle/>
          <a:p>
            <a:pPr marL="60273"/>
            <a:r>
              <a:rPr lang="nl-BE" sz="2000" cap="all" dirty="0" err="1">
                <a:solidFill>
                  <a:srgbClr val="1E64C8"/>
                </a:solidFill>
                <a:latin typeface="UGent Panno Text" panose="02000506040000040003" pitchFamily="2" charset="0"/>
              </a:rPr>
              <a:t>DIVERSITy</a:t>
            </a:r>
            <a:endParaRPr lang="nl-BE" sz="2000" cap="all" dirty="0">
              <a:solidFill>
                <a:srgbClr val="1E64C8"/>
              </a:solidFill>
              <a:latin typeface="UGent Panno Text" panose="02000506040000040003" pitchFamily="2" charset="0"/>
            </a:endParaRPr>
          </a:p>
        </p:txBody>
      </p:sp>
      <p:sp>
        <p:nvSpPr>
          <p:cNvPr id="16" name="Tekstvak 22">
            <a:extLst>
              <a:ext uri="{FF2B5EF4-FFF2-40B4-BE49-F238E27FC236}">
                <a16:creationId xmlns:a16="http://schemas.microsoft.com/office/drawing/2014/main" id="{514490C5-34F6-5410-958D-0886413AA05B}"/>
              </a:ext>
            </a:extLst>
          </p:cNvPr>
          <p:cNvSpPr txBox="1"/>
          <p:nvPr/>
        </p:nvSpPr>
        <p:spPr>
          <a:xfrm>
            <a:off x="9330457" y="4048820"/>
            <a:ext cx="2861541" cy="400110"/>
          </a:xfrm>
          <a:prstGeom prst="rect">
            <a:avLst/>
          </a:prstGeom>
          <a:solidFill>
            <a:srgbClr val="FFD200"/>
          </a:solidFill>
        </p:spPr>
        <p:txBody>
          <a:bodyPr wrap="square" rtlCol="0">
            <a:spAutoFit/>
          </a:bodyPr>
          <a:lstStyle/>
          <a:p>
            <a:pPr marL="60273"/>
            <a:r>
              <a:rPr lang="nl-BE" sz="2000" cap="all" dirty="0">
                <a:solidFill>
                  <a:srgbClr val="1E64C8"/>
                </a:solidFill>
                <a:latin typeface="UGent Panno Text" panose="02000506040000040003" pitchFamily="2" charset="0"/>
              </a:rPr>
              <a:t>OPEN corporate culture</a:t>
            </a:r>
          </a:p>
        </p:txBody>
      </p:sp>
      <p:sp>
        <p:nvSpPr>
          <p:cNvPr id="3" name="Tekstvak 22">
            <a:extLst>
              <a:ext uri="{FF2B5EF4-FFF2-40B4-BE49-F238E27FC236}">
                <a16:creationId xmlns:a16="http://schemas.microsoft.com/office/drawing/2014/main" id="{77A03544-568D-B079-2C71-B712A57991E4}"/>
              </a:ext>
            </a:extLst>
          </p:cNvPr>
          <p:cNvSpPr txBox="1"/>
          <p:nvPr/>
        </p:nvSpPr>
        <p:spPr>
          <a:xfrm>
            <a:off x="9330456" y="4592730"/>
            <a:ext cx="2861541" cy="400110"/>
          </a:xfrm>
          <a:prstGeom prst="rect">
            <a:avLst/>
          </a:prstGeom>
          <a:solidFill>
            <a:srgbClr val="FFD200"/>
          </a:solidFill>
        </p:spPr>
        <p:txBody>
          <a:bodyPr wrap="square" rtlCol="0">
            <a:spAutoFit/>
          </a:bodyPr>
          <a:lstStyle/>
          <a:p>
            <a:pPr marL="60273"/>
            <a:r>
              <a:rPr lang="nl-BE" sz="2000" cap="all" dirty="0" err="1">
                <a:solidFill>
                  <a:srgbClr val="1E64C8"/>
                </a:solidFill>
                <a:latin typeface="UGent Panno Text" panose="02000506040000040003" pitchFamily="2" charset="0"/>
              </a:rPr>
              <a:t>Competence-based</a:t>
            </a:r>
            <a:endParaRPr lang="nl-BE" sz="2000" cap="all" dirty="0">
              <a:solidFill>
                <a:srgbClr val="1E64C8"/>
              </a:solidFill>
              <a:latin typeface="UGent Panno Text" panose="02000506040000040003" pitchFamily="2" charset="0"/>
            </a:endParaRPr>
          </a:p>
        </p:txBody>
      </p:sp>
      <p:sp>
        <p:nvSpPr>
          <p:cNvPr id="4" name="Tekstvak 22">
            <a:extLst>
              <a:ext uri="{FF2B5EF4-FFF2-40B4-BE49-F238E27FC236}">
                <a16:creationId xmlns:a16="http://schemas.microsoft.com/office/drawing/2014/main" id="{20780BA3-0B11-2721-04D3-40CF1FBA86CC}"/>
              </a:ext>
            </a:extLst>
          </p:cNvPr>
          <p:cNvSpPr txBox="1"/>
          <p:nvPr/>
        </p:nvSpPr>
        <p:spPr>
          <a:xfrm>
            <a:off x="9330455" y="5136640"/>
            <a:ext cx="2861541" cy="400110"/>
          </a:xfrm>
          <a:prstGeom prst="rect">
            <a:avLst/>
          </a:prstGeom>
          <a:solidFill>
            <a:srgbClr val="FFD200"/>
          </a:solidFill>
        </p:spPr>
        <p:txBody>
          <a:bodyPr wrap="square" rtlCol="0">
            <a:spAutoFit/>
          </a:bodyPr>
          <a:lstStyle/>
          <a:p>
            <a:pPr marL="60273"/>
            <a:r>
              <a:rPr lang="nl-BE" sz="2000" cap="all" dirty="0" err="1">
                <a:solidFill>
                  <a:srgbClr val="1E64C8"/>
                </a:solidFill>
                <a:latin typeface="UGent Panno Text" panose="02000506040000040003" pitchFamily="2" charset="0"/>
              </a:rPr>
              <a:t>participation</a:t>
            </a:r>
            <a:endParaRPr lang="nl-BE" sz="2000" cap="all" dirty="0">
              <a:solidFill>
                <a:srgbClr val="1E64C8"/>
              </a:solidFill>
              <a:latin typeface="UGent Panno Text" panose="02000506040000040003" pitchFamily="2" charset="0"/>
            </a:endParaRPr>
          </a:p>
        </p:txBody>
      </p:sp>
      <p:sp>
        <p:nvSpPr>
          <p:cNvPr id="7" name="Tekstvak 22">
            <a:extLst>
              <a:ext uri="{FF2B5EF4-FFF2-40B4-BE49-F238E27FC236}">
                <a16:creationId xmlns:a16="http://schemas.microsoft.com/office/drawing/2014/main" id="{CF670C0E-D68E-6CE4-5BA7-AEEB55D93D22}"/>
              </a:ext>
            </a:extLst>
          </p:cNvPr>
          <p:cNvSpPr txBox="1"/>
          <p:nvPr/>
        </p:nvSpPr>
        <p:spPr>
          <a:xfrm>
            <a:off x="9330455" y="5680550"/>
            <a:ext cx="2861541" cy="400110"/>
          </a:xfrm>
          <a:prstGeom prst="rect">
            <a:avLst/>
          </a:prstGeom>
          <a:solidFill>
            <a:srgbClr val="FFD200"/>
          </a:solidFill>
        </p:spPr>
        <p:txBody>
          <a:bodyPr wrap="square" rtlCol="0">
            <a:spAutoFit/>
          </a:bodyPr>
          <a:lstStyle/>
          <a:p>
            <a:pPr marL="60273"/>
            <a:r>
              <a:rPr lang="nl-BE" sz="2000" cap="all" dirty="0" err="1">
                <a:solidFill>
                  <a:srgbClr val="1E64C8"/>
                </a:solidFill>
                <a:latin typeface="UGent Panno Text" panose="02000506040000040003" pitchFamily="2" charset="0"/>
              </a:rPr>
              <a:t>EVALUATIon</a:t>
            </a:r>
            <a:r>
              <a:rPr lang="nl-BE" sz="2000" cap="all" dirty="0">
                <a:solidFill>
                  <a:srgbClr val="1E64C8"/>
                </a:solidFill>
                <a:latin typeface="UGent Panno Text" panose="02000506040000040003" pitchFamily="2" charset="0"/>
              </a:rPr>
              <a:t> &amp; </a:t>
            </a:r>
            <a:r>
              <a:rPr lang="nl-BE" sz="2000" cap="all" dirty="0" err="1">
                <a:solidFill>
                  <a:srgbClr val="1E64C8"/>
                </a:solidFill>
                <a:latin typeface="UGent Panno Text" panose="02000506040000040003" pitchFamily="2" charset="0"/>
              </a:rPr>
              <a:t>guidance</a:t>
            </a:r>
            <a:endParaRPr lang="nl-BE" sz="2000" cap="all" dirty="0">
              <a:solidFill>
                <a:srgbClr val="1E64C8"/>
              </a:solidFill>
              <a:latin typeface="UGent Panno Text" panose="02000506040000040003" pitchFamily="2" charset="0"/>
            </a:endParaRPr>
          </a:p>
        </p:txBody>
      </p:sp>
    </p:spTree>
    <p:extLst>
      <p:ext uri="{BB962C8B-B14F-4D97-AF65-F5344CB8AC3E}">
        <p14:creationId xmlns:p14="http://schemas.microsoft.com/office/powerpoint/2010/main" val="264307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1+#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1+#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3" grpId="0" animBg="1"/>
      <p:bldP spid="4"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en-BE" dirty="0"/>
              <a:t>INTERNATIONAL</a:t>
            </a:r>
          </a:p>
        </p:txBody>
      </p:sp>
    </p:spTree>
    <p:extLst>
      <p:ext uri="{BB962C8B-B14F-4D97-AF65-F5344CB8AC3E}">
        <p14:creationId xmlns:p14="http://schemas.microsoft.com/office/powerpoint/2010/main" val="13755100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C6720E-4C1E-CFE4-7DBD-C3FEB7E81864}"/>
              </a:ext>
            </a:extLst>
          </p:cNvPr>
          <p:cNvSpPr>
            <a:spLocks noGrp="1"/>
          </p:cNvSpPr>
          <p:nvPr>
            <p:ph idx="1"/>
          </p:nvPr>
        </p:nvSpPr>
        <p:spPr/>
        <p:txBody>
          <a:bodyPr/>
          <a:lstStyle/>
          <a:p>
            <a:pPr marL="319088" indent="-319088">
              <a:buClr>
                <a:srgbClr val="1E64C8"/>
              </a:buClr>
              <a:buFont typeface="Arial" panose="020B0604020202020204" pitchFamily="34" charset="0"/>
              <a:buChar char="•"/>
            </a:pPr>
            <a:r>
              <a:rPr lang="en-GB" dirty="0"/>
              <a:t>Prestigious initiative European Commission</a:t>
            </a:r>
          </a:p>
          <a:p>
            <a:pPr marL="319088" indent="-319088">
              <a:buClr>
                <a:srgbClr val="1E64C8"/>
              </a:buClr>
              <a:buFont typeface="Arial" panose="020B0604020202020204" pitchFamily="34" charset="0"/>
              <a:buChar char="•"/>
            </a:pPr>
            <a:r>
              <a:rPr lang="en-GB" dirty="0"/>
              <a:t>Duration 2021-2027</a:t>
            </a:r>
          </a:p>
          <a:p>
            <a:pPr marL="319088" indent="-319088">
              <a:buClr>
                <a:srgbClr val="1E64C8"/>
              </a:buClr>
              <a:buFont typeface="Arial" panose="020B0604020202020204" pitchFamily="34" charset="0"/>
              <a:buChar char="•"/>
            </a:pPr>
            <a:r>
              <a:rPr lang="en-GB" dirty="0"/>
              <a:t>9 full members + 1 associated member</a:t>
            </a:r>
          </a:p>
          <a:p>
            <a:pPr marL="319088" indent="-319088">
              <a:buClr>
                <a:srgbClr val="1E64C8"/>
              </a:buClr>
              <a:buFont typeface="Arial" panose="020B0604020202020204" pitchFamily="34" charset="0"/>
              <a:buChar char="•"/>
            </a:pPr>
            <a:r>
              <a:rPr lang="en-GB" dirty="0"/>
              <a:t>Motor for educational innovation at </a:t>
            </a:r>
            <a:br>
              <a:rPr lang="en-GB" dirty="0"/>
            </a:br>
            <a:r>
              <a:rPr lang="en-GB" dirty="0"/>
              <a:t>Ghent University</a:t>
            </a:r>
          </a:p>
          <a:p>
            <a:endParaRPr lang="en-BE" dirty="0"/>
          </a:p>
        </p:txBody>
      </p:sp>
      <p:sp>
        <p:nvSpPr>
          <p:cNvPr id="5" name="Tijdelijke aanduiding voor tekst 4">
            <a:extLst>
              <a:ext uri="{FF2B5EF4-FFF2-40B4-BE49-F238E27FC236}">
                <a16:creationId xmlns:a16="http://schemas.microsoft.com/office/drawing/2014/main" id="{836331CC-19BC-44BF-1C73-7B695C312888}"/>
              </a:ext>
            </a:extLst>
          </p:cNvPr>
          <p:cNvSpPr>
            <a:spLocks noGrp="1"/>
          </p:cNvSpPr>
          <p:nvPr>
            <p:ph type="body" sz="quarter" idx="10"/>
          </p:nvPr>
        </p:nvSpPr>
        <p:spPr/>
        <p:txBody>
          <a:bodyPr/>
          <a:lstStyle/>
          <a:p>
            <a:r>
              <a:rPr lang="en-BE" dirty="0"/>
              <a:t>EUROPEAN UNIVERSITIES</a:t>
            </a:r>
            <a:r>
              <a:rPr lang="nl-BE" dirty="0"/>
              <a:t> </a:t>
            </a:r>
            <a:r>
              <a:rPr lang="en-BE" dirty="0"/>
              <a:t>NETWORK</a:t>
            </a:r>
          </a:p>
        </p:txBody>
      </p:sp>
      <p:sp>
        <p:nvSpPr>
          <p:cNvPr id="6" name="Title 5">
            <a:extLst>
              <a:ext uri="{FF2B5EF4-FFF2-40B4-BE49-F238E27FC236}">
                <a16:creationId xmlns:a16="http://schemas.microsoft.com/office/drawing/2014/main" id="{ED4F6647-C0FC-9817-6784-037C73E46814}"/>
              </a:ext>
            </a:extLst>
          </p:cNvPr>
          <p:cNvSpPr>
            <a:spLocks noGrp="1"/>
          </p:cNvSpPr>
          <p:nvPr>
            <p:ph type="title"/>
          </p:nvPr>
        </p:nvSpPr>
        <p:spPr/>
        <p:txBody>
          <a:bodyPr>
            <a:normAutofit/>
          </a:bodyPr>
          <a:lstStyle/>
          <a:p>
            <a:r>
              <a:rPr lang="nl-BE" dirty="0" err="1"/>
              <a:t>Enlight</a:t>
            </a:r>
            <a:endParaRPr lang="en-BE" dirty="0"/>
          </a:p>
        </p:txBody>
      </p:sp>
      <p:pic>
        <p:nvPicPr>
          <p:cNvPr id="7" name="Picture 2">
            <a:extLst>
              <a:ext uri="{FF2B5EF4-FFF2-40B4-BE49-F238E27FC236}">
                <a16:creationId xmlns:a16="http://schemas.microsoft.com/office/drawing/2014/main" id="{0367003E-7338-B389-03AC-FDF6039BAC9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38178" y="5702012"/>
            <a:ext cx="1509821" cy="908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fbeelding 1" descr="Afbeelding met kaart, atlas, Wereld, tekst&#10;&#10;Automatisch gegenereerde beschrijving">
            <a:extLst>
              <a:ext uri="{FF2B5EF4-FFF2-40B4-BE49-F238E27FC236}">
                <a16:creationId xmlns:a16="http://schemas.microsoft.com/office/drawing/2014/main" id="{C3A1BB41-5A2C-821E-8CC0-A2B20C150B7E}"/>
              </a:ext>
            </a:extLst>
          </p:cNvPr>
          <p:cNvPicPr>
            <a:picLocks noChangeAspect="1"/>
          </p:cNvPicPr>
          <p:nvPr/>
        </p:nvPicPr>
        <p:blipFill>
          <a:blip r:embed="rId3"/>
          <a:stretch>
            <a:fillRect/>
          </a:stretch>
        </p:blipFill>
        <p:spPr>
          <a:xfrm>
            <a:off x="5334000" y="0"/>
            <a:ext cx="6858000" cy="6858000"/>
          </a:xfrm>
          <a:prstGeom prst="rect">
            <a:avLst/>
          </a:prstGeom>
        </p:spPr>
      </p:pic>
    </p:spTree>
    <p:extLst>
      <p:ext uri="{BB962C8B-B14F-4D97-AF65-F5344CB8AC3E}">
        <p14:creationId xmlns:p14="http://schemas.microsoft.com/office/powerpoint/2010/main" val="5334253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working in a plant&#10;&#10;Description automatically generated with low confidence">
            <a:extLst>
              <a:ext uri="{FF2B5EF4-FFF2-40B4-BE49-F238E27FC236}">
                <a16:creationId xmlns:a16="http://schemas.microsoft.com/office/drawing/2014/main" id="{FA142800-3BB8-0438-3A35-759A04A202CD}"/>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447" r="6861"/>
          <a:stretch/>
        </p:blipFill>
        <p:spPr>
          <a:xfrm>
            <a:off x="6517006" y="0"/>
            <a:ext cx="5340031" cy="6561138"/>
          </a:xfrm>
        </p:spPr>
      </p:pic>
      <p:sp>
        <p:nvSpPr>
          <p:cNvPr id="4" name="Title 3">
            <a:extLst>
              <a:ext uri="{FF2B5EF4-FFF2-40B4-BE49-F238E27FC236}">
                <a16:creationId xmlns:a16="http://schemas.microsoft.com/office/drawing/2014/main" id="{5E22DA98-1A5C-90D6-494E-E7B31D26C58E}"/>
              </a:ext>
            </a:extLst>
          </p:cNvPr>
          <p:cNvSpPr>
            <a:spLocks noGrp="1"/>
          </p:cNvSpPr>
          <p:nvPr>
            <p:ph type="title"/>
          </p:nvPr>
        </p:nvSpPr>
        <p:spPr/>
        <p:txBody>
          <a:bodyPr>
            <a:normAutofit/>
          </a:bodyPr>
          <a:lstStyle/>
          <a:p>
            <a:r>
              <a:rPr lang="nl-BE" dirty="0" err="1"/>
              <a:t>foreign</a:t>
            </a:r>
            <a:r>
              <a:rPr lang="en-BE" dirty="0"/>
              <a:t> STUDENT</a:t>
            </a:r>
            <a:r>
              <a:rPr lang="nl-BE" dirty="0"/>
              <a:t>s</a:t>
            </a:r>
            <a:endParaRPr lang="en-BE" dirty="0"/>
          </a:p>
        </p:txBody>
      </p:sp>
      <p:graphicFrame>
        <p:nvGraphicFramePr>
          <p:cNvPr id="6" name="Table 10">
            <a:extLst>
              <a:ext uri="{FF2B5EF4-FFF2-40B4-BE49-F238E27FC236}">
                <a16:creationId xmlns:a16="http://schemas.microsoft.com/office/drawing/2014/main" id="{4DD9373B-1008-7226-5B1C-3B6FD38ABD17}"/>
              </a:ext>
            </a:extLst>
          </p:cNvPr>
          <p:cNvGraphicFramePr>
            <a:graphicFrameLocks noGrp="1"/>
          </p:cNvGraphicFramePr>
          <p:nvPr>
            <p:extLst>
              <p:ext uri="{D42A27DB-BD31-4B8C-83A1-F6EECF244321}">
                <p14:modId xmlns:p14="http://schemas.microsoft.com/office/powerpoint/2010/main" val="1210362877"/>
              </p:ext>
            </p:extLst>
          </p:nvPr>
        </p:nvGraphicFramePr>
        <p:xfrm>
          <a:off x="334962" y="1536907"/>
          <a:ext cx="5761036" cy="1370738"/>
        </p:xfrm>
        <a:graphic>
          <a:graphicData uri="http://schemas.openxmlformats.org/drawingml/2006/table">
            <a:tbl>
              <a:tblPr firstRow="1" bandRow="1">
                <a:tableStyleId>{5C22544A-7EE6-4342-B048-85BDC9FD1C3A}</a:tableStyleId>
              </a:tblPr>
              <a:tblGrid>
                <a:gridCol w="4392619">
                  <a:extLst>
                    <a:ext uri="{9D8B030D-6E8A-4147-A177-3AD203B41FA5}">
                      <a16:colId xmlns:a16="http://schemas.microsoft.com/office/drawing/2014/main" val="1334629126"/>
                    </a:ext>
                  </a:extLst>
                </a:gridCol>
                <a:gridCol w="1368417">
                  <a:extLst>
                    <a:ext uri="{9D8B030D-6E8A-4147-A177-3AD203B41FA5}">
                      <a16:colId xmlns:a16="http://schemas.microsoft.com/office/drawing/2014/main" val="3482244035"/>
                    </a:ext>
                  </a:extLst>
                </a:gridCol>
              </a:tblGrid>
              <a:tr h="547778">
                <a:tc>
                  <a:txBody>
                    <a:bodyPr/>
                    <a:lstStyle/>
                    <a:p>
                      <a:r>
                        <a:rPr lang="nl-BE" sz="2400" b="0" i="0" dirty="0">
                          <a:solidFill>
                            <a:schemeClr val="bg1"/>
                          </a:solidFill>
                          <a:latin typeface="UGent Panno Text Medium" panose="02000506040000040003" pitchFamily="2" charset="0"/>
                        </a:rPr>
                        <a:t>Total students</a:t>
                      </a:r>
                      <a:endParaRPr lang="en-BE" sz="2400" b="0" i="0" dirty="0">
                        <a:solidFill>
                          <a:schemeClr val="bg1"/>
                        </a:solidFill>
                        <a:latin typeface="UGent Panno Text Medium" panose="02000506040000040003" pitchFamily="2" charset="0"/>
                      </a:endParaRPr>
                    </a:p>
                  </a:txBody>
                  <a:tcPr marL="324000" anchor="ctr">
                    <a:solidFill>
                      <a:srgbClr val="1E64C8"/>
                    </a:solidFill>
                  </a:tcPr>
                </a:tc>
                <a:tc>
                  <a:txBody>
                    <a:bodyPr/>
                    <a:lstStyle/>
                    <a:p>
                      <a:pPr algn="r"/>
                      <a:r>
                        <a:rPr lang="nl-BE" sz="2400" b="0" i="0" dirty="0">
                          <a:solidFill>
                            <a:schemeClr val="bg1"/>
                          </a:solidFill>
                          <a:latin typeface="UGent Panno Text Medium"/>
                        </a:rPr>
                        <a:t>49,753</a:t>
                      </a:r>
                      <a:endParaRPr lang="en-BE" sz="2400" dirty="0">
                        <a:solidFill>
                          <a:schemeClr val="bg1"/>
                        </a:solidFill>
                      </a:endParaRPr>
                    </a:p>
                  </a:txBody>
                  <a:tcPr marL="180000" anchor="ctr">
                    <a:solidFill>
                      <a:srgbClr val="1E64C8"/>
                    </a:solidFill>
                  </a:tcPr>
                </a:tc>
                <a:extLst>
                  <a:ext uri="{0D108BD9-81ED-4DB2-BD59-A6C34878D82A}">
                    <a16:rowId xmlns:a16="http://schemas.microsoft.com/office/drawing/2014/main" val="1442241602"/>
                  </a:ext>
                </a:extLst>
              </a:tr>
              <a:tr h="701040">
                <a:tc>
                  <a:txBody>
                    <a:bodyPr/>
                    <a:lstStyle/>
                    <a:p>
                      <a:r>
                        <a:rPr lang="nl-BE" sz="2400" dirty="0">
                          <a:solidFill>
                            <a:srgbClr val="1E64C8"/>
                          </a:solidFill>
                          <a:latin typeface="UGent Panno Text" panose="02000506040000040003" pitchFamily="2" charset="0"/>
                        </a:rPr>
                        <a:t>International students</a:t>
                      </a:r>
                      <a:endParaRPr lang="en-BE" sz="2400" dirty="0">
                        <a:solidFill>
                          <a:srgbClr val="1E64C8"/>
                        </a:solidFill>
                        <a:latin typeface="UGent Panno Text" panose="02000506040000040003" pitchFamily="2" charset="0"/>
                      </a:endParaRPr>
                    </a:p>
                  </a:txBody>
                  <a:tcPr marL="324000" anchor="ctr">
                    <a:solidFill>
                      <a:srgbClr val="FFD200"/>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400" dirty="0">
                          <a:solidFill>
                            <a:srgbClr val="1E64C8"/>
                          </a:solidFill>
                          <a:latin typeface="UGent Panno Text"/>
                        </a:rPr>
                        <a:t>7,417* </a:t>
                      </a:r>
                      <a:br>
                        <a:rPr lang="nl-BE" sz="2400" dirty="0">
                          <a:solidFill>
                            <a:srgbClr val="1E64C8"/>
                          </a:solidFill>
                          <a:latin typeface="UGent Panno Text"/>
                        </a:rPr>
                      </a:br>
                      <a:r>
                        <a:rPr lang="nl-BE" sz="2400" dirty="0">
                          <a:solidFill>
                            <a:srgbClr val="1E64C8"/>
                          </a:solidFill>
                          <a:latin typeface="UGent Panno Text"/>
                        </a:rPr>
                        <a:t>(15%)</a:t>
                      </a:r>
                      <a:endParaRPr lang="en-BE" sz="2400" dirty="0">
                        <a:latin typeface="UGent Panno Text"/>
                      </a:endParaRPr>
                    </a:p>
                  </a:txBody>
                  <a:tcPr marL="180000" anchor="ctr">
                    <a:solidFill>
                      <a:srgbClr val="FFD200"/>
                    </a:solidFill>
                  </a:tcPr>
                </a:tc>
                <a:extLst>
                  <a:ext uri="{0D108BD9-81ED-4DB2-BD59-A6C34878D82A}">
                    <a16:rowId xmlns:a16="http://schemas.microsoft.com/office/drawing/2014/main" val="4113092872"/>
                  </a:ext>
                </a:extLst>
              </a:tr>
            </a:tbl>
          </a:graphicData>
        </a:graphic>
      </p:graphicFrame>
      <p:graphicFrame>
        <p:nvGraphicFramePr>
          <p:cNvPr id="9" name="Table 10">
            <a:extLst>
              <a:ext uri="{FF2B5EF4-FFF2-40B4-BE49-F238E27FC236}">
                <a16:creationId xmlns:a16="http://schemas.microsoft.com/office/drawing/2014/main" id="{3B30C99C-FA05-5E2D-9476-E690A89D67E9}"/>
              </a:ext>
            </a:extLst>
          </p:cNvPr>
          <p:cNvGraphicFramePr>
            <a:graphicFrameLocks noGrp="1"/>
          </p:cNvGraphicFramePr>
          <p:nvPr>
            <p:extLst>
              <p:ext uri="{D42A27DB-BD31-4B8C-83A1-F6EECF244321}">
                <p14:modId xmlns:p14="http://schemas.microsoft.com/office/powerpoint/2010/main" val="488632003"/>
              </p:ext>
            </p:extLst>
          </p:nvPr>
        </p:nvGraphicFramePr>
        <p:xfrm>
          <a:off x="334961" y="3127142"/>
          <a:ext cx="5761037" cy="2055110"/>
        </p:xfrm>
        <a:graphic>
          <a:graphicData uri="http://schemas.openxmlformats.org/drawingml/2006/table">
            <a:tbl>
              <a:tblPr firstRow="1" bandRow="1">
                <a:tableStyleId>{5C22544A-7EE6-4342-B048-85BDC9FD1C3A}</a:tableStyleId>
              </a:tblPr>
              <a:tblGrid>
                <a:gridCol w="5020218">
                  <a:extLst>
                    <a:ext uri="{9D8B030D-6E8A-4147-A177-3AD203B41FA5}">
                      <a16:colId xmlns:a16="http://schemas.microsoft.com/office/drawing/2014/main" val="1334629126"/>
                    </a:ext>
                  </a:extLst>
                </a:gridCol>
                <a:gridCol w="740819">
                  <a:extLst>
                    <a:ext uri="{9D8B030D-6E8A-4147-A177-3AD203B41FA5}">
                      <a16:colId xmlns:a16="http://schemas.microsoft.com/office/drawing/2014/main" val="3482244035"/>
                    </a:ext>
                  </a:extLst>
                </a:gridCol>
              </a:tblGrid>
              <a:tr h="547778">
                <a:tc gridSpan="2">
                  <a:txBody>
                    <a:bodyPr/>
                    <a:lstStyle/>
                    <a:p>
                      <a:r>
                        <a:rPr lang="nl-BE" sz="2400" b="0" i="0" dirty="0">
                          <a:solidFill>
                            <a:schemeClr val="bg1"/>
                          </a:solidFill>
                          <a:latin typeface="UGent Panno Text Medium" panose="02000506040000040003" pitchFamily="2" charset="0"/>
                        </a:rPr>
                        <a:t>Top 3 </a:t>
                      </a:r>
                      <a:r>
                        <a:rPr lang="nl-BE" sz="2400" b="0" i="0" dirty="0" err="1">
                          <a:solidFill>
                            <a:schemeClr val="bg1"/>
                          </a:solidFill>
                          <a:latin typeface="UGent Panno Text Medium" panose="02000506040000040003" pitchFamily="2" charset="0"/>
                        </a:rPr>
                        <a:t>faculties</a:t>
                      </a:r>
                      <a:r>
                        <a:rPr lang="nl-BE" sz="2400" b="0" i="0" dirty="0">
                          <a:solidFill>
                            <a:schemeClr val="bg1"/>
                          </a:solidFill>
                          <a:latin typeface="UGent Panno Text Medium" panose="02000506040000040003" pitchFamily="2" charset="0"/>
                        </a:rPr>
                        <a:t> </a:t>
                      </a:r>
                      <a:r>
                        <a:rPr lang="nl-BE" sz="2400" b="0" i="0" dirty="0" err="1">
                          <a:solidFill>
                            <a:schemeClr val="bg1"/>
                          </a:solidFill>
                          <a:latin typeface="UGent Panno Text Medium" panose="02000506040000040003" pitchFamily="2" charset="0"/>
                        </a:rPr>
                        <a:t>with</a:t>
                      </a:r>
                      <a:r>
                        <a:rPr lang="nl-BE" sz="2400" b="0" i="0" dirty="0">
                          <a:solidFill>
                            <a:schemeClr val="bg1"/>
                          </a:solidFill>
                          <a:latin typeface="UGent Panno Text Medium" panose="02000506040000040003" pitchFamily="2" charset="0"/>
                        </a:rPr>
                        <a:t> </a:t>
                      </a:r>
                      <a:r>
                        <a:rPr lang="nl-BE" sz="2400" b="0" i="0" dirty="0" err="1">
                          <a:solidFill>
                            <a:schemeClr val="bg1"/>
                          </a:solidFill>
                          <a:latin typeface="UGent Panno Text Medium" panose="02000506040000040003" pitchFamily="2" charset="0"/>
                        </a:rPr>
                        <a:t>international</a:t>
                      </a:r>
                      <a:r>
                        <a:rPr lang="nl-BE" sz="2400" b="0" i="0" dirty="0">
                          <a:solidFill>
                            <a:schemeClr val="bg1"/>
                          </a:solidFill>
                          <a:latin typeface="UGent Panno Text Medium" panose="02000506040000040003" pitchFamily="2" charset="0"/>
                        </a:rPr>
                        <a:t> students</a:t>
                      </a:r>
                      <a:endParaRPr lang="en-BE" sz="2400" b="0" i="0" dirty="0">
                        <a:latin typeface="UGent Panno Text Medium" panose="02000506040000040003" pitchFamily="2" charset="0"/>
                      </a:endParaRPr>
                    </a:p>
                  </a:txBody>
                  <a:tcPr marL="324000" anchor="ctr">
                    <a:solidFill>
                      <a:srgbClr val="1E64C8"/>
                    </a:solidFill>
                  </a:tcPr>
                </a:tc>
                <a:tc hMerge="1">
                  <a:txBody>
                    <a:bodyPr/>
                    <a:lstStyle/>
                    <a:p>
                      <a:endParaRPr lang="en-BE" sz="2000" dirty="0"/>
                    </a:p>
                  </a:txBody>
                  <a:tcPr marL="180000" anchor="ctr">
                    <a:solidFill>
                      <a:srgbClr val="1E64C8"/>
                    </a:solidFill>
                  </a:tcPr>
                </a:tc>
                <a:extLst>
                  <a:ext uri="{0D108BD9-81ED-4DB2-BD59-A6C34878D82A}">
                    <a16:rowId xmlns:a16="http://schemas.microsoft.com/office/drawing/2014/main" val="1442241602"/>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panose="02000506040000040003" pitchFamily="2" charset="0"/>
                        </a:rPr>
                        <a:t>Faculty</a:t>
                      </a:r>
                      <a:r>
                        <a:rPr lang="nl-BE" sz="2000" dirty="0">
                          <a:solidFill>
                            <a:srgbClr val="1E64C8"/>
                          </a:solidFill>
                          <a:latin typeface="UGent Panno Text" panose="02000506040000040003" pitchFamily="2" charset="0"/>
                        </a:rPr>
                        <a:t> of </a:t>
                      </a:r>
                      <a:r>
                        <a:rPr lang="nl-BE" sz="2000" dirty="0" err="1">
                          <a:solidFill>
                            <a:srgbClr val="1E64C8"/>
                          </a:solidFill>
                          <a:latin typeface="UGent Panno Text" panose="02000506040000040003" pitchFamily="2" charset="0"/>
                        </a:rPr>
                        <a:t>Science</a:t>
                      </a:r>
                      <a:endParaRPr lang="en-BE" sz="2000" dirty="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a:rPr>
                        <a:t>1,055</a:t>
                      </a:r>
                      <a:endParaRPr lang="en-BE" sz="2000" dirty="0"/>
                    </a:p>
                  </a:txBody>
                  <a:tcPr marL="180000" anchor="ctr">
                    <a:solidFill>
                      <a:srgbClr val="1E64C8">
                        <a:alpha val="20000"/>
                      </a:srgbClr>
                    </a:solidFill>
                  </a:tcPr>
                </a:tc>
                <a:extLst>
                  <a:ext uri="{0D108BD9-81ED-4DB2-BD59-A6C34878D82A}">
                    <a16:rowId xmlns:a16="http://schemas.microsoft.com/office/drawing/2014/main" val="4113092872"/>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panose="02000506040000040003" pitchFamily="2" charset="0"/>
                        </a:rPr>
                        <a:t>Faculty</a:t>
                      </a:r>
                      <a:r>
                        <a:rPr lang="nl-BE" sz="2000" dirty="0">
                          <a:solidFill>
                            <a:srgbClr val="1E64C8"/>
                          </a:solidFill>
                          <a:latin typeface="UGent Panno Text" panose="02000506040000040003" pitchFamily="2" charset="0"/>
                        </a:rPr>
                        <a:t> of </a:t>
                      </a:r>
                      <a:r>
                        <a:rPr lang="nl-BE" sz="2000" dirty="0" err="1">
                          <a:solidFill>
                            <a:srgbClr val="1E64C8"/>
                          </a:solidFill>
                          <a:latin typeface="UGent Panno Text" panose="02000506040000040003" pitchFamily="2" charset="0"/>
                        </a:rPr>
                        <a:t>Bioscience</a:t>
                      </a:r>
                      <a:r>
                        <a:rPr lang="nl-BE" sz="2000" dirty="0">
                          <a:solidFill>
                            <a:srgbClr val="1E64C8"/>
                          </a:solidFill>
                          <a:latin typeface="UGent Panno Text" panose="02000506040000040003" pitchFamily="2" charset="0"/>
                        </a:rPr>
                        <a:t> Engineering</a:t>
                      </a: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a:rPr>
                        <a:t>1,012</a:t>
                      </a:r>
                      <a:endParaRPr lang="en-BE" sz="2000" dirty="0"/>
                    </a:p>
                  </a:txBody>
                  <a:tcPr marL="180000" anchor="ctr">
                    <a:solidFill>
                      <a:srgbClr val="1E64C8">
                        <a:alpha val="10000"/>
                      </a:srgbClr>
                    </a:solidFill>
                  </a:tcPr>
                </a:tc>
                <a:extLst>
                  <a:ext uri="{0D108BD9-81ED-4DB2-BD59-A6C34878D82A}">
                    <a16:rowId xmlns:a16="http://schemas.microsoft.com/office/drawing/2014/main" val="4030284753"/>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E64C8"/>
                          </a:solidFill>
                          <a:latin typeface="UGent Panno Text" panose="02000506040000040003" pitchFamily="2" charset="0"/>
                        </a:rPr>
                        <a:t>Faculty of Engineering and Architecture</a:t>
                      </a:r>
                      <a:endParaRPr lang="en-BE" sz="2000" dirty="0">
                        <a:solidFill>
                          <a:srgbClr val="1E64C8"/>
                        </a:solidFill>
                        <a:latin typeface="UGent Panno Text" panose="02000506040000040003" pitchFamily="2" charset="0"/>
                      </a:endParaRPr>
                    </a:p>
                  </a:txBody>
                  <a:tcPr marL="324000" marR="90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a:rPr>
                        <a:t>982</a:t>
                      </a:r>
                      <a:endParaRPr lang="en-BE" sz="2000" dirty="0"/>
                    </a:p>
                  </a:txBody>
                  <a:tcPr marL="180000" anchor="ctr">
                    <a:solidFill>
                      <a:srgbClr val="1E64C8">
                        <a:alpha val="20000"/>
                      </a:srgbClr>
                    </a:solidFill>
                  </a:tcPr>
                </a:tc>
                <a:extLst>
                  <a:ext uri="{0D108BD9-81ED-4DB2-BD59-A6C34878D82A}">
                    <a16:rowId xmlns:a16="http://schemas.microsoft.com/office/drawing/2014/main" val="2961640960"/>
                  </a:ext>
                </a:extLst>
              </a:tr>
            </a:tbl>
          </a:graphicData>
        </a:graphic>
      </p:graphicFrame>
      <p:sp>
        <p:nvSpPr>
          <p:cNvPr id="5" name="Content Placeholder 2">
            <a:extLst>
              <a:ext uri="{FF2B5EF4-FFF2-40B4-BE49-F238E27FC236}">
                <a16:creationId xmlns:a16="http://schemas.microsoft.com/office/drawing/2014/main" id="{9AF4FC74-81E1-FCFD-CA0C-56C5D487CFD5}"/>
              </a:ext>
            </a:extLst>
          </p:cNvPr>
          <p:cNvSpPr txBox="1">
            <a:spLocks/>
          </p:cNvSpPr>
          <p:nvPr/>
        </p:nvSpPr>
        <p:spPr>
          <a:xfrm>
            <a:off x="1026085" y="5277319"/>
            <a:ext cx="5158104" cy="5859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dirty="0">
                <a:latin typeface="UGent Panno Text SemiLight"/>
              </a:rPr>
              <a:t>(</a:t>
            </a:r>
            <a:r>
              <a:rPr lang="nl-BE" sz="1200" dirty="0" err="1">
                <a:latin typeface="UGent Panno Text SemiLight"/>
              </a:rPr>
              <a:t>reference</a:t>
            </a:r>
            <a:r>
              <a:rPr lang="nl-BE" sz="1200" dirty="0">
                <a:latin typeface="UGent Panno Text SemiLight"/>
              </a:rPr>
              <a:t> </a:t>
            </a:r>
            <a:r>
              <a:rPr lang="nl-BE" sz="1200" dirty="0" err="1">
                <a:latin typeface="UGent Panno Text SemiLight"/>
              </a:rPr>
              <a:t>period</a:t>
            </a:r>
            <a:r>
              <a:rPr lang="nl-BE" sz="1200" dirty="0">
                <a:latin typeface="UGent Panno Text SemiLight"/>
              </a:rPr>
              <a:t>: 15 </a:t>
            </a:r>
            <a:r>
              <a:rPr lang="nl-BE" sz="1200" dirty="0" err="1">
                <a:latin typeface="UGent Panno Text SemiLight"/>
              </a:rPr>
              <a:t>October</a:t>
            </a:r>
            <a:r>
              <a:rPr lang="nl-BE" sz="1200" dirty="0">
                <a:latin typeface="UGent Panno Text SemiLight"/>
              </a:rPr>
              <a:t> 2024)</a:t>
            </a:r>
            <a:br>
              <a:rPr lang="nl-BE" sz="1200" dirty="0">
                <a:latin typeface="UGent Panno Text SemiLight" panose="02000406040000040003" pitchFamily="2" charset="0"/>
              </a:rPr>
            </a:br>
            <a:r>
              <a:rPr lang="nl-BE" sz="1200" dirty="0">
                <a:latin typeface="UGent Panno Text SemiLight"/>
              </a:rPr>
              <a:t>* Global Campus in South-Korea </a:t>
            </a:r>
            <a:r>
              <a:rPr lang="nl-BE" sz="1200" dirty="0" err="1">
                <a:latin typeface="UGent Panno Text SemiLight"/>
              </a:rPr>
              <a:t>included</a:t>
            </a:r>
            <a:endParaRPr lang="nl-BE" sz="1200" dirty="0">
              <a:latin typeface="UGent Panno Text SemiLight"/>
            </a:endParaRPr>
          </a:p>
        </p:txBody>
      </p:sp>
    </p:spTree>
    <p:extLst>
      <p:ext uri="{BB962C8B-B14F-4D97-AF65-F5344CB8AC3E}">
        <p14:creationId xmlns:p14="http://schemas.microsoft.com/office/powerpoint/2010/main" val="12553769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p:txBody>
          <a:bodyPr/>
          <a:lstStyle/>
          <a:p>
            <a:pPr>
              <a:lnSpc>
                <a:spcPct val="100000"/>
              </a:lnSpc>
              <a:buClr>
                <a:srgbClr val="1E64C8"/>
              </a:buClr>
            </a:pPr>
            <a:r>
              <a:rPr lang="en-GB" dirty="0">
                <a:solidFill>
                  <a:srgbClr val="1E64C8"/>
                </a:solidFill>
                <a:latin typeface="UGent Panno Text Medium" panose="02000506040000040003" pitchFamily="2" charset="0"/>
              </a:rPr>
              <a:t>Strategic objective for education</a:t>
            </a:r>
          </a:p>
          <a:p>
            <a:pPr marL="319088" indent="-319088">
              <a:lnSpc>
                <a:spcPct val="100000"/>
              </a:lnSpc>
              <a:buClr>
                <a:srgbClr val="1E64C8"/>
              </a:buClr>
              <a:buFont typeface="Arial" panose="020B0604020202020204" pitchFamily="34" charset="0"/>
              <a:buChar char="•"/>
            </a:pPr>
            <a:r>
              <a:rPr lang="en-GB" dirty="0">
                <a:latin typeface="UGent Panno Text SemiLight" panose="02000406040000040003" pitchFamily="2" charset="0"/>
              </a:rPr>
              <a:t>25% of all graduates has experience abroad</a:t>
            </a:r>
          </a:p>
          <a:p>
            <a:pPr marL="319088" indent="-319088">
              <a:lnSpc>
                <a:spcPct val="100000"/>
              </a:lnSpc>
              <a:buClr>
                <a:srgbClr val="1E64C8"/>
              </a:buClr>
              <a:buFont typeface="Arial" panose="020B0604020202020204" pitchFamily="34" charset="0"/>
              <a:buChar char="•"/>
            </a:pPr>
            <a:r>
              <a:rPr lang="en-GB" dirty="0">
                <a:latin typeface="UGent Panno Text SemiLight" panose="02000406040000040003" pitchFamily="2" charset="0"/>
              </a:rPr>
              <a:t>100% of study programmes have </a:t>
            </a:r>
            <a:r>
              <a:rPr lang="en-GB" b="1" dirty="0">
                <a:latin typeface="UGent Panno Text SemiLight" panose="02000406040000040003" pitchFamily="2" charset="0"/>
              </a:rPr>
              <a:t>international and intercultural competencies</a:t>
            </a:r>
            <a:r>
              <a:rPr lang="en-GB" dirty="0">
                <a:latin typeface="UGent Panno Text SemiLight" panose="02000406040000040003" pitchFamily="2" charset="0"/>
              </a:rPr>
              <a:t> embedded in the educational competencies</a:t>
            </a:r>
          </a:p>
          <a:p>
            <a:pPr marL="319088" indent="-319088">
              <a:buClr>
                <a:srgbClr val="1E64C8"/>
              </a:buClr>
              <a:buFont typeface="Arial" panose="020B0604020202020204" pitchFamily="34" charset="0"/>
              <a:buChar char="•"/>
            </a:pPr>
            <a:endParaRPr lang="en-BE" dirty="0"/>
          </a:p>
        </p:txBody>
      </p:sp>
      <p:sp>
        <p:nvSpPr>
          <p:cNvPr id="6" name="Picture Placeholder 5">
            <a:extLst>
              <a:ext uri="{FF2B5EF4-FFF2-40B4-BE49-F238E27FC236}">
                <a16:creationId xmlns:a16="http://schemas.microsoft.com/office/drawing/2014/main" id="{50E39951-C098-73E1-2019-36E9A7F73747}"/>
              </a:ext>
            </a:extLst>
          </p:cNvPr>
          <p:cNvSpPr>
            <a:spLocks noGrp="1"/>
          </p:cNvSpPr>
          <p:nvPr>
            <p:ph type="pic" sz="quarter" idx="10"/>
          </p:nvPr>
        </p:nvSpPr>
        <p:spPr/>
        <p:txBody>
          <a:bodyPr/>
          <a:lstStyle/>
          <a:p>
            <a:endParaRPr lang="en-BE"/>
          </a:p>
        </p:txBody>
      </p:sp>
      <p:sp>
        <p:nvSpPr>
          <p:cNvPr id="4" name="Title 3">
            <a:extLst>
              <a:ext uri="{FF2B5EF4-FFF2-40B4-BE49-F238E27FC236}">
                <a16:creationId xmlns:a16="http://schemas.microsoft.com/office/drawing/2014/main" id="{57E77D94-D660-9832-732A-6D62D7BE3C41}"/>
              </a:ext>
            </a:extLst>
          </p:cNvPr>
          <p:cNvSpPr>
            <a:spLocks noGrp="1"/>
          </p:cNvSpPr>
          <p:nvPr>
            <p:ph type="title"/>
          </p:nvPr>
        </p:nvSpPr>
        <p:spPr/>
        <p:txBody>
          <a:bodyPr>
            <a:normAutofit/>
          </a:bodyPr>
          <a:lstStyle/>
          <a:p>
            <a:r>
              <a:rPr lang="nl-BE" dirty="0" err="1"/>
              <a:t>Current</a:t>
            </a:r>
            <a:r>
              <a:rPr lang="nl-BE" dirty="0"/>
              <a:t> focus of </a:t>
            </a:r>
            <a:r>
              <a:rPr lang="en-BE" dirty="0"/>
              <a:t>INTERNATIONALI</a:t>
            </a:r>
            <a:r>
              <a:rPr lang="nl-BE" dirty="0" err="1"/>
              <a:t>sation</a:t>
            </a:r>
            <a:endParaRPr lang="en-BE" dirty="0"/>
          </a:p>
        </p:txBody>
      </p:sp>
      <p:pic>
        <p:nvPicPr>
          <p:cNvPr id="5" name="Picture 4" descr="Proclamatie 2017/2018 Engelstalige master en manama faculteit Bio-ingenieurswetenschappen">
            <a:extLst>
              <a:ext uri="{FF2B5EF4-FFF2-40B4-BE49-F238E27FC236}">
                <a16:creationId xmlns:a16="http://schemas.microsoft.com/office/drawing/2014/main" id="{4729337B-14DA-BC0E-41FC-558CBB4909F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096000" y="0"/>
            <a:ext cx="5761038" cy="6561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3427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1577B55-482C-5262-D746-849B0F323081}"/>
              </a:ext>
            </a:extLst>
          </p:cNvPr>
          <p:cNvSpPr>
            <a:spLocks noGrp="1"/>
          </p:cNvSpPr>
          <p:nvPr>
            <p:ph type="title"/>
          </p:nvPr>
        </p:nvSpPr>
        <p:spPr/>
        <p:txBody>
          <a:bodyPr/>
          <a:lstStyle/>
          <a:p>
            <a:r>
              <a:rPr lang="en-BE" dirty="0"/>
              <a:t>STUDENT</a:t>
            </a:r>
            <a:r>
              <a:rPr lang="nl-BE" dirty="0"/>
              <a:t> </a:t>
            </a:r>
            <a:r>
              <a:rPr lang="en-BE" dirty="0"/>
              <a:t>MOBILIT</a:t>
            </a:r>
            <a:r>
              <a:rPr lang="nl-BE" dirty="0"/>
              <a:t>y</a:t>
            </a:r>
            <a:endParaRPr lang="en-BE" dirty="0"/>
          </a:p>
        </p:txBody>
      </p:sp>
      <p:sp>
        <p:nvSpPr>
          <p:cNvPr id="9" name="Content Placeholder 8">
            <a:extLst>
              <a:ext uri="{FF2B5EF4-FFF2-40B4-BE49-F238E27FC236}">
                <a16:creationId xmlns:a16="http://schemas.microsoft.com/office/drawing/2014/main" id="{9A6358DF-87D9-C4CD-AEE3-A8B13B1E7B77}"/>
              </a:ext>
            </a:extLst>
          </p:cNvPr>
          <p:cNvSpPr>
            <a:spLocks noGrp="1"/>
          </p:cNvSpPr>
          <p:nvPr>
            <p:ph idx="4294967295"/>
          </p:nvPr>
        </p:nvSpPr>
        <p:spPr>
          <a:xfrm>
            <a:off x="8560705" y="1858608"/>
            <a:ext cx="3599764" cy="1333500"/>
          </a:xfrm>
        </p:spPr>
        <p:txBody>
          <a:bodyPr>
            <a:noAutofit/>
          </a:bodyPr>
          <a:lstStyle/>
          <a:p>
            <a:pPr>
              <a:lnSpc>
                <a:spcPct val="100000"/>
              </a:lnSpc>
              <a:spcBef>
                <a:spcPts val="0"/>
              </a:spcBef>
              <a:buClr>
                <a:srgbClr val="1E64C8"/>
              </a:buClr>
            </a:pPr>
            <a:r>
              <a:rPr lang="en-GB" sz="4000" b="1" dirty="0">
                <a:solidFill>
                  <a:srgbClr val="1E64C8"/>
                </a:solidFill>
              </a:rPr>
              <a:t>2,337</a:t>
            </a:r>
          </a:p>
          <a:p>
            <a:pPr>
              <a:lnSpc>
                <a:spcPct val="100000"/>
              </a:lnSpc>
              <a:spcBef>
                <a:spcPts val="0"/>
              </a:spcBef>
              <a:buClr>
                <a:srgbClr val="1E64C8"/>
              </a:buClr>
            </a:pPr>
            <a:r>
              <a:rPr lang="nl-BE" dirty="0" err="1"/>
              <a:t>Ghent</a:t>
            </a:r>
            <a:r>
              <a:rPr lang="nl-BE" dirty="0"/>
              <a:t> University </a:t>
            </a:r>
          </a:p>
          <a:p>
            <a:pPr>
              <a:lnSpc>
                <a:spcPct val="100000"/>
              </a:lnSpc>
              <a:spcBef>
                <a:spcPts val="0"/>
              </a:spcBef>
              <a:buClr>
                <a:srgbClr val="1E64C8"/>
              </a:buClr>
            </a:pPr>
            <a:r>
              <a:rPr lang="nl-BE" dirty="0"/>
              <a:t>students </a:t>
            </a:r>
            <a:r>
              <a:rPr lang="nl-BE" dirty="0" err="1"/>
              <a:t>abroad</a:t>
            </a:r>
            <a:endParaRPr lang="nl-BE" dirty="0"/>
          </a:p>
        </p:txBody>
      </p:sp>
      <p:sp>
        <p:nvSpPr>
          <p:cNvPr id="3" name="Content Placeholder 8">
            <a:extLst>
              <a:ext uri="{FF2B5EF4-FFF2-40B4-BE49-F238E27FC236}">
                <a16:creationId xmlns:a16="http://schemas.microsoft.com/office/drawing/2014/main" id="{2051D2D0-3427-7E73-460F-5842320F5CAB}"/>
              </a:ext>
            </a:extLst>
          </p:cNvPr>
          <p:cNvSpPr txBox="1">
            <a:spLocks/>
          </p:cNvSpPr>
          <p:nvPr/>
        </p:nvSpPr>
        <p:spPr>
          <a:xfrm>
            <a:off x="1242874" y="1741269"/>
            <a:ext cx="3954484" cy="233271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1E64C8"/>
              </a:buClr>
            </a:pPr>
            <a:r>
              <a:rPr lang="en-GB" sz="4000" b="1" dirty="0">
                <a:solidFill>
                  <a:srgbClr val="1E64C8"/>
                </a:solidFill>
              </a:rPr>
              <a:t>1,744</a:t>
            </a:r>
          </a:p>
          <a:p>
            <a:pPr>
              <a:lnSpc>
                <a:spcPct val="100000"/>
              </a:lnSpc>
              <a:spcBef>
                <a:spcPts val="0"/>
              </a:spcBef>
              <a:buClr>
                <a:srgbClr val="1E64C8"/>
              </a:buClr>
            </a:pPr>
            <a:r>
              <a:rPr lang="nl-BE" dirty="0" err="1"/>
              <a:t>Foreign</a:t>
            </a:r>
            <a:r>
              <a:rPr lang="nl-BE" dirty="0"/>
              <a:t> exchange students </a:t>
            </a:r>
          </a:p>
          <a:p>
            <a:pPr>
              <a:lnSpc>
                <a:spcPct val="100000"/>
              </a:lnSpc>
              <a:spcBef>
                <a:spcPts val="0"/>
              </a:spcBef>
              <a:buClr>
                <a:srgbClr val="1E64C8"/>
              </a:buClr>
            </a:pPr>
            <a:r>
              <a:rPr lang="nl-BE" dirty="0"/>
              <a:t>at </a:t>
            </a:r>
            <a:r>
              <a:rPr lang="nl-BE" dirty="0" err="1"/>
              <a:t>Ghent</a:t>
            </a:r>
            <a:r>
              <a:rPr lang="nl-BE" dirty="0"/>
              <a:t> University</a:t>
            </a:r>
            <a:endParaRPr lang="nl-BE" sz="1600" dirty="0"/>
          </a:p>
        </p:txBody>
      </p:sp>
      <p:pic>
        <p:nvPicPr>
          <p:cNvPr id="5" name="Graphic 4">
            <a:extLst>
              <a:ext uri="{FF2B5EF4-FFF2-40B4-BE49-F238E27FC236}">
                <a16:creationId xmlns:a16="http://schemas.microsoft.com/office/drawing/2014/main" id="{EEF5D098-0C7C-FB76-74C7-EE9334F891B2}"/>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20520" r="12735"/>
          <a:stretch/>
        </p:blipFill>
        <p:spPr>
          <a:xfrm>
            <a:off x="3288322" y="18040"/>
            <a:ext cx="6356839" cy="7143069"/>
          </a:xfrm>
          <a:prstGeom prst="rect">
            <a:avLst/>
          </a:prstGeom>
        </p:spPr>
      </p:pic>
      <p:sp>
        <p:nvSpPr>
          <p:cNvPr id="4" name="Tekstvak 3">
            <a:extLst>
              <a:ext uri="{FF2B5EF4-FFF2-40B4-BE49-F238E27FC236}">
                <a16:creationId xmlns:a16="http://schemas.microsoft.com/office/drawing/2014/main" id="{A82770FB-8E69-900D-7CB7-4C86792E00C3}"/>
              </a:ext>
            </a:extLst>
          </p:cNvPr>
          <p:cNvSpPr txBox="1"/>
          <p:nvPr/>
        </p:nvSpPr>
        <p:spPr>
          <a:xfrm>
            <a:off x="8291075" y="6009541"/>
            <a:ext cx="3599764" cy="369332"/>
          </a:xfrm>
          <a:prstGeom prst="rect">
            <a:avLst/>
          </a:prstGeom>
          <a:noFill/>
        </p:spPr>
        <p:txBody>
          <a:bodyPr wrap="square">
            <a:spAutoFit/>
          </a:bodyPr>
          <a:lstStyle/>
          <a:p>
            <a:r>
              <a:rPr lang="nl-BE" sz="1800" dirty="0">
                <a:latin typeface="UGent Panno Text SemiLight" panose="02000406040000040003" pitchFamily="2" charset="0"/>
              </a:rPr>
              <a:t>(For the past </a:t>
            </a:r>
            <a:r>
              <a:rPr lang="nl-BE" sz="1800" dirty="0" err="1">
                <a:latin typeface="UGent Panno Text SemiLight" panose="02000406040000040003" pitchFamily="2" charset="0"/>
              </a:rPr>
              <a:t>academic</a:t>
            </a:r>
            <a:r>
              <a:rPr lang="nl-BE" sz="1800" dirty="0">
                <a:latin typeface="UGent Panno Text SemiLight" panose="02000406040000040003" pitchFamily="2" charset="0"/>
              </a:rPr>
              <a:t> </a:t>
            </a:r>
            <a:r>
              <a:rPr lang="nl-BE" sz="1800" dirty="0" err="1">
                <a:latin typeface="UGent Panno Text SemiLight" panose="02000406040000040003" pitchFamily="2" charset="0"/>
              </a:rPr>
              <a:t>year</a:t>
            </a:r>
            <a:r>
              <a:rPr lang="nl-BE" sz="1800" dirty="0">
                <a:latin typeface="UGent Panno Text SemiLight" panose="02000406040000040003" pitchFamily="2" charset="0"/>
              </a:rPr>
              <a:t> 2032-2024)</a:t>
            </a:r>
            <a:endParaRPr lang="en-BE" dirty="0"/>
          </a:p>
        </p:txBody>
      </p:sp>
    </p:spTree>
    <p:extLst>
      <p:ext uri="{BB962C8B-B14F-4D97-AF65-F5344CB8AC3E}">
        <p14:creationId xmlns:p14="http://schemas.microsoft.com/office/powerpoint/2010/main" val="549904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18">
            <a:extLst>
              <a:ext uri="{FF2B5EF4-FFF2-40B4-BE49-F238E27FC236}">
                <a16:creationId xmlns:a16="http://schemas.microsoft.com/office/drawing/2014/main" id="{09759DF5-BC5A-F20A-51F9-24FC425B193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66"/>
          <a:stretch/>
        </p:blipFill>
        <p:spPr>
          <a:xfrm>
            <a:off x="7892887" y="1069927"/>
            <a:ext cx="3985482" cy="4742397"/>
          </a:xfrm>
          <a:prstGeom prst="rect">
            <a:avLst/>
          </a:prstGeom>
        </p:spPr>
      </p:pic>
      <p:sp>
        <p:nvSpPr>
          <p:cNvPr id="20" name="Title 19">
            <a:extLst>
              <a:ext uri="{FF2B5EF4-FFF2-40B4-BE49-F238E27FC236}">
                <a16:creationId xmlns:a16="http://schemas.microsoft.com/office/drawing/2014/main" id="{FC39BA50-3EEA-7F6A-AF41-CA0E33028746}"/>
              </a:ext>
            </a:extLst>
          </p:cNvPr>
          <p:cNvSpPr>
            <a:spLocks noGrp="1"/>
          </p:cNvSpPr>
          <p:nvPr>
            <p:ph type="title"/>
          </p:nvPr>
        </p:nvSpPr>
        <p:spPr/>
        <p:txBody>
          <a:bodyPr/>
          <a:lstStyle/>
          <a:p>
            <a:r>
              <a:rPr lang="nl-BE"/>
              <a:t>S</a:t>
            </a:r>
            <a:r>
              <a:rPr lang="en-GB"/>
              <a:t>ix strategic education objectives</a:t>
            </a:r>
            <a:endParaRPr lang="en-BE" dirty="0"/>
          </a:p>
        </p:txBody>
      </p:sp>
      <p:pic>
        <p:nvPicPr>
          <p:cNvPr id="2" name="Afbeelding 1">
            <a:extLst>
              <a:ext uri="{FF2B5EF4-FFF2-40B4-BE49-F238E27FC236}">
                <a16:creationId xmlns:a16="http://schemas.microsoft.com/office/drawing/2014/main" id="{2B644FA4-92E5-BE22-C589-8C967BCF54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372" y="697823"/>
            <a:ext cx="7926114" cy="5474282"/>
          </a:xfrm>
          <a:prstGeom prst="rect">
            <a:avLst/>
          </a:prstGeom>
        </p:spPr>
      </p:pic>
    </p:spTree>
    <p:extLst>
      <p:ext uri="{BB962C8B-B14F-4D97-AF65-F5344CB8AC3E}">
        <p14:creationId xmlns:p14="http://schemas.microsoft.com/office/powerpoint/2010/main" val="28702619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p:txBody>
          <a:bodyPr/>
          <a:lstStyle/>
          <a:p>
            <a:pPr>
              <a:buClr>
                <a:srgbClr val="1E64C8"/>
              </a:buClr>
            </a:pPr>
            <a:r>
              <a:rPr lang="en-GB" dirty="0">
                <a:solidFill>
                  <a:srgbClr val="1E64C8"/>
                </a:solidFill>
                <a:latin typeface="UGent Panno Text Medium" panose="02000506040000040003" pitchFamily="2" charset="0"/>
              </a:rPr>
              <a:t>Projects with university partners in developing countries</a:t>
            </a:r>
          </a:p>
          <a:p>
            <a:pPr marL="319088" indent="-319088">
              <a:buClr>
                <a:srgbClr val="1E64C8"/>
              </a:buClr>
              <a:buFont typeface="Arial" panose="020B0604020202020204" pitchFamily="34" charset="0"/>
              <a:buChar char="•"/>
            </a:pPr>
            <a:r>
              <a:rPr lang="en-GB" dirty="0">
                <a:latin typeface="UGent Panno Text SemiLight" panose="02000406040000040003" pitchFamily="2" charset="0"/>
              </a:rPr>
              <a:t>Education</a:t>
            </a:r>
          </a:p>
          <a:p>
            <a:pPr marL="319088" indent="-319088">
              <a:buClr>
                <a:srgbClr val="1E64C8"/>
              </a:buClr>
              <a:buFont typeface="Arial" panose="020B0604020202020204" pitchFamily="34" charset="0"/>
              <a:buChar char="•"/>
            </a:pPr>
            <a:r>
              <a:rPr lang="en-GB" dirty="0">
                <a:latin typeface="UGent Panno Text SemiLight" panose="02000406040000040003" pitchFamily="2" charset="0"/>
              </a:rPr>
              <a:t>Research</a:t>
            </a:r>
          </a:p>
          <a:p>
            <a:pPr marL="319088" indent="-319088">
              <a:buClr>
                <a:srgbClr val="1E64C8"/>
              </a:buClr>
              <a:buFont typeface="Arial" panose="020B0604020202020204" pitchFamily="34" charset="0"/>
              <a:buChar char="•"/>
            </a:pPr>
            <a:r>
              <a:rPr lang="en-GB" dirty="0">
                <a:latin typeface="UGent Panno Text SemiLight" panose="02000406040000040003" pitchFamily="2" charset="0"/>
              </a:rPr>
              <a:t>Capacity Building</a:t>
            </a:r>
          </a:p>
          <a:p>
            <a:pPr marL="319088" indent="-319088">
              <a:buClr>
                <a:srgbClr val="1E64C8"/>
              </a:buClr>
              <a:buFont typeface="Arial" panose="020B0604020202020204" pitchFamily="34" charset="0"/>
              <a:buChar char="•"/>
            </a:pPr>
            <a:endParaRPr lang="en-BE" dirty="0"/>
          </a:p>
        </p:txBody>
      </p:sp>
      <p:sp>
        <p:nvSpPr>
          <p:cNvPr id="7" name="Picture Placeholder 6">
            <a:extLst>
              <a:ext uri="{FF2B5EF4-FFF2-40B4-BE49-F238E27FC236}">
                <a16:creationId xmlns:a16="http://schemas.microsoft.com/office/drawing/2014/main" id="{AEE3103A-D8C1-9294-2A25-7864093E7EAD}"/>
              </a:ext>
            </a:extLst>
          </p:cNvPr>
          <p:cNvSpPr>
            <a:spLocks noGrp="1"/>
          </p:cNvSpPr>
          <p:nvPr>
            <p:ph type="pic" sz="quarter" idx="10"/>
          </p:nvPr>
        </p:nvSpPr>
        <p:spPr/>
        <p:txBody>
          <a:bodyPr/>
          <a:lstStyle/>
          <a:p>
            <a:endParaRPr lang="en-BE"/>
          </a:p>
        </p:txBody>
      </p:sp>
      <p:sp>
        <p:nvSpPr>
          <p:cNvPr id="6" name="Title 5">
            <a:extLst>
              <a:ext uri="{FF2B5EF4-FFF2-40B4-BE49-F238E27FC236}">
                <a16:creationId xmlns:a16="http://schemas.microsoft.com/office/drawing/2014/main" id="{5214FC0E-0EAC-EB83-3B4D-F5B5F1010218}"/>
              </a:ext>
            </a:extLst>
          </p:cNvPr>
          <p:cNvSpPr>
            <a:spLocks noGrp="1"/>
          </p:cNvSpPr>
          <p:nvPr>
            <p:ph type="title"/>
          </p:nvPr>
        </p:nvSpPr>
        <p:spPr/>
        <p:txBody>
          <a:bodyPr>
            <a:normAutofit/>
          </a:bodyPr>
          <a:lstStyle/>
          <a:p>
            <a:r>
              <a:rPr lang="nl-BE" dirty="0"/>
              <a:t>Development cooperation</a:t>
            </a:r>
            <a:endParaRPr lang="en-BE" dirty="0"/>
          </a:p>
        </p:txBody>
      </p:sp>
      <p:pic>
        <p:nvPicPr>
          <p:cNvPr id="5" name="Picture 4">
            <a:extLst>
              <a:ext uri="{FF2B5EF4-FFF2-40B4-BE49-F238E27FC236}">
                <a16:creationId xmlns:a16="http://schemas.microsoft.com/office/drawing/2014/main" id="{4729337B-14DA-BC0E-41FC-558CBB4909F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096000" y="0"/>
            <a:ext cx="5761038" cy="65611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360DEBF-B813-F48F-FD92-7B46FE01D4C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2609" y="4676513"/>
            <a:ext cx="2455772" cy="583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66509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err="1"/>
              <a:t>regional</a:t>
            </a:r>
            <a:r>
              <a:rPr lang="nl-BE" dirty="0"/>
              <a:t> </a:t>
            </a:r>
            <a:r>
              <a:rPr lang="nl-BE" dirty="0" err="1"/>
              <a:t>PLATFORms</a:t>
            </a:r>
            <a:endParaRPr lang="nl-BE" dirty="0"/>
          </a:p>
        </p:txBody>
      </p:sp>
      <p:pic>
        <p:nvPicPr>
          <p:cNvPr id="4" name="Afbeelding 3">
            <a:extLst>
              <a:ext uri="{FF2B5EF4-FFF2-40B4-BE49-F238E27FC236}">
                <a16:creationId xmlns:a16="http://schemas.microsoft.com/office/drawing/2014/main" id="{704B053A-E625-47E0-BDA3-0736EF8F23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85655" y="958997"/>
            <a:ext cx="10041171" cy="5586671"/>
          </a:xfrm>
          <a:prstGeom prst="rect">
            <a:avLst/>
          </a:prstGeom>
        </p:spPr>
      </p:pic>
    </p:spTree>
    <p:extLst>
      <p:ext uri="{BB962C8B-B14F-4D97-AF65-F5344CB8AC3E}">
        <p14:creationId xmlns:p14="http://schemas.microsoft.com/office/powerpoint/2010/main" val="40838483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a:xfrm>
            <a:off x="542609" y="1889759"/>
            <a:ext cx="6184012" cy="3789681"/>
          </a:xfrm>
        </p:spPr>
        <p:txBody>
          <a:bodyPr vert="horz" lIns="91440" tIns="45720" rIns="91440" bIns="45720" rtlCol="0" anchor="t">
            <a:noAutofit/>
          </a:bodyPr>
          <a:lstStyle/>
          <a:p>
            <a:pPr marL="318770" indent="-318770">
              <a:buClr>
                <a:srgbClr val="1E64C8"/>
              </a:buClr>
              <a:buFont typeface="Arial" panose="020B0604020202020204" pitchFamily="34" charset="0"/>
              <a:buChar char="•"/>
            </a:pPr>
            <a:r>
              <a:rPr lang="en-GB" dirty="0">
                <a:latin typeface="UGent Panno Text SemiLight" panose="02000406040000040003" pitchFamily="2" charset="0"/>
              </a:rPr>
              <a:t>Erasmus+ projects as motor for internationalisation, innovation in education and creation of societal value</a:t>
            </a:r>
            <a:endParaRPr lang="en-US"/>
          </a:p>
          <a:p>
            <a:pPr marL="318770" indent="-318770">
              <a:buClr>
                <a:srgbClr val="1E64C8"/>
              </a:buClr>
              <a:buFont typeface="Arial" panose="020B0604020202020204" pitchFamily="34" charset="0"/>
              <a:buChar char="•"/>
            </a:pPr>
            <a:r>
              <a:rPr lang="en-GB" dirty="0">
                <a:latin typeface="UGent Panno Text SemiLight"/>
              </a:rPr>
              <a:t>2023: 43 active E+-projects in all Actions (KA2/KA3)</a:t>
            </a:r>
          </a:p>
          <a:p>
            <a:pPr marL="318770" indent="-318770">
              <a:buClr>
                <a:srgbClr val="1E64C8"/>
              </a:buClr>
              <a:buFont typeface="Arial" panose="020B0604020202020204" pitchFamily="34" charset="0"/>
              <a:buChar char="•"/>
            </a:pPr>
            <a:r>
              <a:rPr lang="en-GB" dirty="0">
                <a:latin typeface="UGent Panno Text SemiLight" panose="02000406040000040003" pitchFamily="2" charset="0"/>
              </a:rPr>
              <a:t>Projects with a direct connection to EU policy (e.g. Erasmus Without Paper)</a:t>
            </a:r>
          </a:p>
          <a:p>
            <a:pPr marL="318770" indent="-318770">
              <a:buClr>
                <a:srgbClr val="1E64C8"/>
              </a:buClr>
              <a:buFont typeface="Arial" panose="020B0604020202020204" pitchFamily="34" charset="0"/>
              <a:buChar char="•"/>
            </a:pPr>
            <a:r>
              <a:rPr lang="en-GB" dirty="0">
                <a:latin typeface="UGent Panno Text SemiLight" panose="02000406040000040003" pitchFamily="2" charset="0"/>
              </a:rPr>
              <a:t>16 active Erasmus Mundus Masters; </a:t>
            </a:r>
            <a:br>
              <a:rPr lang="en-GB" dirty="0">
                <a:latin typeface="UGent Panno Text SemiLight" panose="02000406040000040003" pitchFamily="2" charset="0"/>
              </a:rPr>
            </a:br>
            <a:r>
              <a:rPr lang="en-GB" dirty="0">
                <a:latin typeface="UGent Panno Text SemiLight" panose="02000406040000040003" pitchFamily="2" charset="0"/>
              </a:rPr>
              <a:t>European leader as coordinating institution</a:t>
            </a:r>
          </a:p>
          <a:p>
            <a:pPr marL="318770" indent="-318770">
              <a:buClr>
                <a:srgbClr val="1E64C8"/>
              </a:buClr>
              <a:buFont typeface="Arial" panose="020B0604020202020204" pitchFamily="34" charset="0"/>
              <a:buChar char="•"/>
            </a:pPr>
            <a:endParaRPr lang="en-GB" dirty="0">
              <a:latin typeface="UGent Panno Text SemiLight" panose="02000406040000040003" pitchFamily="2" charset="0"/>
            </a:endParaRPr>
          </a:p>
          <a:p>
            <a:pPr marL="318770" indent="-318770">
              <a:buClr>
                <a:srgbClr val="1E64C8"/>
              </a:buClr>
              <a:buFont typeface="Arial" panose="020B0604020202020204" pitchFamily="34" charset="0"/>
              <a:buChar char="•"/>
            </a:pPr>
            <a:endParaRPr lang="en-BE" dirty="0"/>
          </a:p>
        </p:txBody>
      </p:sp>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p:txBody>
          <a:bodyPr>
            <a:normAutofit/>
          </a:bodyPr>
          <a:lstStyle/>
          <a:p>
            <a:r>
              <a:rPr lang="en-GB" dirty="0"/>
              <a:t>ERASMUS+ </a:t>
            </a:r>
            <a:br>
              <a:rPr lang="en-GB" dirty="0"/>
            </a:br>
            <a:r>
              <a:rPr lang="nl-BE" dirty="0" err="1"/>
              <a:t>educational</a:t>
            </a:r>
            <a:r>
              <a:rPr lang="nl-BE" dirty="0"/>
              <a:t> </a:t>
            </a:r>
            <a:r>
              <a:rPr lang="nl-BE" dirty="0" err="1"/>
              <a:t>projects</a:t>
            </a:r>
            <a:endParaRPr lang="en-BE" dirty="0"/>
          </a:p>
        </p:txBody>
      </p:sp>
      <p:pic>
        <p:nvPicPr>
          <p:cNvPr id="4" name="Tijdelijke aanduiding voor afbeelding 5">
            <a:extLst>
              <a:ext uri="{FF2B5EF4-FFF2-40B4-BE49-F238E27FC236}">
                <a16:creationId xmlns:a16="http://schemas.microsoft.com/office/drawing/2014/main" id="{268DEA1E-3351-079C-7D2F-6D5CD7E3ADA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507" t="-271" b="44"/>
          <a:stretch/>
        </p:blipFill>
        <p:spPr>
          <a:xfrm>
            <a:off x="6989378" y="-17756"/>
            <a:ext cx="4867659" cy="6575929"/>
          </a:xfrm>
          <a:prstGeom prst="rect">
            <a:avLst/>
          </a:prstGeom>
        </p:spPr>
      </p:pic>
    </p:spTree>
    <p:extLst>
      <p:ext uri="{BB962C8B-B14F-4D97-AF65-F5344CB8AC3E}">
        <p14:creationId xmlns:p14="http://schemas.microsoft.com/office/powerpoint/2010/main" val="3654782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ep 34">
            <a:extLst>
              <a:ext uri="{FF2B5EF4-FFF2-40B4-BE49-F238E27FC236}">
                <a16:creationId xmlns:a16="http://schemas.microsoft.com/office/drawing/2014/main" id="{C5E29E10-B59F-FF9C-2564-8B79CCCD2B1C}"/>
              </a:ext>
            </a:extLst>
          </p:cNvPr>
          <p:cNvGrpSpPr/>
          <p:nvPr/>
        </p:nvGrpSpPr>
        <p:grpSpPr>
          <a:xfrm>
            <a:off x="918458" y="1767134"/>
            <a:ext cx="10024633" cy="3047103"/>
            <a:chOff x="1550662" y="2052142"/>
            <a:chExt cx="12473734" cy="3791536"/>
          </a:xfrm>
        </p:grpSpPr>
        <p:pic>
          <p:nvPicPr>
            <p:cNvPr id="9" name="Afbeelding 36">
              <a:extLst>
                <a:ext uri="{FF2B5EF4-FFF2-40B4-BE49-F238E27FC236}">
                  <a16:creationId xmlns:a16="http://schemas.microsoft.com/office/drawing/2014/main" id="{32EA200C-10D7-E06D-E23A-06731A17D0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65904" y="4844434"/>
              <a:ext cx="3158492" cy="578432"/>
            </a:xfrm>
            <a:prstGeom prst="rect">
              <a:avLst/>
            </a:prstGeom>
          </p:spPr>
        </p:pic>
        <p:pic>
          <p:nvPicPr>
            <p:cNvPr id="10" name="Afbeelding 37">
              <a:extLst>
                <a:ext uri="{FF2B5EF4-FFF2-40B4-BE49-F238E27FC236}">
                  <a16:creationId xmlns:a16="http://schemas.microsoft.com/office/drawing/2014/main" id="{EC3D0BC8-8ABF-A66B-7776-28F00A9DB6C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157169" y="2516625"/>
              <a:ext cx="2108574" cy="1104120"/>
            </a:xfrm>
            <a:prstGeom prst="rect">
              <a:avLst/>
            </a:prstGeom>
          </p:spPr>
        </p:pic>
        <p:pic>
          <p:nvPicPr>
            <p:cNvPr id="11" name="Afbeelding 39">
              <a:extLst>
                <a:ext uri="{FF2B5EF4-FFF2-40B4-BE49-F238E27FC236}">
                  <a16:creationId xmlns:a16="http://schemas.microsoft.com/office/drawing/2014/main" id="{8127A10E-404E-8AA8-7175-09D6C610FAC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27584" y="2052142"/>
              <a:ext cx="2931073" cy="2024123"/>
            </a:xfrm>
            <a:prstGeom prst="rect">
              <a:avLst/>
            </a:prstGeom>
          </p:spPr>
        </p:pic>
        <p:pic>
          <p:nvPicPr>
            <p:cNvPr id="17" name="Afbeelding 45">
              <a:extLst>
                <a:ext uri="{FF2B5EF4-FFF2-40B4-BE49-F238E27FC236}">
                  <a16:creationId xmlns:a16="http://schemas.microsoft.com/office/drawing/2014/main" id="{2E449506-8D58-4D80-9574-2DEF9EF8AF2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92888" y="4478571"/>
              <a:ext cx="3123887" cy="1227504"/>
            </a:xfrm>
            <a:prstGeom prst="rect">
              <a:avLst/>
            </a:prstGeom>
          </p:spPr>
        </p:pic>
        <p:pic>
          <p:nvPicPr>
            <p:cNvPr id="18" name="Afbeelding 46">
              <a:extLst>
                <a:ext uri="{FF2B5EF4-FFF2-40B4-BE49-F238E27FC236}">
                  <a16:creationId xmlns:a16="http://schemas.microsoft.com/office/drawing/2014/main" id="{5C184CE3-03A5-A175-86FC-6CDA631ABD2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229165" y="4330954"/>
              <a:ext cx="1512724" cy="1512724"/>
            </a:xfrm>
            <a:prstGeom prst="rect">
              <a:avLst/>
            </a:prstGeom>
          </p:spPr>
        </p:pic>
        <p:pic>
          <p:nvPicPr>
            <p:cNvPr id="19" name="Afbeelding 47">
              <a:extLst>
                <a:ext uri="{FF2B5EF4-FFF2-40B4-BE49-F238E27FC236}">
                  <a16:creationId xmlns:a16="http://schemas.microsoft.com/office/drawing/2014/main" id="{274AACF1-73F7-634F-1D33-7D9D5F7C811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550662" y="2670772"/>
              <a:ext cx="3404986" cy="663972"/>
            </a:xfrm>
            <a:prstGeom prst="rect">
              <a:avLst/>
            </a:prstGeom>
          </p:spPr>
        </p:pic>
      </p:grpSp>
      <p:sp>
        <p:nvSpPr>
          <p:cNvPr id="6" name="Title 5">
            <a:extLst>
              <a:ext uri="{FF2B5EF4-FFF2-40B4-BE49-F238E27FC236}">
                <a16:creationId xmlns:a16="http://schemas.microsoft.com/office/drawing/2014/main" id="{3DE3C35D-DE2F-30BA-61AA-4B70E17F56B5}"/>
              </a:ext>
            </a:extLst>
          </p:cNvPr>
          <p:cNvSpPr>
            <a:spLocks noGrp="1"/>
          </p:cNvSpPr>
          <p:nvPr>
            <p:ph type="title"/>
          </p:nvPr>
        </p:nvSpPr>
        <p:spPr/>
        <p:txBody>
          <a:bodyPr>
            <a:normAutofit/>
          </a:bodyPr>
          <a:lstStyle/>
          <a:p>
            <a:r>
              <a:rPr lang="nl-BE" dirty="0"/>
              <a:t>International </a:t>
            </a:r>
            <a:r>
              <a:rPr lang="nl-BE" dirty="0" err="1"/>
              <a:t>networking</a:t>
            </a:r>
            <a:r>
              <a:rPr lang="nl-BE" dirty="0"/>
              <a:t> </a:t>
            </a:r>
            <a:r>
              <a:rPr lang="nl-BE" dirty="0" err="1"/>
              <a:t>organisations</a:t>
            </a:r>
            <a:endParaRPr lang="en-BE" dirty="0"/>
          </a:p>
        </p:txBody>
      </p:sp>
    </p:spTree>
    <p:extLst>
      <p:ext uri="{BB962C8B-B14F-4D97-AF65-F5344CB8AC3E}">
        <p14:creationId xmlns:p14="http://schemas.microsoft.com/office/powerpoint/2010/main" val="178397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tekst 4">
            <a:extLst>
              <a:ext uri="{FF2B5EF4-FFF2-40B4-BE49-F238E27FC236}">
                <a16:creationId xmlns:a16="http://schemas.microsoft.com/office/drawing/2014/main" id="{D1DF3158-33ED-A1DD-64E3-77CF7DCE86B4}"/>
              </a:ext>
            </a:extLst>
          </p:cNvPr>
          <p:cNvSpPr txBox="1">
            <a:spLocks/>
          </p:cNvSpPr>
          <p:nvPr/>
        </p:nvSpPr>
        <p:spPr>
          <a:xfrm>
            <a:off x="334963" y="0"/>
            <a:ext cx="11857037" cy="5632215"/>
          </a:xfrm>
          <a:prstGeom prst="rect">
            <a:avLst/>
          </a:prstGeom>
          <a:solidFill>
            <a:srgbClr val="1E64C8"/>
          </a:solidFill>
        </p:spPr>
        <p:txBody>
          <a:bodyPr lIns="360000" tIns="360000" bIns="468000" anchor="b"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4800">
              <a:solidFill>
                <a:schemeClr val="bg1"/>
              </a:solidFill>
              <a:latin typeface="UGent Panno Text Medium" panose="02000506040000040003" pitchFamily="2" charset="0"/>
            </a:endParaRPr>
          </a:p>
        </p:txBody>
      </p:sp>
      <p:grpSp>
        <p:nvGrpSpPr>
          <p:cNvPr id="12" name="Group 11">
            <a:extLst>
              <a:ext uri="{FF2B5EF4-FFF2-40B4-BE49-F238E27FC236}">
                <a16:creationId xmlns:a16="http://schemas.microsoft.com/office/drawing/2014/main" id="{57423853-1B29-7E20-5304-31F25AE730F6}"/>
              </a:ext>
            </a:extLst>
          </p:cNvPr>
          <p:cNvGrpSpPr/>
          <p:nvPr/>
        </p:nvGrpSpPr>
        <p:grpSpPr>
          <a:xfrm>
            <a:off x="1272026" y="1287542"/>
            <a:ext cx="329894" cy="2087966"/>
            <a:chOff x="1884868" y="1603529"/>
            <a:chExt cx="506012" cy="3202659"/>
          </a:xfrm>
        </p:grpSpPr>
        <p:pic>
          <p:nvPicPr>
            <p:cNvPr id="6" name="Afbeelding 4">
              <a:hlinkClick r:id="rId3"/>
              <a:extLst>
                <a:ext uri="{FF2B5EF4-FFF2-40B4-BE49-F238E27FC236}">
                  <a16:creationId xmlns:a16="http://schemas.microsoft.com/office/drawing/2014/main" id="{1F51DA88-A494-EA8C-8A44-2C61CB5FB4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84868" y="3627577"/>
              <a:ext cx="506012" cy="506012"/>
            </a:xfrm>
            <a:prstGeom prst="rect">
              <a:avLst/>
            </a:prstGeom>
          </p:spPr>
        </p:pic>
        <p:pic>
          <p:nvPicPr>
            <p:cNvPr id="8" name="Afbeelding 6">
              <a:hlinkClick r:id="rId5"/>
              <a:extLst>
                <a:ext uri="{FF2B5EF4-FFF2-40B4-BE49-F238E27FC236}">
                  <a16:creationId xmlns:a16="http://schemas.microsoft.com/office/drawing/2014/main" id="{A5987DAC-83B4-7CBF-44C2-525ED429CA7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84868" y="2933875"/>
              <a:ext cx="506012" cy="506012"/>
            </a:xfrm>
            <a:prstGeom prst="rect">
              <a:avLst/>
            </a:prstGeom>
          </p:spPr>
        </p:pic>
        <p:pic>
          <p:nvPicPr>
            <p:cNvPr id="10" name="Afbeelding 7">
              <a:hlinkClick r:id="rId7"/>
              <a:extLst>
                <a:ext uri="{FF2B5EF4-FFF2-40B4-BE49-F238E27FC236}">
                  <a16:creationId xmlns:a16="http://schemas.microsoft.com/office/drawing/2014/main" id="{B2F08396-6076-C865-05CA-F9254A02FD0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84868" y="1603529"/>
              <a:ext cx="506012" cy="506012"/>
            </a:xfrm>
            <a:prstGeom prst="rect">
              <a:avLst/>
            </a:prstGeom>
          </p:spPr>
        </p:pic>
        <p:pic>
          <p:nvPicPr>
            <p:cNvPr id="11" name="Afbeelding 10">
              <a:hlinkClick r:id="rId9"/>
              <a:extLst>
                <a:ext uri="{FF2B5EF4-FFF2-40B4-BE49-F238E27FC236}">
                  <a16:creationId xmlns:a16="http://schemas.microsoft.com/office/drawing/2014/main" id="{E444A5F3-EBBC-ECEC-75C0-C645BB8D105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884868" y="4321279"/>
              <a:ext cx="484909" cy="484909"/>
            </a:xfrm>
            <a:prstGeom prst="rect">
              <a:avLst/>
            </a:prstGeom>
          </p:spPr>
        </p:pic>
      </p:grpSp>
      <p:sp>
        <p:nvSpPr>
          <p:cNvPr id="18" name="Tijdelijke aanduiding voor tekst 3">
            <a:extLst>
              <a:ext uri="{FF2B5EF4-FFF2-40B4-BE49-F238E27FC236}">
                <a16:creationId xmlns:a16="http://schemas.microsoft.com/office/drawing/2014/main" id="{41965B0C-089E-59D3-EEA6-85DADF18CC5F}"/>
              </a:ext>
            </a:extLst>
          </p:cNvPr>
          <p:cNvSpPr txBox="1">
            <a:spLocks/>
          </p:cNvSpPr>
          <p:nvPr/>
        </p:nvSpPr>
        <p:spPr>
          <a:xfrm>
            <a:off x="1649800" y="1151445"/>
            <a:ext cx="11070558" cy="6069314"/>
          </a:xfrm>
          <a:prstGeom prst="rect">
            <a:avLst/>
          </a:prstGeom>
        </p:spPr>
        <p:txBody>
          <a:bodyPr>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nSpc>
                <a:spcPts val="3400"/>
              </a:lnSpc>
              <a:buFont typeface="Arial" panose="020B0604020202020204" pitchFamily="34" charset="0"/>
              <a:buNone/>
            </a:pPr>
            <a:r>
              <a:rPr lang="nl-NL" sz="2000" dirty="0">
                <a:solidFill>
                  <a:schemeClr val="bg1"/>
                </a:solidFill>
                <a:latin typeface="UGent Panno Text SemiLight" panose="02000406040000040003" pitchFamily="2" charset="0"/>
              </a:rPr>
              <a:t>Universiteit Gent</a:t>
            </a:r>
            <a:br>
              <a:rPr lang="nl-NL" sz="2000" dirty="0">
                <a:solidFill>
                  <a:schemeClr val="bg1"/>
                </a:solidFill>
                <a:latin typeface="UGent Panno Text SemiLight" panose="02000406040000040003" pitchFamily="2" charset="0"/>
              </a:rPr>
            </a:br>
            <a:r>
              <a:rPr lang="nl-NL" sz="2000" dirty="0">
                <a:solidFill>
                  <a:schemeClr val="bg1"/>
                </a:solidFill>
                <a:latin typeface="UGent Panno Text SemiLight" panose="02000406040000040003" pitchFamily="2" charset="0"/>
              </a:rPr>
              <a:t>@ugent</a:t>
            </a:r>
          </a:p>
          <a:p>
            <a:pPr marL="85725" indent="0">
              <a:lnSpc>
                <a:spcPts val="3400"/>
              </a:lnSpc>
              <a:buFont typeface="Arial" panose="020B0604020202020204" pitchFamily="34" charset="0"/>
              <a:buNone/>
            </a:pPr>
            <a:r>
              <a:rPr lang="nl-NL" sz="2000" dirty="0">
                <a:solidFill>
                  <a:schemeClr val="bg1"/>
                </a:solidFill>
                <a:latin typeface="UGent Panno Text SemiLight" panose="02000406040000040003" pitchFamily="2" charset="0"/>
              </a:rPr>
              <a:t>@ugent</a:t>
            </a:r>
            <a:br>
              <a:rPr lang="nl-NL" sz="2000" dirty="0">
                <a:solidFill>
                  <a:schemeClr val="bg1"/>
                </a:solidFill>
                <a:latin typeface="UGent Panno Text SemiLight" panose="02000406040000040003" pitchFamily="2" charset="0"/>
              </a:rPr>
            </a:br>
            <a:r>
              <a:rPr lang="nl-NL" sz="2000" dirty="0" err="1">
                <a:solidFill>
                  <a:schemeClr val="bg1"/>
                </a:solidFill>
                <a:latin typeface="UGent Panno Text SemiLight" panose="02000406040000040003" pitchFamily="2" charset="0"/>
              </a:rPr>
              <a:t>Ghent</a:t>
            </a:r>
            <a:r>
              <a:rPr lang="nl-NL" sz="2000" dirty="0">
                <a:solidFill>
                  <a:schemeClr val="bg1"/>
                </a:solidFill>
                <a:latin typeface="UGent Panno Text SemiLight" panose="02000406040000040003" pitchFamily="2" charset="0"/>
              </a:rPr>
              <a:t> University</a:t>
            </a:r>
          </a:p>
          <a:p>
            <a:pPr marL="85725" indent="0">
              <a:lnSpc>
                <a:spcPts val="3400"/>
              </a:lnSpc>
              <a:buFont typeface="Arial" panose="020B0604020202020204" pitchFamily="34" charset="0"/>
              <a:buNone/>
            </a:pPr>
            <a:r>
              <a:rPr lang="nl-NL" sz="2000" dirty="0">
                <a:solidFill>
                  <a:schemeClr val="bg1"/>
                </a:solidFill>
                <a:latin typeface="UGent Panno Text SemiLight" panose="02000406040000040003" pitchFamily="2" charset="0"/>
              </a:rPr>
              <a:t>youtube.com/ugent</a:t>
            </a:r>
          </a:p>
        </p:txBody>
      </p:sp>
      <p:sp>
        <p:nvSpPr>
          <p:cNvPr id="19" name="Tijdelijke aanduiding voor tekst 3">
            <a:extLst>
              <a:ext uri="{FF2B5EF4-FFF2-40B4-BE49-F238E27FC236}">
                <a16:creationId xmlns:a16="http://schemas.microsoft.com/office/drawing/2014/main" id="{F699FEBD-DDBF-1006-A820-F2BDB3000E92}"/>
              </a:ext>
            </a:extLst>
          </p:cNvPr>
          <p:cNvSpPr txBox="1">
            <a:spLocks/>
          </p:cNvSpPr>
          <p:nvPr/>
        </p:nvSpPr>
        <p:spPr>
          <a:xfrm>
            <a:off x="1200152" y="3647232"/>
            <a:ext cx="3600450" cy="685486"/>
          </a:xfrm>
          <a:prstGeom prst="rect">
            <a:avLst/>
          </a:prstGeom>
        </p:spPr>
        <p:txBody>
          <a:bodyPr lIns="0">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nSpc>
                <a:spcPts val="3400"/>
              </a:lnSpc>
              <a:buFont typeface="Arial" panose="020B0604020202020204" pitchFamily="34" charset="0"/>
              <a:buNone/>
            </a:pPr>
            <a:r>
              <a:rPr lang="nl-NL" sz="2600" dirty="0">
                <a:solidFill>
                  <a:srgbClr val="FFD200"/>
                </a:solidFill>
                <a:latin typeface="UGent Panno Text Medium" panose="02000506040000040003" pitchFamily="2" charset="0"/>
              </a:rPr>
              <a:t>www.ugent.be</a:t>
            </a:r>
          </a:p>
        </p:txBody>
      </p:sp>
      <p:pic>
        <p:nvPicPr>
          <p:cNvPr id="5" name="Afbeelding 9">
            <a:extLst>
              <a:ext uri="{FF2B5EF4-FFF2-40B4-BE49-F238E27FC236}">
                <a16:creationId xmlns:a16="http://schemas.microsoft.com/office/drawing/2014/main" id="{CA4674D6-7074-4A04-7515-5CF611963835}"/>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337205" y="765937"/>
            <a:ext cx="2623488" cy="2047601"/>
          </a:xfrm>
          <a:prstGeom prst="rect">
            <a:avLst/>
          </a:prstGeom>
        </p:spPr>
      </p:pic>
      <p:sp>
        <p:nvSpPr>
          <p:cNvPr id="20" name="Text Placeholder 4">
            <a:extLst>
              <a:ext uri="{FF2B5EF4-FFF2-40B4-BE49-F238E27FC236}">
                <a16:creationId xmlns:a16="http://schemas.microsoft.com/office/drawing/2014/main" id="{B7F5CD86-8E05-BCB3-511D-7B600EB223E8}"/>
              </a:ext>
            </a:extLst>
          </p:cNvPr>
          <p:cNvSpPr txBox="1">
            <a:spLocks/>
          </p:cNvSpPr>
          <p:nvPr/>
        </p:nvSpPr>
        <p:spPr>
          <a:xfrm>
            <a:off x="6331811" y="2349501"/>
            <a:ext cx="2628882" cy="1398051"/>
          </a:xfrm>
          <a:prstGeom prst="rect">
            <a:avLst/>
          </a:prstGeom>
          <a:solidFill>
            <a:srgbClr val="C8D8F0"/>
          </a:solidFill>
        </p:spPr>
        <p:txBody>
          <a:bodyPr lIns="216000" tIns="216000" anchor="ct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UGent Panno Text" panose="0200050604000004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BE" b="1" dirty="0">
                <a:solidFill>
                  <a:srgbClr val="1E64C8"/>
                </a:solidFill>
              </a:rPr>
              <a:t>A KNOWLEDGE LOVE STORY</a:t>
            </a:r>
          </a:p>
          <a:p>
            <a:pPr>
              <a:spcBef>
                <a:spcPts val="600"/>
              </a:spcBef>
            </a:pPr>
            <a:r>
              <a:rPr lang="en-GB" dirty="0">
                <a:solidFill>
                  <a:srgbClr val="1E64C8"/>
                </a:solidFill>
                <a:latin typeface="UGent Panno Text SemiLight" panose="02000406040000040003" pitchFamily="2" charset="0"/>
              </a:rPr>
              <a:t>Image film </a:t>
            </a:r>
            <a:br>
              <a:rPr lang="en-GB" dirty="0">
                <a:solidFill>
                  <a:srgbClr val="1E64C8"/>
                </a:solidFill>
                <a:latin typeface="UGent Panno Text SemiLight" panose="02000406040000040003" pitchFamily="2" charset="0"/>
              </a:rPr>
            </a:br>
            <a:r>
              <a:rPr lang="en-GB" dirty="0">
                <a:solidFill>
                  <a:srgbClr val="1E64C8"/>
                </a:solidFill>
                <a:latin typeface="UGent Panno Text SemiLight" panose="02000406040000040003" pitchFamily="2" charset="0"/>
              </a:rPr>
              <a:t>about Ghent University</a:t>
            </a:r>
          </a:p>
        </p:txBody>
      </p:sp>
      <p:pic>
        <p:nvPicPr>
          <p:cNvPr id="21" name="Afbeelding 13">
            <a:hlinkClick r:id="rId12"/>
            <a:extLst>
              <a:ext uri="{FF2B5EF4-FFF2-40B4-BE49-F238E27FC236}">
                <a16:creationId xmlns:a16="http://schemas.microsoft.com/office/drawing/2014/main" id="{AAA04AC7-5522-F9A3-578D-CC0902028B8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223139" y="2006313"/>
            <a:ext cx="846226" cy="589794"/>
          </a:xfrm>
          <a:prstGeom prst="rect">
            <a:avLst/>
          </a:prstGeom>
          <a:ln>
            <a:noFill/>
          </a:ln>
          <a:effectLst>
            <a:outerShdw blurRad="292100" dist="139700" dir="2700000" sx="82000" sy="82000" algn="tl" rotWithShape="0">
              <a:srgbClr val="333333">
                <a:alpha val="65000"/>
              </a:srgbClr>
            </a:outerShdw>
          </a:effectLst>
        </p:spPr>
      </p:pic>
      <p:pic>
        <p:nvPicPr>
          <p:cNvPr id="26" name="Tijdelijke aanduiding voor afbeelding 4">
            <a:extLst>
              <a:ext uri="{FF2B5EF4-FFF2-40B4-BE49-F238E27FC236}">
                <a16:creationId xmlns:a16="http://schemas.microsoft.com/office/drawing/2014/main" id="{15159AC6-85BB-A5A0-046C-3F41BF685EE9}"/>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9191643" y="780527"/>
            <a:ext cx="2628882" cy="1706165"/>
          </a:xfrm>
          <a:prstGeom prst="rect">
            <a:avLst/>
          </a:prstGeom>
          <a:ln w="254000" cap="sq">
            <a:noFill/>
            <a:miter lim="800000"/>
          </a:ln>
        </p:spPr>
      </p:pic>
      <p:sp>
        <p:nvSpPr>
          <p:cNvPr id="23" name="Text Placeholder 4">
            <a:extLst>
              <a:ext uri="{FF2B5EF4-FFF2-40B4-BE49-F238E27FC236}">
                <a16:creationId xmlns:a16="http://schemas.microsoft.com/office/drawing/2014/main" id="{2394BF87-D67E-07A6-65B9-A1DFC50A78A2}"/>
              </a:ext>
            </a:extLst>
          </p:cNvPr>
          <p:cNvSpPr txBox="1">
            <a:spLocks/>
          </p:cNvSpPr>
          <p:nvPr/>
        </p:nvSpPr>
        <p:spPr>
          <a:xfrm>
            <a:off x="9191643" y="2349501"/>
            <a:ext cx="2628882" cy="1398051"/>
          </a:xfrm>
          <a:prstGeom prst="rect">
            <a:avLst/>
          </a:prstGeom>
          <a:solidFill>
            <a:srgbClr val="C8D8F0"/>
          </a:solidFill>
        </p:spPr>
        <p:txBody>
          <a:bodyPr lIns="216000" tIns="216000" anchor="ct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UGent Panno Text" panose="0200050604000004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BE" b="1" dirty="0">
                <a:solidFill>
                  <a:srgbClr val="1E64C8"/>
                </a:solidFill>
              </a:rPr>
              <a:t>D</a:t>
            </a:r>
            <a:r>
              <a:rPr lang="nl-BE" b="1" dirty="0">
                <a:solidFill>
                  <a:srgbClr val="1E64C8"/>
                </a:solidFill>
              </a:rPr>
              <a:t>ARE TO THINK</a:t>
            </a:r>
            <a:endParaRPr lang="en-BE" b="1" dirty="0">
              <a:solidFill>
                <a:srgbClr val="1E64C8"/>
              </a:solidFill>
            </a:endParaRPr>
          </a:p>
          <a:p>
            <a:pPr>
              <a:spcBef>
                <a:spcPts val="600"/>
              </a:spcBef>
            </a:pPr>
            <a:r>
              <a:rPr lang="en-BE" dirty="0">
                <a:solidFill>
                  <a:srgbClr val="1E64C8"/>
                </a:solidFill>
                <a:latin typeface="UGent Panno Text SemiLight" panose="02000406040000040003" pitchFamily="2" charset="0"/>
              </a:rPr>
              <a:t>Our DNA:</a:t>
            </a:r>
            <a:br>
              <a:rPr lang="nl-BE" dirty="0">
                <a:solidFill>
                  <a:srgbClr val="1E64C8"/>
                </a:solidFill>
                <a:latin typeface="UGent Panno Text SemiLight" panose="02000406040000040003" pitchFamily="2" charset="0"/>
              </a:rPr>
            </a:br>
            <a:r>
              <a:rPr lang="en-BE" dirty="0">
                <a:solidFill>
                  <a:srgbClr val="1E64C8"/>
                </a:solidFill>
                <a:latin typeface="UGent Panno Text SemiLight" panose="02000406040000040003" pitchFamily="2" charset="0"/>
              </a:rPr>
              <a:t>critical thinking</a:t>
            </a:r>
          </a:p>
        </p:txBody>
      </p:sp>
      <p:pic>
        <p:nvPicPr>
          <p:cNvPr id="25" name="Afbeelding 24">
            <a:hlinkClick r:id="rId15"/>
            <a:extLst>
              <a:ext uri="{FF2B5EF4-FFF2-40B4-BE49-F238E27FC236}">
                <a16:creationId xmlns:a16="http://schemas.microsoft.com/office/drawing/2014/main" id="{D45DE820-4B48-8C8A-CDA2-2F8389B0514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082971" y="2006313"/>
            <a:ext cx="846226" cy="589794"/>
          </a:xfrm>
          <a:prstGeom prst="rect">
            <a:avLst/>
          </a:prstGeom>
          <a:ln>
            <a:noFill/>
          </a:ln>
          <a:effectLst>
            <a:outerShdw blurRad="292100" dist="139700" dir="2700000" sx="68000" sy="68000" algn="tl" rotWithShape="0">
              <a:srgbClr val="333333">
                <a:alpha val="73762"/>
              </a:srgbClr>
            </a:outerShdw>
          </a:effectLst>
        </p:spPr>
      </p:pic>
      <p:sp>
        <p:nvSpPr>
          <p:cNvPr id="3" name="Titel 2">
            <a:extLst>
              <a:ext uri="{FF2B5EF4-FFF2-40B4-BE49-F238E27FC236}">
                <a16:creationId xmlns:a16="http://schemas.microsoft.com/office/drawing/2014/main" id="{176199F8-AA6D-1FEA-49C8-4792711B417E}"/>
              </a:ext>
            </a:extLst>
          </p:cNvPr>
          <p:cNvSpPr txBox="1">
            <a:spLocks/>
          </p:cNvSpPr>
          <p:nvPr/>
        </p:nvSpPr>
        <p:spPr>
          <a:xfrm>
            <a:off x="8413082" y="6194096"/>
            <a:ext cx="3778918" cy="380450"/>
          </a:xfrm>
          <a:prstGeom prst="rect">
            <a:avLst/>
          </a:prstGeom>
        </p:spPr>
        <p:txBody>
          <a:bodyPr vert="horz" lIns="0" tIns="45720" rIns="91440" bIns="45720" rtlCol="0" anchor="ctr">
            <a:noAutofit/>
          </a:bodyPr>
          <a:lstStyle>
            <a:lvl1pPr marL="0" marR="0" indent="0" algn="l" defTabSz="914400" rtl="0" eaLnBrk="1" fontAlgn="auto" latinLnBrk="0" hangingPunct="1">
              <a:lnSpc>
                <a:spcPct val="100000"/>
              </a:lnSpc>
              <a:spcBef>
                <a:spcPts val="0"/>
              </a:spcBef>
              <a:spcAft>
                <a:spcPts val="0"/>
              </a:spcAft>
              <a:buClrTx/>
              <a:buSzTx/>
              <a:buFontTx/>
              <a:buNone/>
              <a:tabLst/>
              <a:defRPr sz="4400" b="0" i="0" kern="1200" cap="all" baseline="0">
                <a:solidFill>
                  <a:srgbClr val="1E64C8"/>
                </a:solidFill>
                <a:latin typeface="UGent Panno Text Medium" panose="02000506040000040003" pitchFamily="2" charset="0"/>
                <a:ea typeface="+mj-ea"/>
                <a:cs typeface="+mj-cs"/>
              </a:defRPr>
            </a:lvl1pPr>
          </a:lstStyle>
          <a:p>
            <a:r>
              <a:rPr lang="nl-BE" sz="700" dirty="0">
                <a:solidFill>
                  <a:schemeClr val="bg1">
                    <a:lumMod val="50000"/>
                  </a:schemeClr>
                </a:solidFill>
                <a:latin typeface="UGent Panno Text SemiLight" panose="02000406040000040003" pitchFamily="2" charset="0"/>
              </a:rPr>
              <a:t>Copyright images © Universiteit Gent</a:t>
            </a:r>
            <a:br>
              <a:rPr lang="nl-BE" sz="700" dirty="0">
                <a:solidFill>
                  <a:schemeClr val="bg1">
                    <a:lumMod val="50000"/>
                  </a:schemeClr>
                </a:solidFill>
                <a:latin typeface="UGent Panno Text SemiLight" panose="02000406040000040003" pitchFamily="2" charset="0"/>
              </a:rPr>
            </a:br>
            <a:r>
              <a:rPr lang="nl-BE" sz="700" cap="none" dirty="0" err="1">
                <a:solidFill>
                  <a:schemeClr val="bg1">
                    <a:lumMod val="50000"/>
                  </a:schemeClr>
                </a:solidFill>
                <a:latin typeface="UGent Panno Text SemiLight" panose="02000406040000040003" pitchFamily="2" charset="0"/>
              </a:rPr>
              <a:t>By</a:t>
            </a:r>
            <a:r>
              <a:rPr lang="nl-BE" sz="700" cap="none" dirty="0">
                <a:solidFill>
                  <a:schemeClr val="bg1">
                    <a:lumMod val="50000"/>
                  </a:schemeClr>
                </a:solidFill>
                <a:latin typeface="UGent Panno Text SemiLight" panose="02000406040000040003" pitchFamily="2" charset="0"/>
              </a:rPr>
              <a:t> </a:t>
            </a:r>
            <a:r>
              <a:rPr lang="nl-BE" sz="700" cap="none" dirty="0" err="1">
                <a:solidFill>
                  <a:schemeClr val="bg1">
                    <a:lumMod val="50000"/>
                  </a:schemeClr>
                </a:solidFill>
                <a:latin typeface="UGent Panno Text SemiLight" panose="02000406040000040003" pitchFamily="2" charset="0"/>
              </a:rPr>
              <a:t>photographers</a:t>
            </a:r>
            <a:r>
              <a:rPr lang="nl-BE" sz="700" cap="none" dirty="0">
                <a:solidFill>
                  <a:schemeClr val="bg1">
                    <a:lumMod val="50000"/>
                  </a:schemeClr>
                </a:solidFill>
                <a:latin typeface="UGent Panno Text SemiLight" panose="02000406040000040003" pitchFamily="2" charset="0"/>
              </a:rPr>
              <a:t>: Hilde Christiaens, Jonas Vandecasteele en Yentl Vandendriessche, Christophe Vander Eecken, </a:t>
            </a:r>
            <a:br>
              <a:rPr lang="nl-BE" sz="700" cap="none" dirty="0">
                <a:solidFill>
                  <a:schemeClr val="bg1">
                    <a:lumMod val="50000"/>
                  </a:schemeClr>
                </a:solidFill>
                <a:latin typeface="UGent Panno Text SemiLight" panose="02000406040000040003" pitchFamily="2" charset="0"/>
              </a:rPr>
            </a:br>
            <a:r>
              <a:rPr lang="nl-BE" sz="700" cap="none" dirty="0">
                <a:solidFill>
                  <a:schemeClr val="bg1">
                    <a:lumMod val="50000"/>
                  </a:schemeClr>
                </a:solidFill>
                <a:latin typeface="UGent Panno Text SemiLight" panose="02000406040000040003" pitchFamily="2" charset="0"/>
              </a:rPr>
              <a:t>Nic Vermeulen, Layla Aerts, Anneke D’Hollander, Kattoo, Martin </a:t>
            </a:r>
            <a:r>
              <a:rPr lang="nl-BE" sz="700" cap="none" dirty="0" err="1">
                <a:solidFill>
                  <a:schemeClr val="bg1">
                    <a:lumMod val="50000"/>
                  </a:schemeClr>
                </a:solidFill>
                <a:latin typeface="UGent Panno Text SemiLight" panose="02000406040000040003" pitchFamily="2" charset="0"/>
              </a:rPr>
              <a:t>Corlazzoli</a:t>
            </a:r>
            <a:r>
              <a:rPr lang="nl-BE" sz="700" cap="none" dirty="0">
                <a:solidFill>
                  <a:schemeClr val="bg1">
                    <a:lumMod val="50000"/>
                  </a:schemeClr>
                </a:solidFill>
                <a:latin typeface="UGent Panno Text SemiLight" panose="02000406040000040003" pitchFamily="2" charset="0"/>
              </a:rPr>
              <a:t>, Stad Gent - Dienst Toerisme &amp; Bas Bogaerts</a:t>
            </a:r>
          </a:p>
        </p:txBody>
      </p:sp>
      <p:grpSp>
        <p:nvGrpSpPr>
          <p:cNvPr id="14" name="Groep 13">
            <a:extLst>
              <a:ext uri="{FF2B5EF4-FFF2-40B4-BE49-F238E27FC236}">
                <a16:creationId xmlns:a16="http://schemas.microsoft.com/office/drawing/2014/main" id="{45A228F1-9727-B040-59D6-5A84735AA6DD}"/>
              </a:ext>
            </a:extLst>
          </p:cNvPr>
          <p:cNvGrpSpPr/>
          <p:nvPr/>
        </p:nvGrpSpPr>
        <p:grpSpPr>
          <a:xfrm>
            <a:off x="1275603" y="1721200"/>
            <a:ext cx="326317" cy="329893"/>
            <a:chOff x="1275602" y="1725654"/>
            <a:chExt cx="326317" cy="329893"/>
          </a:xfrm>
        </p:grpSpPr>
        <p:sp>
          <p:nvSpPr>
            <p:cNvPr id="15" name="Rechthoek 14">
              <a:extLst>
                <a:ext uri="{FF2B5EF4-FFF2-40B4-BE49-F238E27FC236}">
                  <a16:creationId xmlns:a16="http://schemas.microsoft.com/office/drawing/2014/main" id="{B10DC19E-42F8-6E6C-29D0-801B8A68BDFB}"/>
                </a:ext>
              </a:extLst>
            </p:cNvPr>
            <p:cNvSpPr/>
            <p:nvPr/>
          </p:nvSpPr>
          <p:spPr>
            <a:xfrm>
              <a:off x="1275602" y="1725654"/>
              <a:ext cx="326317" cy="3298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BE"/>
            </a:p>
          </p:txBody>
        </p:sp>
        <p:pic>
          <p:nvPicPr>
            <p:cNvPr id="16" name="Afbeelding 15" descr="Afbeelding met schermopname, Elektrisch blauw, lijn, blauw&#10;&#10;Automatisch gegenereerde beschrijving">
              <a:extLst>
                <a:ext uri="{FF2B5EF4-FFF2-40B4-BE49-F238E27FC236}">
                  <a16:creationId xmlns:a16="http://schemas.microsoft.com/office/drawing/2014/main" id="{619E620E-A362-022D-CB12-4E18D54E05D8}"/>
                </a:ext>
              </a:extLst>
            </p:cNvPr>
            <p:cNvPicPr>
              <a:picLocks noChangeAspect="1"/>
            </p:cNvPicPr>
            <p:nvPr/>
          </p:nvPicPr>
          <p:blipFill>
            <a:blip r:embed="rId16"/>
            <a:stretch>
              <a:fillRect/>
            </a:stretch>
          </p:blipFill>
          <p:spPr>
            <a:xfrm>
              <a:off x="1321322" y="1772347"/>
              <a:ext cx="231302" cy="236506"/>
            </a:xfrm>
            <a:prstGeom prst="rect">
              <a:avLst/>
            </a:prstGeom>
          </p:spPr>
        </p:pic>
      </p:grpSp>
    </p:spTree>
    <p:extLst>
      <p:ext uri="{BB962C8B-B14F-4D97-AF65-F5344CB8AC3E}">
        <p14:creationId xmlns:p14="http://schemas.microsoft.com/office/powerpoint/2010/main" val="1033196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F49E97C-2247-345E-258B-482284FAE690}"/>
              </a:ext>
            </a:extLst>
          </p:cNvPr>
          <p:cNvSpPr>
            <a:spLocks noGrp="1"/>
          </p:cNvSpPr>
          <p:nvPr>
            <p:ph type="pic" sz="quarter" idx="10"/>
          </p:nvPr>
        </p:nvSpPr>
        <p:spPr/>
        <p:txBody>
          <a:bodyPr/>
          <a:lstStyle/>
          <a:p>
            <a:endParaRPr lang="en-BE"/>
          </a:p>
        </p:txBody>
      </p:sp>
      <p:sp>
        <p:nvSpPr>
          <p:cNvPr id="10" name="Title 9">
            <a:extLst>
              <a:ext uri="{FF2B5EF4-FFF2-40B4-BE49-F238E27FC236}">
                <a16:creationId xmlns:a16="http://schemas.microsoft.com/office/drawing/2014/main" id="{059ABC08-BAEC-3F6E-D900-9AAEE4E30A58}"/>
              </a:ext>
            </a:extLst>
          </p:cNvPr>
          <p:cNvSpPr>
            <a:spLocks noGrp="1"/>
          </p:cNvSpPr>
          <p:nvPr>
            <p:ph type="title"/>
          </p:nvPr>
        </p:nvSpPr>
        <p:spPr/>
        <p:txBody>
          <a:bodyPr>
            <a:normAutofit/>
          </a:bodyPr>
          <a:lstStyle/>
          <a:p>
            <a:r>
              <a:rPr lang="nl-BE" dirty="0" err="1"/>
              <a:t>programmes</a:t>
            </a:r>
            <a:endParaRPr lang="en-BE" dirty="0"/>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0" y="1"/>
            <a:ext cx="5754076" cy="6561138"/>
          </a:xfrm>
          <a:prstGeom prst="rect">
            <a:avLst/>
          </a:prstGeom>
        </p:spPr>
      </p:pic>
      <p:graphicFrame>
        <p:nvGraphicFramePr>
          <p:cNvPr id="4" name="Table 10">
            <a:extLst>
              <a:ext uri="{FF2B5EF4-FFF2-40B4-BE49-F238E27FC236}">
                <a16:creationId xmlns:a16="http://schemas.microsoft.com/office/drawing/2014/main" id="{62F22243-42DE-7635-1869-F045895EC23F}"/>
              </a:ext>
            </a:extLst>
          </p:cNvPr>
          <p:cNvGraphicFramePr>
            <a:graphicFrameLocks noGrp="1"/>
          </p:cNvGraphicFramePr>
          <p:nvPr>
            <p:extLst>
              <p:ext uri="{D42A27DB-BD31-4B8C-83A1-F6EECF244321}">
                <p14:modId xmlns:p14="http://schemas.microsoft.com/office/powerpoint/2010/main" val="2671751657"/>
              </p:ext>
            </p:extLst>
          </p:nvPr>
        </p:nvGraphicFramePr>
        <p:xfrm>
          <a:off x="334962" y="1395366"/>
          <a:ext cx="5356800" cy="1507332"/>
        </p:xfrm>
        <a:graphic>
          <a:graphicData uri="http://schemas.openxmlformats.org/drawingml/2006/table">
            <a:tbl>
              <a:tblPr bandRow="1">
                <a:tableStyleId>{5C22544A-7EE6-4342-B048-85BDC9FD1C3A}</a:tableStyleId>
              </a:tblPr>
              <a:tblGrid>
                <a:gridCol w="4098246">
                  <a:extLst>
                    <a:ext uri="{9D8B030D-6E8A-4147-A177-3AD203B41FA5}">
                      <a16:colId xmlns:a16="http://schemas.microsoft.com/office/drawing/2014/main" val="1334629126"/>
                    </a:ext>
                  </a:extLst>
                </a:gridCol>
                <a:gridCol w="1258554">
                  <a:extLst>
                    <a:ext uri="{9D8B030D-6E8A-4147-A177-3AD203B41FA5}">
                      <a16:colId xmlns:a16="http://schemas.microsoft.com/office/drawing/2014/main" val="3482244035"/>
                    </a:ext>
                  </a:extLst>
                </a:gridCol>
              </a:tblGrid>
              <a:tr h="502444">
                <a:tc>
                  <a:txBody>
                    <a:bodyPr/>
                    <a:lstStyle/>
                    <a:p>
                      <a:r>
                        <a:rPr lang="nl-BE" sz="2000" dirty="0">
                          <a:solidFill>
                            <a:srgbClr val="1E64C8"/>
                          </a:solidFill>
                          <a:latin typeface="UGent Panno Text" panose="02000506040000040003" pitchFamily="2" charset="0"/>
                        </a:rPr>
                        <a:t>Bachelor</a:t>
                      </a:r>
                      <a:endParaRPr lang="en-BE" sz="2000" dirty="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chemeClr val="bg1"/>
                          </a:solidFill>
                          <a:latin typeface="UGent Panno Text" panose="02000506040000040003" pitchFamily="2" charset="0"/>
                        </a:rPr>
                        <a:t>50</a:t>
                      </a:r>
                      <a:endParaRPr lang="en-BE" sz="2000" dirty="0">
                        <a:solidFill>
                          <a:schemeClr val="bg1"/>
                        </a:solidFill>
                      </a:endParaRPr>
                    </a:p>
                  </a:txBody>
                  <a:tcPr marL="180000" anchor="ctr">
                    <a:solidFill>
                      <a:srgbClr val="1E64C8"/>
                    </a:solidFill>
                  </a:tcPr>
                </a:tc>
                <a:extLst>
                  <a:ext uri="{0D108BD9-81ED-4DB2-BD59-A6C34878D82A}">
                    <a16:rowId xmlns:a16="http://schemas.microsoft.com/office/drawing/2014/main" val="4113092872"/>
                  </a:ext>
                </a:extLst>
              </a:tr>
              <a:tr h="502444">
                <a:tc>
                  <a:txBody>
                    <a:bodyPr/>
                    <a:lstStyle/>
                    <a:p>
                      <a:r>
                        <a:rPr lang="nl-BE" sz="2000" dirty="0">
                          <a:solidFill>
                            <a:srgbClr val="1E64C8"/>
                          </a:solidFill>
                          <a:latin typeface="UGent Panno Text" panose="02000506040000040003" pitchFamily="2" charset="0"/>
                        </a:rPr>
                        <a:t>Master</a:t>
                      </a:r>
                      <a:endParaRPr lang="en-BE" sz="2000" dirty="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chemeClr val="bg1"/>
                          </a:solidFill>
                          <a:latin typeface="UGent Panno Text"/>
                        </a:rPr>
                        <a:t>140</a:t>
                      </a:r>
                      <a:endParaRPr lang="en-BE" sz="2000" dirty="0">
                        <a:solidFill>
                          <a:schemeClr val="bg1"/>
                        </a:solidFill>
                      </a:endParaRPr>
                    </a:p>
                  </a:txBody>
                  <a:tcPr marL="180000" anchor="ctr">
                    <a:solidFill>
                      <a:srgbClr val="1E64C8"/>
                    </a:solidFill>
                  </a:tcPr>
                </a:tc>
                <a:extLst>
                  <a:ext uri="{0D108BD9-81ED-4DB2-BD59-A6C34878D82A}">
                    <a16:rowId xmlns:a16="http://schemas.microsoft.com/office/drawing/2014/main" val="4030284753"/>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panose="02000506040000040003" pitchFamily="2" charset="0"/>
                        </a:rPr>
                        <a:t>Other</a:t>
                      </a:r>
                      <a:r>
                        <a:rPr lang="nl-BE" sz="2000" dirty="0">
                          <a:solidFill>
                            <a:srgbClr val="1E64C8"/>
                          </a:solidFill>
                          <a:latin typeface="UGent Panno Text" panose="02000506040000040003" pitchFamily="2" charset="0"/>
                        </a:rPr>
                        <a:t> </a:t>
                      </a:r>
                      <a:r>
                        <a:rPr lang="nl-BE" sz="2000" dirty="0" err="1">
                          <a:solidFill>
                            <a:srgbClr val="1E64C8"/>
                          </a:solidFill>
                          <a:latin typeface="UGent Panno Text" panose="02000506040000040003" pitchFamily="2" charset="0"/>
                        </a:rPr>
                        <a:t>programmes</a:t>
                      </a:r>
                      <a:endParaRPr lang="en-BE" sz="2000" dirty="0">
                        <a:solidFill>
                          <a:srgbClr val="1E64C8"/>
                        </a:solidFill>
                        <a:latin typeface="UGent Panno Text" panose="02000506040000040003" pitchFamily="2" charset="0"/>
                      </a:endParaRPr>
                    </a:p>
                  </a:txBody>
                  <a:tcPr marL="324000" marR="90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2000" dirty="0">
                          <a:solidFill>
                            <a:schemeClr val="bg1"/>
                          </a:solidFill>
                          <a:latin typeface="UGent Panno Text"/>
                        </a:rPr>
                        <a:t>57</a:t>
                      </a:r>
                    </a:p>
                  </a:txBody>
                  <a:tcPr marL="180000" anchor="ctr">
                    <a:solidFill>
                      <a:srgbClr val="1E64C8"/>
                    </a:solidFill>
                  </a:tcPr>
                </a:tc>
                <a:extLst>
                  <a:ext uri="{0D108BD9-81ED-4DB2-BD59-A6C34878D82A}">
                    <a16:rowId xmlns:a16="http://schemas.microsoft.com/office/drawing/2014/main" val="2961640960"/>
                  </a:ext>
                </a:extLst>
              </a:tr>
            </a:tbl>
          </a:graphicData>
        </a:graphic>
      </p:graphicFrame>
      <p:sp>
        <p:nvSpPr>
          <p:cNvPr id="11" name="Content Placeholder 2">
            <a:extLst>
              <a:ext uri="{FF2B5EF4-FFF2-40B4-BE49-F238E27FC236}">
                <a16:creationId xmlns:a16="http://schemas.microsoft.com/office/drawing/2014/main" id="{11F65E1E-235D-9F43-A1FA-79D5FEE9697F}"/>
              </a:ext>
            </a:extLst>
          </p:cNvPr>
          <p:cNvSpPr txBox="1">
            <a:spLocks/>
          </p:cNvSpPr>
          <p:nvPr/>
        </p:nvSpPr>
        <p:spPr>
          <a:xfrm>
            <a:off x="542609" y="2975261"/>
            <a:ext cx="5242555" cy="27160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dirty="0">
                <a:latin typeface="UGent Panno Text SemiLight"/>
              </a:rPr>
              <a:t>(</a:t>
            </a:r>
            <a:r>
              <a:rPr lang="nl-BE" sz="1200" dirty="0" err="1">
                <a:latin typeface="UGent Panno Text SemiLight"/>
              </a:rPr>
              <a:t>reference</a:t>
            </a:r>
            <a:r>
              <a:rPr lang="nl-BE" sz="1200" dirty="0">
                <a:latin typeface="UGent Panno Text SemiLight"/>
              </a:rPr>
              <a:t> date: </a:t>
            </a:r>
            <a:r>
              <a:rPr lang="nl-BE" sz="1200" dirty="0" err="1">
                <a:latin typeface="UGent Panno Text SemiLight"/>
              </a:rPr>
              <a:t>October</a:t>
            </a:r>
            <a:r>
              <a:rPr lang="nl-BE" sz="1200" dirty="0">
                <a:latin typeface="UGent Panno Text SemiLight"/>
              </a:rPr>
              <a:t> 2024)</a:t>
            </a:r>
          </a:p>
          <a:p>
            <a:pPr marL="9525">
              <a:buClr>
                <a:srgbClr val="1E64C8"/>
              </a:buClr>
            </a:pPr>
            <a:endParaRPr lang="nl-BE" sz="1200" dirty="0">
              <a:latin typeface="UGent Panno Text SemiLight" panose="02000406040000040003" pitchFamily="2" charset="0"/>
            </a:endParaRPr>
          </a:p>
        </p:txBody>
      </p:sp>
    </p:spTree>
    <p:extLst>
      <p:ext uri="{BB962C8B-B14F-4D97-AF65-F5344CB8AC3E}">
        <p14:creationId xmlns:p14="http://schemas.microsoft.com/office/powerpoint/2010/main" val="3872531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10">
            <a:extLst>
              <a:ext uri="{FF2B5EF4-FFF2-40B4-BE49-F238E27FC236}">
                <a16:creationId xmlns:a16="http://schemas.microsoft.com/office/drawing/2014/main" id="{5203BD94-6635-8B3F-C8DC-278D59506B60}"/>
              </a:ext>
            </a:extLst>
          </p:cNvPr>
          <p:cNvGraphicFramePr>
            <a:graphicFrameLocks noGrp="1"/>
          </p:cNvGraphicFramePr>
          <p:nvPr>
            <p:extLst>
              <p:ext uri="{D42A27DB-BD31-4B8C-83A1-F6EECF244321}">
                <p14:modId xmlns:p14="http://schemas.microsoft.com/office/powerpoint/2010/main" val="1707390694"/>
              </p:ext>
            </p:extLst>
          </p:nvPr>
        </p:nvGraphicFramePr>
        <p:xfrm>
          <a:off x="324452" y="1108285"/>
          <a:ext cx="11502000" cy="3887998"/>
        </p:xfrm>
        <a:graphic>
          <a:graphicData uri="http://schemas.openxmlformats.org/drawingml/2006/table">
            <a:tbl>
              <a:tblPr firstRow="1" bandRow="1">
                <a:tableStyleId>{5C22544A-7EE6-4342-B048-85BDC9FD1C3A}</a:tableStyleId>
              </a:tblPr>
              <a:tblGrid>
                <a:gridCol w="5214500">
                  <a:extLst>
                    <a:ext uri="{9D8B030D-6E8A-4147-A177-3AD203B41FA5}">
                      <a16:colId xmlns:a16="http://schemas.microsoft.com/office/drawing/2014/main" val="1334629126"/>
                    </a:ext>
                  </a:extLst>
                </a:gridCol>
                <a:gridCol w="861848">
                  <a:extLst>
                    <a:ext uri="{9D8B030D-6E8A-4147-A177-3AD203B41FA5}">
                      <a16:colId xmlns:a16="http://schemas.microsoft.com/office/drawing/2014/main" val="1501278454"/>
                    </a:ext>
                  </a:extLst>
                </a:gridCol>
                <a:gridCol w="4635062">
                  <a:extLst>
                    <a:ext uri="{9D8B030D-6E8A-4147-A177-3AD203B41FA5}">
                      <a16:colId xmlns:a16="http://schemas.microsoft.com/office/drawing/2014/main" val="1687903435"/>
                    </a:ext>
                  </a:extLst>
                </a:gridCol>
                <a:gridCol w="790590">
                  <a:extLst>
                    <a:ext uri="{9D8B030D-6E8A-4147-A177-3AD203B41FA5}">
                      <a16:colId xmlns:a16="http://schemas.microsoft.com/office/drawing/2014/main" val="3482244035"/>
                    </a:ext>
                  </a:extLst>
                </a:gridCol>
              </a:tblGrid>
              <a:tr h="683392">
                <a:tc gridSpan="4">
                  <a:txBody>
                    <a:bodyPr/>
                    <a:lstStyle/>
                    <a:p>
                      <a:r>
                        <a:rPr lang="nl-BE" sz="2800" b="0" i="0" dirty="0">
                          <a:solidFill>
                            <a:schemeClr val="bg1"/>
                          </a:solidFill>
                          <a:latin typeface="UGent Panno Text Medium"/>
                        </a:rPr>
                        <a:t>Total </a:t>
                      </a:r>
                      <a:r>
                        <a:rPr lang="nl-BE" sz="2800" b="0" i="0" dirty="0" err="1">
                          <a:solidFill>
                            <a:schemeClr val="bg1"/>
                          </a:solidFill>
                          <a:latin typeface="UGent Panno Text Medium"/>
                        </a:rPr>
                        <a:t>number</a:t>
                      </a:r>
                      <a:r>
                        <a:rPr lang="nl-BE" sz="2800" b="0" i="0" dirty="0">
                          <a:solidFill>
                            <a:schemeClr val="bg1"/>
                          </a:solidFill>
                          <a:latin typeface="UGent Panno Text Medium"/>
                        </a:rPr>
                        <a:t> of students                                                                                                     49,753</a:t>
                      </a:r>
                      <a:endParaRPr lang="en-BE" sz="2800" dirty="0"/>
                    </a:p>
                  </a:txBody>
                  <a:tcPr marL="324000" anchor="ctr">
                    <a:solidFill>
                      <a:srgbClr val="1E64C8"/>
                    </a:solidFill>
                  </a:tcPr>
                </a:tc>
                <a:tc hMerge="1">
                  <a:txBody>
                    <a:bodyPr/>
                    <a:lstStyle/>
                    <a:p>
                      <a:endParaRPr lang="en-BE"/>
                    </a:p>
                  </a:txBody>
                  <a:tcPr>
                    <a:solidFill>
                      <a:srgbClr val="1E64C8"/>
                    </a:solidFill>
                  </a:tcPr>
                </a:tc>
                <a:tc hMerge="1">
                  <a:txBody>
                    <a:bodyPr/>
                    <a:lstStyle/>
                    <a:p>
                      <a:endParaRPr lang="en-BE"/>
                    </a:p>
                  </a:txBody>
                  <a:tcPr>
                    <a:solidFill>
                      <a:srgbClr val="1E64C8"/>
                    </a:solidFill>
                  </a:tcPr>
                </a:tc>
                <a:tc hMerge="1">
                  <a:txBody>
                    <a:bodyPr/>
                    <a:lstStyle/>
                    <a:p>
                      <a:r>
                        <a:rPr lang="nl-BE" sz="2800" b="0" i="0" dirty="0">
                          <a:solidFill>
                            <a:schemeClr val="bg1"/>
                          </a:solidFill>
                          <a:latin typeface="UGent Panno Text Medium" panose="02000506040000040003" pitchFamily="2" charset="0"/>
                        </a:rPr>
                        <a:t>49,921</a:t>
                      </a:r>
                      <a:endParaRPr lang="en-BE" sz="2800" dirty="0"/>
                    </a:p>
                  </a:txBody>
                  <a:tcPr marL="180000" anchor="ctr">
                    <a:solidFill>
                      <a:srgbClr val="1E64C8"/>
                    </a:solidFill>
                  </a:tcPr>
                </a:tc>
                <a:extLst>
                  <a:ext uri="{0D108BD9-81ED-4DB2-BD59-A6C34878D82A}">
                    <a16:rowId xmlns:a16="http://schemas.microsoft.com/office/drawing/2014/main" val="1442241602"/>
                  </a:ext>
                </a:extLst>
              </a:tr>
              <a:tr h="534101">
                <a:tc>
                  <a:txBody>
                    <a:bodyPr/>
                    <a:lstStyle/>
                    <a:p>
                      <a:r>
                        <a:rPr lang="nl-BE" sz="2000" b="0" dirty="0" err="1">
                          <a:solidFill>
                            <a:srgbClr val="1E64C8"/>
                          </a:solidFill>
                          <a:latin typeface="UGent Panno Text SemiLight" panose="02000406040000040003" pitchFamily="2" charset="0"/>
                        </a:rPr>
                        <a:t>Faculty</a:t>
                      </a:r>
                      <a:r>
                        <a:rPr lang="nl-BE" sz="2000" b="0" dirty="0">
                          <a:solidFill>
                            <a:srgbClr val="1E64C8"/>
                          </a:solidFill>
                          <a:latin typeface="UGent Panno Text SemiLight" panose="02000406040000040003" pitchFamily="2" charset="0"/>
                        </a:rPr>
                        <a:t> of </a:t>
                      </a:r>
                      <a:r>
                        <a:rPr lang="nl-BE" sz="2000" b="0" dirty="0" err="1">
                          <a:solidFill>
                            <a:srgbClr val="1E64C8"/>
                          </a:solidFill>
                          <a:latin typeface="UGent Panno Text" panose="02000506040000040003" pitchFamily="2" charset="0"/>
                        </a:rPr>
                        <a:t>Medicine</a:t>
                      </a:r>
                      <a:r>
                        <a:rPr lang="nl-BE" sz="2000" b="0" dirty="0">
                          <a:solidFill>
                            <a:srgbClr val="1E64C8"/>
                          </a:solidFill>
                          <a:latin typeface="UGent Panno Text" panose="02000506040000040003" pitchFamily="2" charset="0"/>
                        </a:rPr>
                        <a:t> </a:t>
                      </a:r>
                      <a:r>
                        <a:rPr lang="nl-BE" sz="2000" b="0" dirty="0" err="1">
                          <a:solidFill>
                            <a:srgbClr val="1E64C8"/>
                          </a:solidFill>
                          <a:latin typeface="UGent Panno Text" panose="02000506040000040003" pitchFamily="2" charset="0"/>
                        </a:rPr>
                        <a:t>and</a:t>
                      </a:r>
                      <a:r>
                        <a:rPr lang="nl-BE" sz="2000" b="0" dirty="0">
                          <a:solidFill>
                            <a:srgbClr val="1E64C8"/>
                          </a:solidFill>
                          <a:latin typeface="UGent Panno Text" panose="02000506040000040003" pitchFamily="2" charset="0"/>
                        </a:rPr>
                        <a:t> Health Sciences</a:t>
                      </a:r>
                    </a:p>
                  </a:txBody>
                  <a:tcPr marL="900000" anchor="ctr">
                    <a:solidFill>
                      <a:srgbClr val="1E64C8">
                        <a:alpha val="20000"/>
                      </a:srgbClr>
                    </a:solidFill>
                  </a:tcPr>
                </a:tc>
                <a:tc>
                  <a:txBody>
                    <a:bodyPr/>
                    <a:lstStyle/>
                    <a:p>
                      <a:pPr algn="r" rtl="0" fontAlgn="ctr"/>
                      <a:r>
                        <a:rPr lang="nl-BE" sz="2000" b="0" i="0" u="none" strike="noStrike" dirty="0">
                          <a:solidFill>
                            <a:srgbClr val="1E64C8"/>
                          </a:solidFill>
                          <a:effectLst/>
                          <a:latin typeface="UGent Panno Text"/>
                        </a:rPr>
                        <a:t>9,922</a:t>
                      </a:r>
                      <a:endParaRPr lang="nl-NL" dirty="0"/>
                    </a:p>
                  </a:txBody>
                  <a:tcPr marL="7620" marR="7620" marT="7620" marB="0" anchor="ctr">
                    <a:solidFill>
                      <a:srgbClr val="1E64C8">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SemiLight" panose="02000406040000040003" pitchFamily="2" charset="0"/>
                        </a:rPr>
                        <a:t>Faculty</a:t>
                      </a:r>
                      <a:r>
                        <a:rPr lang="nl-BE" sz="2000" dirty="0">
                          <a:solidFill>
                            <a:srgbClr val="1E64C8"/>
                          </a:solidFill>
                          <a:latin typeface="UGent Panno Text SemiLight" panose="02000406040000040003" pitchFamily="2" charset="0"/>
                        </a:rPr>
                        <a:t> of </a:t>
                      </a:r>
                      <a:r>
                        <a:rPr lang="nl-BE" sz="2000" dirty="0">
                          <a:solidFill>
                            <a:srgbClr val="1E64C8"/>
                          </a:solidFill>
                          <a:latin typeface="UGent Panno Text" panose="02000506040000040003" pitchFamily="2" charset="0"/>
                        </a:rPr>
                        <a:t>Sciences	</a:t>
                      </a:r>
                      <a:endParaRPr lang="en-BE" sz="2000" dirty="0">
                        <a:solidFill>
                          <a:srgbClr val="1E64C8"/>
                        </a:solidFill>
                        <a:latin typeface="UGent Panno Text" panose="02000506040000040003" pitchFamily="2" charset="0"/>
                      </a:endParaRPr>
                    </a:p>
                  </a:txBody>
                  <a:tcPr marL="756000" anchor="ctr">
                    <a:solidFill>
                      <a:srgbClr val="1E64C8">
                        <a:alpha val="20000"/>
                      </a:srgbClr>
                    </a:solidFill>
                  </a:tcPr>
                </a:tc>
                <a:tc>
                  <a:txBody>
                    <a:bodyPr/>
                    <a:lstStyle/>
                    <a:p>
                      <a:pPr algn="r" rtl="0" fontAlgn="ctr"/>
                      <a:r>
                        <a:rPr lang="nl-BE" sz="2000" b="0" i="0" u="none" strike="noStrike" dirty="0">
                          <a:solidFill>
                            <a:srgbClr val="1E64C8"/>
                          </a:solidFill>
                          <a:effectLst/>
                          <a:latin typeface="UGent Panno Text"/>
                        </a:rPr>
                        <a:t>3,709</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20000"/>
                      </a:srgbClr>
                    </a:solidFill>
                  </a:tcPr>
                </a:tc>
                <a:extLst>
                  <a:ext uri="{0D108BD9-81ED-4DB2-BD59-A6C34878D82A}">
                    <a16:rowId xmlns:a16="http://schemas.microsoft.com/office/drawing/2014/main" val="4113092872"/>
                  </a:ext>
                </a:extLst>
              </a:tr>
              <a:tr h="534101">
                <a:tc>
                  <a:txBody>
                    <a:bodyPr/>
                    <a:lstStyle/>
                    <a:p>
                      <a:r>
                        <a:rPr lang="nl-BE" sz="2000" dirty="0" err="1">
                          <a:solidFill>
                            <a:srgbClr val="1E64C8"/>
                          </a:solidFill>
                          <a:latin typeface="UGent Panno Text SemiLight"/>
                        </a:rPr>
                        <a:t>Faculty</a:t>
                      </a:r>
                      <a:r>
                        <a:rPr lang="nl-BE" sz="2000" dirty="0">
                          <a:solidFill>
                            <a:srgbClr val="1E64C8"/>
                          </a:solidFill>
                          <a:latin typeface="UGent Panno Text SemiLight"/>
                        </a:rPr>
                        <a:t> of </a:t>
                      </a:r>
                      <a:r>
                        <a:rPr lang="nl-BE" sz="2000" dirty="0" err="1">
                          <a:solidFill>
                            <a:srgbClr val="1E64C8"/>
                          </a:solidFill>
                          <a:latin typeface="UGent Panno Text"/>
                        </a:rPr>
                        <a:t>Economy</a:t>
                      </a:r>
                      <a:r>
                        <a:rPr lang="nl-BE" sz="2000" dirty="0">
                          <a:solidFill>
                            <a:srgbClr val="1E64C8"/>
                          </a:solidFill>
                          <a:latin typeface="UGent Panno Text"/>
                        </a:rPr>
                        <a:t> </a:t>
                      </a:r>
                      <a:r>
                        <a:rPr lang="nl-BE" sz="2000" dirty="0" err="1">
                          <a:solidFill>
                            <a:srgbClr val="1E64C8"/>
                          </a:solidFill>
                          <a:latin typeface="UGent Panno Text"/>
                        </a:rPr>
                        <a:t>and</a:t>
                      </a:r>
                      <a:r>
                        <a:rPr lang="nl-BE" sz="2000" dirty="0">
                          <a:solidFill>
                            <a:srgbClr val="1E64C8"/>
                          </a:solidFill>
                          <a:latin typeface="UGent Panno Text"/>
                        </a:rPr>
                        <a:t> Business Administration</a:t>
                      </a:r>
                    </a:p>
                  </a:txBody>
                  <a:tcPr marL="900000" marR="90000" anchor="ctr">
                    <a:solidFill>
                      <a:srgbClr val="1E64C8">
                        <a:alpha val="10000"/>
                      </a:srgbClr>
                    </a:solidFill>
                  </a:tcPr>
                </a:tc>
                <a:tc>
                  <a:txBody>
                    <a:bodyPr/>
                    <a:lstStyle/>
                    <a:p>
                      <a:pPr algn="r" rtl="0" fontAlgn="ctr"/>
                      <a:r>
                        <a:rPr lang="nl-BE" sz="2000" b="0" i="0" u="none" strike="noStrike" dirty="0">
                          <a:solidFill>
                            <a:srgbClr val="1E64C8"/>
                          </a:solidFill>
                          <a:effectLst/>
                          <a:latin typeface="UGent Panno Text"/>
                        </a:rPr>
                        <a:t>6,335</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SemiLight" panose="02000406040000040003" pitchFamily="2" charset="0"/>
                        </a:rPr>
                        <a:t>Faculty</a:t>
                      </a:r>
                      <a:r>
                        <a:rPr lang="nl-BE" sz="2000" dirty="0">
                          <a:solidFill>
                            <a:srgbClr val="1E64C8"/>
                          </a:solidFill>
                          <a:latin typeface="UGent Panno Text SemiLight" panose="02000406040000040003" pitchFamily="2" charset="0"/>
                        </a:rPr>
                        <a:t> of </a:t>
                      </a:r>
                      <a:r>
                        <a:rPr lang="nl-BE" sz="2000" dirty="0" err="1">
                          <a:solidFill>
                            <a:srgbClr val="1E64C8"/>
                          </a:solidFill>
                          <a:latin typeface="UGent Panno Text" panose="02000506040000040003" pitchFamily="2" charset="0"/>
                        </a:rPr>
                        <a:t>Political</a:t>
                      </a:r>
                      <a:r>
                        <a:rPr lang="nl-BE" sz="2000" dirty="0">
                          <a:solidFill>
                            <a:srgbClr val="1E64C8"/>
                          </a:solidFill>
                          <a:latin typeface="UGent Panno Text" panose="02000506040000040003" pitchFamily="2" charset="0"/>
                        </a:rPr>
                        <a:t> </a:t>
                      </a:r>
                      <a:r>
                        <a:rPr lang="nl-BE" sz="2000" dirty="0" err="1">
                          <a:solidFill>
                            <a:srgbClr val="1E64C8"/>
                          </a:solidFill>
                          <a:latin typeface="UGent Panno Text" panose="02000506040000040003" pitchFamily="2" charset="0"/>
                        </a:rPr>
                        <a:t>and</a:t>
                      </a:r>
                      <a:r>
                        <a:rPr lang="nl-BE" sz="2000" dirty="0">
                          <a:solidFill>
                            <a:srgbClr val="1E64C8"/>
                          </a:solidFill>
                          <a:latin typeface="UGent Panno Text" panose="02000506040000040003" pitchFamily="2" charset="0"/>
                        </a:rPr>
                        <a:t> </a:t>
                      </a:r>
                      <a:r>
                        <a:rPr lang="nl-BE" sz="2000" dirty="0" err="1">
                          <a:solidFill>
                            <a:srgbClr val="1E64C8"/>
                          </a:solidFill>
                          <a:latin typeface="UGent Panno Text" panose="02000506040000040003" pitchFamily="2" charset="0"/>
                        </a:rPr>
                        <a:t>Social</a:t>
                      </a:r>
                      <a:r>
                        <a:rPr lang="nl-BE" sz="2000" dirty="0">
                          <a:solidFill>
                            <a:srgbClr val="1E64C8"/>
                          </a:solidFill>
                          <a:latin typeface="UGent Panno Text" panose="02000506040000040003" pitchFamily="2" charset="0"/>
                        </a:rPr>
                        <a:t> Sciences</a:t>
                      </a:r>
                      <a:endParaRPr lang="en-BE" sz="2000" dirty="0">
                        <a:solidFill>
                          <a:srgbClr val="1E64C8"/>
                        </a:solidFill>
                        <a:latin typeface="UGent Panno Text" panose="02000506040000040003" pitchFamily="2" charset="0"/>
                      </a:endParaRPr>
                    </a:p>
                  </a:txBody>
                  <a:tcPr marL="756000" anchor="ctr">
                    <a:solidFill>
                      <a:srgbClr val="1E64C8">
                        <a:alpha val="10000"/>
                      </a:srgbClr>
                    </a:solidFill>
                  </a:tcPr>
                </a:tc>
                <a:tc>
                  <a:txBody>
                    <a:bodyPr/>
                    <a:lstStyle/>
                    <a:p>
                      <a:pPr algn="r" rtl="0" fontAlgn="ctr"/>
                      <a:r>
                        <a:rPr lang="nl-BE" sz="2000" b="0" i="0" u="none" strike="noStrike" dirty="0">
                          <a:solidFill>
                            <a:srgbClr val="1E64C8"/>
                          </a:solidFill>
                          <a:effectLst/>
                          <a:latin typeface="UGent Panno Text"/>
                        </a:rPr>
                        <a:t>3,381</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extLst>
                  <a:ext uri="{0D108BD9-81ED-4DB2-BD59-A6C34878D82A}">
                    <a16:rowId xmlns:a16="http://schemas.microsoft.com/office/drawing/2014/main" val="4030284753"/>
                  </a:ext>
                </a:extLst>
              </a:tr>
              <a:tr h="534101">
                <a:tc>
                  <a:txBody>
                    <a:bodyPr/>
                    <a:lstStyle/>
                    <a:p>
                      <a:pPr marL="0" marR="0" lvl="0" indent="0" algn="l" rtl="0" eaLnBrk="1" fontAlgn="auto" latinLnBrk="0" hangingPunct="1">
                        <a:lnSpc>
                          <a:spcPct val="100000"/>
                        </a:lnSpc>
                        <a:spcBef>
                          <a:spcPts val="0"/>
                        </a:spcBef>
                        <a:spcAft>
                          <a:spcPts val="0"/>
                        </a:spcAft>
                        <a:buClrTx/>
                        <a:buSzTx/>
                        <a:buFontTx/>
                        <a:buNone/>
                      </a:pPr>
                      <a:r>
                        <a:rPr lang="nl-BE" sz="2000" dirty="0" err="1">
                          <a:solidFill>
                            <a:srgbClr val="1E64C8"/>
                          </a:solidFill>
                          <a:latin typeface="UGent Panno Text SemiLight"/>
                        </a:rPr>
                        <a:t>Faculty</a:t>
                      </a:r>
                      <a:r>
                        <a:rPr lang="nl-BE" sz="2000" dirty="0">
                          <a:solidFill>
                            <a:srgbClr val="1E64C8"/>
                          </a:solidFill>
                          <a:latin typeface="UGent Panno Text SemiLight"/>
                        </a:rPr>
                        <a:t> of </a:t>
                      </a:r>
                      <a:r>
                        <a:rPr lang="nl-BE" sz="2000" dirty="0" err="1">
                          <a:solidFill>
                            <a:srgbClr val="1E64C8"/>
                          </a:solidFill>
                          <a:latin typeface="UGent Panno Text SemiLight"/>
                        </a:rPr>
                        <a:t>Psychology</a:t>
                      </a:r>
                      <a:r>
                        <a:rPr lang="nl-BE" sz="2000" dirty="0">
                          <a:solidFill>
                            <a:srgbClr val="1E64C8"/>
                          </a:solidFill>
                          <a:latin typeface="UGent Panno Text SemiLight"/>
                        </a:rPr>
                        <a:t> </a:t>
                      </a:r>
                      <a:r>
                        <a:rPr lang="nl-BE" sz="2000" dirty="0" err="1">
                          <a:solidFill>
                            <a:srgbClr val="1E64C8"/>
                          </a:solidFill>
                          <a:latin typeface="UGent Panno Text SemiLight"/>
                        </a:rPr>
                        <a:t>and</a:t>
                      </a:r>
                      <a:r>
                        <a:rPr lang="nl-BE" sz="2000" dirty="0">
                          <a:solidFill>
                            <a:srgbClr val="1E64C8"/>
                          </a:solidFill>
                          <a:latin typeface="UGent Panno Text SemiLight"/>
                        </a:rPr>
                        <a:t> </a:t>
                      </a:r>
                      <a:r>
                        <a:rPr lang="nl-BE" sz="2000" dirty="0" err="1">
                          <a:solidFill>
                            <a:srgbClr val="1E64C8"/>
                          </a:solidFill>
                          <a:latin typeface="UGent Panno Text SemiLight"/>
                        </a:rPr>
                        <a:t>Educational</a:t>
                      </a:r>
                      <a:r>
                        <a:rPr lang="nl-BE" sz="2000" dirty="0">
                          <a:solidFill>
                            <a:srgbClr val="1E64C8"/>
                          </a:solidFill>
                          <a:latin typeface="UGent Panno Text SemiLight"/>
                        </a:rPr>
                        <a:t> Sciences</a:t>
                      </a:r>
                      <a:endParaRPr lang="nl-BE" sz="2000" dirty="0">
                        <a:solidFill>
                          <a:srgbClr val="1E64C8"/>
                        </a:solidFill>
                        <a:latin typeface="UGent Panno Text"/>
                      </a:endParaRPr>
                    </a:p>
                  </a:txBody>
                  <a:tcPr marL="900000" marR="90000" anchor="ctr">
                    <a:solidFill>
                      <a:srgbClr val="1E64C8">
                        <a:alpha val="20000"/>
                      </a:srgbClr>
                    </a:solidFill>
                  </a:tcPr>
                </a:tc>
                <a:tc>
                  <a:txBody>
                    <a:bodyPr/>
                    <a:lstStyle/>
                    <a:p>
                      <a:pPr algn="r" rtl="0" fontAlgn="ctr"/>
                      <a:r>
                        <a:rPr lang="nl-BE" sz="2000" b="0" i="0" u="none" strike="noStrike" dirty="0">
                          <a:solidFill>
                            <a:srgbClr val="1E64C8"/>
                          </a:solidFill>
                          <a:effectLst/>
                          <a:latin typeface="UGent Panno Text"/>
                        </a:rPr>
                        <a:t>6,143</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SemiLight" panose="02000406040000040003" pitchFamily="2" charset="0"/>
                        </a:rPr>
                        <a:t>Faculty</a:t>
                      </a:r>
                      <a:r>
                        <a:rPr lang="nl-BE" sz="2000" dirty="0">
                          <a:solidFill>
                            <a:srgbClr val="1E64C8"/>
                          </a:solidFill>
                          <a:latin typeface="UGent Panno Text SemiLight" panose="02000406040000040003" pitchFamily="2" charset="0"/>
                        </a:rPr>
                        <a:t> of </a:t>
                      </a:r>
                      <a:r>
                        <a:rPr lang="nl-BE" sz="2000" dirty="0" err="1">
                          <a:solidFill>
                            <a:srgbClr val="1E64C8"/>
                          </a:solidFill>
                          <a:latin typeface="UGent Panno Text" panose="02000506040000040003" pitchFamily="2" charset="0"/>
                        </a:rPr>
                        <a:t>Bioscience</a:t>
                      </a:r>
                      <a:r>
                        <a:rPr lang="nl-BE" sz="2000" dirty="0">
                          <a:solidFill>
                            <a:srgbClr val="1E64C8"/>
                          </a:solidFill>
                          <a:latin typeface="UGent Panno Text" panose="02000506040000040003" pitchFamily="2" charset="0"/>
                        </a:rPr>
                        <a:t> Engineering</a:t>
                      </a:r>
                      <a:endParaRPr lang="en-BE" sz="2000" dirty="0">
                        <a:solidFill>
                          <a:srgbClr val="1E64C8"/>
                        </a:solidFill>
                        <a:latin typeface="UGent Panno Text" panose="02000506040000040003" pitchFamily="2" charset="0"/>
                      </a:endParaRPr>
                    </a:p>
                  </a:txBody>
                  <a:tcPr marL="756000" anchor="ctr">
                    <a:solidFill>
                      <a:srgbClr val="1E64C8">
                        <a:alpha val="20000"/>
                      </a:srgbClr>
                    </a:solidFill>
                  </a:tcPr>
                </a:tc>
                <a:tc>
                  <a:txBody>
                    <a:bodyPr/>
                    <a:lstStyle/>
                    <a:p>
                      <a:pPr algn="r" rtl="0" fontAlgn="ctr"/>
                      <a:r>
                        <a:rPr lang="nl-BE" sz="2000" b="0" i="0" u="none" strike="noStrike" dirty="0">
                          <a:solidFill>
                            <a:srgbClr val="1E64C8"/>
                          </a:solidFill>
                          <a:effectLst/>
                          <a:latin typeface="UGent Panno Text"/>
                        </a:rPr>
                        <a:t>2,813</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20000"/>
                      </a:srgbClr>
                    </a:solidFill>
                  </a:tcPr>
                </a:tc>
                <a:extLst>
                  <a:ext uri="{0D108BD9-81ED-4DB2-BD59-A6C34878D82A}">
                    <a16:rowId xmlns:a16="http://schemas.microsoft.com/office/drawing/2014/main" val="2961640960"/>
                  </a:ext>
                </a:extLst>
              </a:tr>
              <a:tr h="5341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SemiLight" panose="02000406040000040003" pitchFamily="2" charset="0"/>
                        </a:rPr>
                        <a:t>Faculty</a:t>
                      </a:r>
                      <a:r>
                        <a:rPr lang="nl-BE" sz="2000" dirty="0">
                          <a:solidFill>
                            <a:srgbClr val="1E64C8"/>
                          </a:solidFill>
                          <a:latin typeface="UGent Panno Text SemiLight" panose="02000406040000040003" pitchFamily="2" charset="0"/>
                        </a:rPr>
                        <a:t> of </a:t>
                      </a:r>
                      <a:r>
                        <a:rPr lang="nl-BE" sz="2000" dirty="0">
                          <a:solidFill>
                            <a:srgbClr val="1E64C8"/>
                          </a:solidFill>
                          <a:latin typeface="UGent Panno Text" panose="02000506040000040003" pitchFamily="2" charset="0"/>
                        </a:rPr>
                        <a:t>Engineering </a:t>
                      </a:r>
                      <a:r>
                        <a:rPr lang="nl-BE" sz="2000" dirty="0" err="1">
                          <a:solidFill>
                            <a:srgbClr val="1E64C8"/>
                          </a:solidFill>
                          <a:latin typeface="UGent Panno Text" panose="02000506040000040003" pitchFamily="2" charset="0"/>
                        </a:rPr>
                        <a:t>and</a:t>
                      </a:r>
                      <a:r>
                        <a:rPr lang="nl-BE" sz="2000" dirty="0">
                          <a:solidFill>
                            <a:srgbClr val="1E64C8"/>
                          </a:solidFill>
                          <a:latin typeface="UGent Panno Text" panose="02000506040000040003" pitchFamily="2" charset="0"/>
                        </a:rPr>
                        <a:t> Architecture</a:t>
                      </a:r>
                      <a:endParaRPr lang="en-BE" sz="2000" dirty="0">
                        <a:solidFill>
                          <a:srgbClr val="1E64C8"/>
                        </a:solidFill>
                        <a:latin typeface="UGent Panno Text" panose="02000506040000040003" pitchFamily="2" charset="0"/>
                      </a:endParaRPr>
                    </a:p>
                  </a:txBody>
                  <a:tcPr marL="900000" marR="90000" anchor="ctr">
                    <a:solidFill>
                      <a:srgbClr val="1E64C8">
                        <a:alpha val="10000"/>
                      </a:srgbClr>
                    </a:solidFill>
                  </a:tcPr>
                </a:tc>
                <a:tc>
                  <a:txBody>
                    <a:bodyPr/>
                    <a:lstStyle/>
                    <a:p>
                      <a:pPr algn="r" rtl="0" fontAlgn="ctr"/>
                      <a:r>
                        <a:rPr lang="nl-BE" sz="2000" b="0" i="0" u="none" strike="noStrike" dirty="0">
                          <a:solidFill>
                            <a:srgbClr val="1E64C8"/>
                          </a:solidFill>
                          <a:effectLst/>
                          <a:latin typeface="UGent Panno Text"/>
                        </a:rPr>
                        <a:t>5,639</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SemiLight" panose="02000406040000040003" pitchFamily="2" charset="0"/>
                        </a:rPr>
                        <a:t>Faculty</a:t>
                      </a:r>
                      <a:r>
                        <a:rPr lang="nl-BE" sz="2000" dirty="0">
                          <a:solidFill>
                            <a:srgbClr val="1E64C8"/>
                          </a:solidFill>
                          <a:latin typeface="UGent Panno Text SemiLight" panose="02000406040000040003" pitchFamily="2" charset="0"/>
                        </a:rPr>
                        <a:t> of </a:t>
                      </a:r>
                      <a:r>
                        <a:rPr lang="nl-BE" sz="2000" dirty="0" err="1">
                          <a:solidFill>
                            <a:srgbClr val="1E64C8"/>
                          </a:solidFill>
                          <a:latin typeface="UGent Panno Text" panose="02000506040000040003" pitchFamily="2" charset="0"/>
                        </a:rPr>
                        <a:t>Veterinary</a:t>
                      </a:r>
                      <a:r>
                        <a:rPr lang="nl-BE" sz="2000" dirty="0">
                          <a:solidFill>
                            <a:srgbClr val="1E64C8"/>
                          </a:solidFill>
                          <a:latin typeface="UGent Panno Text" panose="02000506040000040003" pitchFamily="2" charset="0"/>
                        </a:rPr>
                        <a:t> </a:t>
                      </a:r>
                      <a:r>
                        <a:rPr lang="nl-BE" sz="2000" dirty="0" err="1">
                          <a:solidFill>
                            <a:srgbClr val="1E64C8"/>
                          </a:solidFill>
                          <a:latin typeface="UGent Panno Text" panose="02000506040000040003" pitchFamily="2" charset="0"/>
                        </a:rPr>
                        <a:t>Medicine</a:t>
                      </a:r>
                      <a:endParaRPr lang="en-BE" sz="2000" dirty="0">
                        <a:solidFill>
                          <a:srgbClr val="1E64C8"/>
                        </a:solidFill>
                        <a:latin typeface="UGent Panno Text" panose="02000506040000040003" pitchFamily="2" charset="0"/>
                      </a:endParaRPr>
                    </a:p>
                  </a:txBody>
                  <a:tcPr marL="756000" anchor="ctr">
                    <a:solidFill>
                      <a:srgbClr val="1E64C8">
                        <a:alpha val="10000"/>
                      </a:srgbClr>
                    </a:solidFill>
                  </a:tcPr>
                </a:tc>
                <a:tc>
                  <a:txBody>
                    <a:bodyPr/>
                    <a:lstStyle/>
                    <a:p>
                      <a:pPr algn="r" rtl="0" fontAlgn="ctr"/>
                      <a:r>
                        <a:rPr lang="nl-BE" sz="2000" b="0" i="0" u="none" strike="noStrike" dirty="0">
                          <a:solidFill>
                            <a:srgbClr val="1E64C8"/>
                          </a:solidFill>
                          <a:effectLst/>
                          <a:latin typeface="UGent Panno Text"/>
                        </a:rPr>
                        <a:t>1,807</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extLst>
                  <a:ext uri="{0D108BD9-81ED-4DB2-BD59-A6C34878D82A}">
                    <a16:rowId xmlns:a16="http://schemas.microsoft.com/office/drawing/2014/main" val="2866052777"/>
                  </a:ext>
                </a:extLst>
              </a:tr>
              <a:tr h="5341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SemiLight" panose="02000406040000040003" pitchFamily="2" charset="0"/>
                        </a:rPr>
                        <a:t>Faculty</a:t>
                      </a:r>
                      <a:r>
                        <a:rPr lang="nl-BE" sz="2000" dirty="0">
                          <a:solidFill>
                            <a:srgbClr val="1E64C8"/>
                          </a:solidFill>
                          <a:latin typeface="UGent Panno Text SemiLight" panose="02000406040000040003" pitchFamily="2" charset="0"/>
                        </a:rPr>
                        <a:t> of </a:t>
                      </a:r>
                      <a:r>
                        <a:rPr lang="nl-BE" sz="2000" dirty="0">
                          <a:solidFill>
                            <a:srgbClr val="1E64C8"/>
                          </a:solidFill>
                          <a:latin typeface="UGent Panno Text" panose="02000506040000040003" pitchFamily="2" charset="0"/>
                        </a:rPr>
                        <a:t>Arts </a:t>
                      </a:r>
                      <a:r>
                        <a:rPr lang="nl-BE" sz="2000" dirty="0" err="1">
                          <a:solidFill>
                            <a:srgbClr val="1E64C8"/>
                          </a:solidFill>
                          <a:latin typeface="UGent Panno Text" panose="02000506040000040003" pitchFamily="2" charset="0"/>
                        </a:rPr>
                        <a:t>and</a:t>
                      </a:r>
                      <a:r>
                        <a:rPr lang="nl-BE" sz="2000" dirty="0">
                          <a:solidFill>
                            <a:srgbClr val="1E64C8"/>
                          </a:solidFill>
                          <a:latin typeface="UGent Panno Text" panose="02000506040000040003" pitchFamily="2" charset="0"/>
                        </a:rPr>
                        <a:t> </a:t>
                      </a:r>
                      <a:r>
                        <a:rPr lang="nl-BE" sz="2000" dirty="0" err="1">
                          <a:solidFill>
                            <a:srgbClr val="1E64C8"/>
                          </a:solidFill>
                          <a:latin typeface="UGent Panno Text" panose="02000506040000040003" pitchFamily="2" charset="0"/>
                        </a:rPr>
                        <a:t>Philosophy</a:t>
                      </a:r>
                      <a:endParaRPr lang="en-BE" sz="2000" dirty="0">
                        <a:solidFill>
                          <a:srgbClr val="1E64C8"/>
                        </a:solidFill>
                        <a:latin typeface="UGent Panno Text" panose="02000506040000040003" pitchFamily="2" charset="0"/>
                      </a:endParaRPr>
                    </a:p>
                  </a:txBody>
                  <a:tcPr marL="900000" marR="90000" anchor="ctr">
                    <a:solidFill>
                      <a:srgbClr val="1E64C8">
                        <a:alpha val="25000"/>
                      </a:srgbClr>
                    </a:solidFill>
                  </a:tcPr>
                </a:tc>
                <a:tc>
                  <a:txBody>
                    <a:bodyPr/>
                    <a:lstStyle/>
                    <a:p>
                      <a:pPr algn="r" rtl="0" fontAlgn="ctr"/>
                      <a:r>
                        <a:rPr lang="nl-BE" sz="2000" b="0" i="0" u="none" strike="noStrike" dirty="0">
                          <a:solidFill>
                            <a:srgbClr val="1E64C8"/>
                          </a:solidFill>
                          <a:effectLst/>
                          <a:latin typeface="UGent Panno Text"/>
                        </a:rPr>
                        <a:t>4,625</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2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SemiLight" panose="02000406040000040003" pitchFamily="2" charset="0"/>
                        </a:rPr>
                        <a:t>Faculty</a:t>
                      </a:r>
                      <a:r>
                        <a:rPr lang="nl-BE" sz="2000" dirty="0">
                          <a:solidFill>
                            <a:srgbClr val="1E64C8"/>
                          </a:solidFill>
                          <a:latin typeface="UGent Panno Text SemiLight" panose="02000406040000040003" pitchFamily="2" charset="0"/>
                        </a:rPr>
                        <a:t> of </a:t>
                      </a:r>
                      <a:r>
                        <a:rPr lang="nl-BE" sz="2000" dirty="0" err="1">
                          <a:solidFill>
                            <a:srgbClr val="1E64C8"/>
                          </a:solidFill>
                          <a:latin typeface="UGent Panno Text" panose="02000506040000040003" pitchFamily="2" charset="0"/>
                        </a:rPr>
                        <a:t>Pharmaceutical</a:t>
                      </a:r>
                      <a:r>
                        <a:rPr lang="nl-BE" sz="2000" dirty="0">
                          <a:solidFill>
                            <a:srgbClr val="1E64C8"/>
                          </a:solidFill>
                          <a:latin typeface="UGent Panno Text" panose="02000506040000040003" pitchFamily="2" charset="0"/>
                        </a:rPr>
                        <a:t> Sciences</a:t>
                      </a:r>
                      <a:endParaRPr lang="en-BE" sz="2000" dirty="0">
                        <a:solidFill>
                          <a:srgbClr val="1E64C8"/>
                        </a:solidFill>
                        <a:latin typeface="UGent Panno Text" panose="02000506040000040003" pitchFamily="2" charset="0"/>
                      </a:endParaRPr>
                    </a:p>
                  </a:txBody>
                  <a:tcPr marL="756000" anchor="ctr">
                    <a:solidFill>
                      <a:srgbClr val="1E64C8">
                        <a:alpha val="25000"/>
                      </a:srgbClr>
                    </a:solidFill>
                  </a:tcPr>
                </a:tc>
                <a:tc>
                  <a:txBody>
                    <a:bodyPr/>
                    <a:lstStyle/>
                    <a:p>
                      <a:pPr algn="r" rtl="0" fontAlgn="ctr"/>
                      <a:r>
                        <a:rPr lang="nl-BE" sz="2000" b="0" i="0" u="none" strike="noStrike" dirty="0">
                          <a:solidFill>
                            <a:srgbClr val="1E64C8"/>
                          </a:solidFill>
                          <a:effectLst/>
                          <a:latin typeface="UGent Panno Text"/>
                        </a:rPr>
                        <a:t>1,463</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25000"/>
                      </a:srgbClr>
                    </a:solidFill>
                  </a:tcPr>
                </a:tc>
                <a:extLst>
                  <a:ext uri="{0D108BD9-81ED-4DB2-BD59-A6C34878D82A}">
                    <a16:rowId xmlns:a16="http://schemas.microsoft.com/office/drawing/2014/main" val="1397137071"/>
                  </a:ext>
                </a:extLst>
              </a:tr>
              <a:tr h="5341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SemiLight" panose="02000406040000040003" pitchFamily="2" charset="0"/>
                        </a:rPr>
                        <a:t>Faculty</a:t>
                      </a:r>
                      <a:r>
                        <a:rPr lang="nl-BE" sz="2000" dirty="0">
                          <a:solidFill>
                            <a:srgbClr val="1E64C8"/>
                          </a:solidFill>
                          <a:latin typeface="UGent Panno Text SemiLight" panose="02000406040000040003" pitchFamily="2" charset="0"/>
                        </a:rPr>
                        <a:t> of </a:t>
                      </a:r>
                      <a:r>
                        <a:rPr lang="nl-BE" sz="2000" dirty="0" err="1">
                          <a:solidFill>
                            <a:srgbClr val="1E64C8"/>
                          </a:solidFill>
                          <a:latin typeface="UGent Panno Text" panose="02000506040000040003" pitchFamily="2" charset="0"/>
                        </a:rPr>
                        <a:t>Law</a:t>
                      </a:r>
                      <a:r>
                        <a:rPr lang="nl-BE" sz="2000" dirty="0">
                          <a:solidFill>
                            <a:srgbClr val="1E64C8"/>
                          </a:solidFill>
                          <a:latin typeface="UGent Panno Text" panose="02000506040000040003" pitchFamily="2" charset="0"/>
                        </a:rPr>
                        <a:t> </a:t>
                      </a:r>
                      <a:r>
                        <a:rPr lang="nl-BE" sz="2000" dirty="0" err="1">
                          <a:solidFill>
                            <a:srgbClr val="1E64C8"/>
                          </a:solidFill>
                          <a:latin typeface="UGent Panno Text" panose="02000506040000040003" pitchFamily="2" charset="0"/>
                        </a:rPr>
                        <a:t>and</a:t>
                      </a:r>
                      <a:r>
                        <a:rPr lang="nl-BE" sz="2000" dirty="0">
                          <a:solidFill>
                            <a:srgbClr val="1E64C8"/>
                          </a:solidFill>
                          <a:latin typeface="UGent Panno Text" panose="02000506040000040003" pitchFamily="2" charset="0"/>
                        </a:rPr>
                        <a:t> </a:t>
                      </a:r>
                      <a:r>
                        <a:rPr lang="nl-BE" sz="2000" dirty="0" err="1">
                          <a:solidFill>
                            <a:srgbClr val="1E64C8"/>
                          </a:solidFill>
                          <a:latin typeface="UGent Panno Text" panose="02000506040000040003" pitchFamily="2" charset="0"/>
                        </a:rPr>
                        <a:t>Criminology</a:t>
                      </a:r>
                      <a:r>
                        <a:rPr lang="nl-BE" sz="2000" dirty="0">
                          <a:solidFill>
                            <a:srgbClr val="1E64C8"/>
                          </a:solidFill>
                          <a:latin typeface="UGent Panno Text" panose="02000506040000040003" pitchFamily="2" charset="0"/>
                        </a:rPr>
                        <a:t>	</a:t>
                      </a:r>
                      <a:endParaRPr lang="en-BE" sz="2000" dirty="0">
                        <a:solidFill>
                          <a:srgbClr val="1E64C8"/>
                        </a:solidFill>
                        <a:latin typeface="UGent Panno Text" panose="02000506040000040003" pitchFamily="2" charset="0"/>
                      </a:endParaRPr>
                    </a:p>
                  </a:txBody>
                  <a:tcPr marL="900000" marR="90000" anchor="ctr">
                    <a:solidFill>
                      <a:srgbClr val="1E64C8">
                        <a:alpha val="10000"/>
                      </a:srgbClr>
                    </a:solidFill>
                  </a:tcPr>
                </a:tc>
                <a:tc>
                  <a:txBody>
                    <a:bodyPr/>
                    <a:lstStyle/>
                    <a:p>
                      <a:pPr algn="r" rtl="0" fontAlgn="ctr"/>
                      <a:r>
                        <a:rPr lang="nl-BE" sz="2000" b="0" i="0" u="none" strike="noStrike" dirty="0">
                          <a:solidFill>
                            <a:srgbClr val="1E64C8"/>
                          </a:solidFill>
                          <a:effectLst/>
                          <a:latin typeface="UGent Panno Text"/>
                        </a:rPr>
                        <a:t>4,061</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b="0" i="0" dirty="0">
                          <a:solidFill>
                            <a:srgbClr val="1E64C8"/>
                          </a:solidFill>
                          <a:latin typeface="UGent Panno Text" panose="02000506040000040003" pitchFamily="2" charset="0"/>
                        </a:rPr>
                        <a:t>Ghent University Global Campus</a:t>
                      </a:r>
                      <a:endParaRPr lang="en-BE" sz="2000" b="0" i="0" dirty="0">
                        <a:solidFill>
                          <a:srgbClr val="1E64C8"/>
                        </a:solidFill>
                        <a:latin typeface="UGent Panno Text" panose="02000506040000040003" pitchFamily="2" charset="0"/>
                      </a:endParaRPr>
                    </a:p>
                  </a:txBody>
                  <a:tcPr marL="756000" anchor="ctr">
                    <a:solidFill>
                      <a:srgbClr val="1E64C8">
                        <a:alpha val="10000"/>
                      </a:srgbClr>
                    </a:solidFill>
                  </a:tcPr>
                </a:tc>
                <a:tc>
                  <a:txBody>
                    <a:bodyPr/>
                    <a:lstStyle/>
                    <a:p>
                      <a:pPr algn="r" rtl="0" fontAlgn="ctr"/>
                      <a:r>
                        <a:rPr lang="nl-BE" sz="2000" b="0" i="0" u="none" strike="noStrike" dirty="0">
                          <a:solidFill>
                            <a:srgbClr val="1E64C8"/>
                          </a:solidFill>
                          <a:effectLst/>
                          <a:latin typeface="UGent Panno Text"/>
                        </a:rPr>
                        <a:t>552</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extLst>
                  <a:ext uri="{0D108BD9-81ED-4DB2-BD59-A6C34878D82A}">
                    <a16:rowId xmlns:a16="http://schemas.microsoft.com/office/drawing/2014/main" val="2419183426"/>
                  </a:ext>
                </a:extLst>
              </a:tr>
            </a:tbl>
          </a:graphicData>
        </a:graphic>
      </p:graphicFrame>
      <p:pic>
        <p:nvPicPr>
          <p:cNvPr id="15" name="Picture 14" descr="A picture containing text&#10;&#10;Description automatically generated">
            <a:extLst>
              <a:ext uri="{FF2B5EF4-FFF2-40B4-BE49-F238E27FC236}">
                <a16:creationId xmlns:a16="http://schemas.microsoft.com/office/drawing/2014/main" id="{53966979-5FBA-C556-7194-43793044F9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
          <a:stretch/>
        </p:blipFill>
        <p:spPr>
          <a:xfrm>
            <a:off x="323437" y="1780060"/>
            <a:ext cx="828856" cy="546828"/>
          </a:xfrm>
          <a:prstGeom prst="rect">
            <a:avLst/>
          </a:prstGeom>
        </p:spPr>
      </p:pic>
      <p:pic>
        <p:nvPicPr>
          <p:cNvPr id="4" name="Picture 3">
            <a:extLst>
              <a:ext uri="{FF2B5EF4-FFF2-40B4-BE49-F238E27FC236}">
                <a16:creationId xmlns:a16="http://schemas.microsoft.com/office/drawing/2014/main" id="{8E28CD7C-408F-73F6-9C85-1D41B955B2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4439" y="2786026"/>
            <a:ext cx="708045" cy="554275"/>
          </a:xfrm>
          <a:prstGeom prst="rect">
            <a:avLst/>
          </a:prstGeom>
        </p:spPr>
      </p:pic>
      <p:pic>
        <p:nvPicPr>
          <p:cNvPr id="5" name="Picture 4">
            <a:extLst>
              <a:ext uri="{FF2B5EF4-FFF2-40B4-BE49-F238E27FC236}">
                <a16:creationId xmlns:a16="http://schemas.microsoft.com/office/drawing/2014/main" id="{C6D6FC34-D250-F1A9-E0C7-C41520E79B9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4327" y="2294675"/>
            <a:ext cx="653528" cy="554275"/>
          </a:xfrm>
          <a:prstGeom prst="rect">
            <a:avLst/>
          </a:prstGeom>
        </p:spPr>
      </p:pic>
      <p:pic>
        <p:nvPicPr>
          <p:cNvPr id="6" name="Picture 5">
            <a:extLst>
              <a:ext uri="{FF2B5EF4-FFF2-40B4-BE49-F238E27FC236}">
                <a16:creationId xmlns:a16="http://schemas.microsoft.com/office/drawing/2014/main" id="{D49EC7A2-08E5-F248-4BE0-B998A2CC6CD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312"/>
          <a:stretch/>
        </p:blipFill>
        <p:spPr>
          <a:xfrm>
            <a:off x="284647" y="3345365"/>
            <a:ext cx="763260" cy="648801"/>
          </a:xfrm>
          <a:prstGeom prst="rect">
            <a:avLst/>
          </a:prstGeom>
        </p:spPr>
      </p:pic>
      <p:pic>
        <p:nvPicPr>
          <p:cNvPr id="7" name="Picture 6">
            <a:extLst>
              <a:ext uri="{FF2B5EF4-FFF2-40B4-BE49-F238E27FC236}">
                <a16:creationId xmlns:a16="http://schemas.microsoft.com/office/drawing/2014/main" id="{808EB17C-BE52-B4B0-A8EF-B42BDFF4697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5617"/>
          <a:stretch/>
        </p:blipFill>
        <p:spPr>
          <a:xfrm>
            <a:off x="221225" y="3806283"/>
            <a:ext cx="919732" cy="781808"/>
          </a:xfrm>
          <a:prstGeom prst="rect">
            <a:avLst/>
          </a:prstGeom>
        </p:spPr>
      </p:pic>
      <p:pic>
        <p:nvPicPr>
          <p:cNvPr id="8" name="Picture 7">
            <a:extLst>
              <a:ext uri="{FF2B5EF4-FFF2-40B4-BE49-F238E27FC236}">
                <a16:creationId xmlns:a16="http://schemas.microsoft.com/office/drawing/2014/main" id="{9511213A-AFD0-6F47-62CA-0F10EFAA3FC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72430" y="4457028"/>
            <a:ext cx="520391" cy="568992"/>
          </a:xfrm>
          <a:prstGeom prst="rect">
            <a:avLst/>
          </a:prstGeom>
        </p:spPr>
      </p:pic>
      <p:pic>
        <p:nvPicPr>
          <p:cNvPr id="11" name="Picture 10" descr="Text&#10;&#10;Description automatically generated">
            <a:extLst>
              <a:ext uri="{FF2B5EF4-FFF2-40B4-BE49-F238E27FC236}">
                <a16:creationId xmlns:a16="http://schemas.microsoft.com/office/drawing/2014/main" id="{12BD2FC9-588E-1CC5-7FC9-6023C0EBC56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607671" y="1858536"/>
            <a:ext cx="386576" cy="408879"/>
          </a:xfrm>
          <a:prstGeom prst="rect">
            <a:avLst/>
          </a:prstGeom>
        </p:spPr>
      </p:pic>
      <p:pic>
        <p:nvPicPr>
          <p:cNvPr id="14" name="Picture 13" descr="Text&#10;&#10;Description automatically generated with medium confidence">
            <a:extLst>
              <a:ext uri="{FF2B5EF4-FFF2-40B4-BE49-F238E27FC236}">
                <a16:creationId xmlns:a16="http://schemas.microsoft.com/office/drawing/2014/main" id="{C420C2A5-6621-28BE-7A04-9D5B4ACB36D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586647" y="2378969"/>
            <a:ext cx="450005" cy="408878"/>
          </a:xfrm>
          <a:prstGeom prst="rect">
            <a:avLst/>
          </a:prstGeom>
        </p:spPr>
      </p:pic>
      <p:pic>
        <p:nvPicPr>
          <p:cNvPr id="17" name="Picture 16" descr="Text, logo&#10;&#10;Description automatically generated">
            <a:extLst>
              <a:ext uri="{FF2B5EF4-FFF2-40B4-BE49-F238E27FC236}">
                <a16:creationId xmlns:a16="http://schemas.microsoft.com/office/drawing/2014/main" id="{3A6827E9-7703-9CEA-33FF-DDA783F72BD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594081" y="2859675"/>
            <a:ext cx="427703" cy="560030"/>
          </a:xfrm>
          <a:prstGeom prst="rect">
            <a:avLst/>
          </a:prstGeom>
        </p:spPr>
      </p:pic>
      <p:pic>
        <p:nvPicPr>
          <p:cNvPr id="19" name="Picture 18" descr="Text&#10;&#10;Description automatically generated">
            <a:extLst>
              <a:ext uri="{FF2B5EF4-FFF2-40B4-BE49-F238E27FC236}">
                <a16:creationId xmlns:a16="http://schemas.microsoft.com/office/drawing/2014/main" id="{D0BCF070-7ED0-1687-DF65-F673457E9F06}"/>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582929" y="3438296"/>
            <a:ext cx="450005" cy="483685"/>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9FE19F6E-54E0-F79D-6556-D2A31483E4BC}"/>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605231" y="3957237"/>
            <a:ext cx="367993" cy="476895"/>
          </a:xfrm>
          <a:prstGeom prst="rect">
            <a:avLst/>
          </a:prstGeom>
        </p:spPr>
      </p:pic>
      <p:sp>
        <p:nvSpPr>
          <p:cNvPr id="25" name="Title 1">
            <a:extLst>
              <a:ext uri="{FF2B5EF4-FFF2-40B4-BE49-F238E27FC236}">
                <a16:creationId xmlns:a16="http://schemas.microsoft.com/office/drawing/2014/main" id="{EBEBAFAC-50D2-B7BB-EA21-0E1CF14422AE}"/>
              </a:ext>
            </a:extLst>
          </p:cNvPr>
          <p:cNvSpPr>
            <a:spLocks noGrp="1"/>
          </p:cNvSpPr>
          <p:nvPr>
            <p:ph type="title"/>
          </p:nvPr>
        </p:nvSpPr>
        <p:spPr/>
        <p:txBody>
          <a:bodyPr/>
          <a:lstStyle/>
          <a:p>
            <a:r>
              <a:rPr lang="en-BE" dirty="0"/>
              <a:t>STUDENT</a:t>
            </a:r>
            <a:r>
              <a:rPr lang="nl-BE" dirty="0"/>
              <a:t>s</a:t>
            </a:r>
            <a:endParaRPr lang="en-BE" dirty="0"/>
          </a:p>
        </p:txBody>
      </p:sp>
      <p:sp>
        <p:nvSpPr>
          <p:cNvPr id="3" name="Rechthoek 4">
            <a:extLst>
              <a:ext uri="{FF2B5EF4-FFF2-40B4-BE49-F238E27FC236}">
                <a16:creationId xmlns:a16="http://schemas.microsoft.com/office/drawing/2014/main" id="{C9BD0685-EB01-2432-421A-7EC1C9EA608E}"/>
              </a:ext>
            </a:extLst>
          </p:cNvPr>
          <p:cNvSpPr/>
          <p:nvPr/>
        </p:nvSpPr>
        <p:spPr>
          <a:xfrm>
            <a:off x="279053" y="5077940"/>
            <a:ext cx="8240479" cy="584775"/>
          </a:xfrm>
          <a:prstGeom prst="rect">
            <a:avLst/>
          </a:prstGeom>
        </p:spPr>
        <p:txBody>
          <a:bodyPr wrap="square" lIns="91440" tIns="45720" rIns="91440" bIns="45720" anchor="t">
            <a:spAutoFit/>
          </a:bodyPr>
          <a:lstStyle/>
          <a:p>
            <a:pPr>
              <a:spcBef>
                <a:spcPct val="0"/>
              </a:spcBef>
            </a:pPr>
            <a:r>
              <a:rPr lang="nl-BE" altLang="nl-BE" sz="1200" cap="all" dirty="0">
                <a:solidFill>
                  <a:schemeClr val="tx1">
                    <a:lumMod val="65000"/>
                    <a:lumOff val="35000"/>
                  </a:schemeClr>
                </a:solidFill>
                <a:latin typeface="UGent Panno Text SemiLight"/>
              </a:rPr>
              <a:t>Data </a:t>
            </a:r>
            <a:r>
              <a:rPr lang="nl-BE" altLang="nl-BE" sz="1200" cap="all" dirty="0" err="1">
                <a:solidFill>
                  <a:schemeClr val="tx1">
                    <a:lumMod val="65000"/>
                    <a:lumOff val="35000"/>
                  </a:schemeClr>
                </a:solidFill>
                <a:latin typeface="UGent Panno Text SemiLight"/>
              </a:rPr>
              <a:t>reference</a:t>
            </a:r>
            <a:r>
              <a:rPr lang="nl-BE" altLang="nl-BE" sz="1200" cap="all" dirty="0">
                <a:solidFill>
                  <a:schemeClr val="tx1">
                    <a:lumMod val="65000"/>
                    <a:lumOff val="35000"/>
                  </a:schemeClr>
                </a:solidFill>
                <a:latin typeface="UGent Panno Text SemiLight"/>
              </a:rPr>
              <a:t> date: 15 </a:t>
            </a:r>
            <a:r>
              <a:rPr lang="nl-BE" altLang="nl-BE" sz="1200" cap="all" dirty="0" err="1">
                <a:solidFill>
                  <a:schemeClr val="tx1">
                    <a:lumMod val="65000"/>
                    <a:lumOff val="35000"/>
                  </a:schemeClr>
                </a:solidFill>
                <a:latin typeface="UGent Panno Text SemiLight"/>
              </a:rPr>
              <a:t>october</a:t>
            </a:r>
            <a:r>
              <a:rPr lang="nl-BE" altLang="nl-BE" sz="1200" cap="all" dirty="0">
                <a:solidFill>
                  <a:schemeClr val="tx1">
                    <a:lumMod val="65000"/>
                    <a:lumOff val="35000"/>
                  </a:schemeClr>
                </a:solidFill>
                <a:latin typeface="UGent Panno Text SemiLight"/>
              </a:rPr>
              <a:t> 2024</a:t>
            </a:r>
            <a:endParaRPr lang="nl-BE" altLang="nl-BE" sz="1200" cap="all" dirty="0">
              <a:solidFill>
                <a:schemeClr val="tx1">
                  <a:lumMod val="65000"/>
                  <a:lumOff val="35000"/>
                </a:schemeClr>
              </a:solidFill>
              <a:latin typeface="UGent Panno Text SemiLight" panose="02000406040000040003" pitchFamily="2" charset="0"/>
            </a:endParaRPr>
          </a:p>
          <a:p>
            <a:pPr>
              <a:spcBef>
                <a:spcPct val="0"/>
              </a:spcBef>
            </a:pPr>
            <a:r>
              <a:rPr lang="en-GB" altLang="nl-BE" sz="1000" dirty="0">
                <a:solidFill>
                  <a:schemeClr val="tx1">
                    <a:lumMod val="65000"/>
                    <a:lumOff val="35000"/>
                  </a:schemeClr>
                </a:solidFill>
                <a:latin typeface="UGent Panno Text SemiLight"/>
                <a:cs typeface="Arial"/>
              </a:rPr>
              <a:t>Students participating in all of our study programmes, from every possible type of study programme, are included above.</a:t>
            </a:r>
          </a:p>
          <a:p>
            <a:pPr>
              <a:spcBef>
                <a:spcPct val="0"/>
              </a:spcBef>
            </a:pPr>
            <a:r>
              <a:rPr lang="en-GB" altLang="nl-BE" sz="1000" dirty="0">
                <a:solidFill>
                  <a:schemeClr val="tx1">
                    <a:lumMod val="65000"/>
                    <a:lumOff val="35000"/>
                  </a:schemeClr>
                </a:solidFill>
                <a:latin typeface="UGent Panno Text SemiLight" panose="02000406040000040003" pitchFamily="2" charset="0"/>
                <a:cs typeface="Arial"/>
              </a:rPr>
              <a:t>The total number of students per faculty is higher than the total number of students enrolled at Ghent University since there are students who are enrolled in multiple faculties.</a:t>
            </a:r>
          </a:p>
        </p:txBody>
      </p:sp>
    </p:spTree>
    <p:extLst>
      <p:ext uri="{BB962C8B-B14F-4D97-AF65-F5344CB8AC3E}">
        <p14:creationId xmlns:p14="http://schemas.microsoft.com/office/powerpoint/2010/main" val="3851756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5621B4-3F93-CFC3-8D02-1D96F89F3374}"/>
              </a:ext>
            </a:extLst>
          </p:cNvPr>
          <p:cNvSpPr>
            <a:spLocks noGrp="1"/>
          </p:cNvSpPr>
          <p:nvPr>
            <p:ph idx="1"/>
          </p:nvPr>
        </p:nvSpPr>
        <p:spPr>
          <a:xfrm>
            <a:off x="334962" y="4019563"/>
            <a:ext cx="5158104" cy="1098562"/>
          </a:xfrm>
        </p:spPr>
        <p:txBody>
          <a:bodyPr vert="horz" lIns="91440" tIns="45720" rIns="91440" bIns="45720" rtlCol="0" anchor="t">
            <a:normAutofit/>
          </a:bodyPr>
          <a:lstStyle/>
          <a:p>
            <a:pPr>
              <a:spcBef>
                <a:spcPct val="0"/>
              </a:spcBef>
            </a:pPr>
            <a:r>
              <a:rPr lang="en-GB" altLang="nl-BE" sz="1200" cap="all" dirty="0">
                <a:solidFill>
                  <a:schemeClr val="tx1">
                    <a:lumMod val="65000"/>
                    <a:lumOff val="35000"/>
                  </a:schemeClr>
                </a:solidFill>
                <a:latin typeface="UGent Panno Text SemiLight"/>
              </a:rPr>
              <a:t>(reference date: 15 </a:t>
            </a:r>
            <a:r>
              <a:rPr lang="en-GB" altLang="nl-BE" sz="1200" cap="all" dirty="0" err="1">
                <a:solidFill>
                  <a:schemeClr val="tx1">
                    <a:lumMod val="65000"/>
                    <a:lumOff val="35000"/>
                  </a:schemeClr>
                </a:solidFill>
                <a:latin typeface="UGent Panno Text SemiLight"/>
              </a:rPr>
              <a:t>october</a:t>
            </a:r>
            <a:r>
              <a:rPr lang="en-GB" altLang="nl-BE" sz="1200" cap="all" dirty="0">
                <a:solidFill>
                  <a:schemeClr val="tx1">
                    <a:lumMod val="65000"/>
                    <a:lumOff val="35000"/>
                  </a:schemeClr>
                </a:solidFill>
                <a:latin typeface="UGent Panno Text SemiLight"/>
              </a:rPr>
              <a:t> 2024)</a:t>
            </a:r>
          </a:p>
          <a:p>
            <a:pPr>
              <a:spcBef>
                <a:spcPct val="0"/>
              </a:spcBef>
            </a:pPr>
            <a:r>
              <a:rPr lang="en-US" altLang="nl-BE" sz="1000" dirty="0">
                <a:solidFill>
                  <a:schemeClr val="tx1">
                    <a:lumMod val="65000"/>
                    <a:lumOff val="35000"/>
                  </a:schemeClr>
                </a:solidFill>
              </a:rPr>
              <a:t>The total amount of students per study </a:t>
            </a:r>
            <a:r>
              <a:rPr lang="en-US" altLang="nl-BE" sz="1000" dirty="0" err="1">
                <a:solidFill>
                  <a:schemeClr val="tx1">
                    <a:lumMod val="65000"/>
                    <a:lumOff val="35000"/>
                  </a:schemeClr>
                </a:solidFill>
              </a:rPr>
              <a:t>programme</a:t>
            </a:r>
            <a:r>
              <a:rPr lang="en-US" altLang="nl-BE" sz="1000" dirty="0">
                <a:solidFill>
                  <a:schemeClr val="tx1">
                    <a:lumMod val="65000"/>
                    <a:lumOff val="35000"/>
                  </a:schemeClr>
                </a:solidFill>
              </a:rPr>
              <a:t> type is higher than the total amount of students enrolled </a:t>
            </a:r>
          </a:p>
          <a:p>
            <a:pPr>
              <a:spcBef>
                <a:spcPct val="0"/>
              </a:spcBef>
            </a:pPr>
            <a:r>
              <a:rPr lang="en-US" altLang="nl-BE" sz="1000" dirty="0">
                <a:solidFill>
                  <a:schemeClr val="tx1">
                    <a:lumMod val="65000"/>
                    <a:lumOff val="35000"/>
                  </a:schemeClr>
                </a:solidFill>
              </a:rPr>
              <a:t>at Ghent University since there are students enrolled in multiple study </a:t>
            </a:r>
            <a:r>
              <a:rPr lang="en-US" altLang="nl-BE" sz="1000" dirty="0" err="1">
                <a:solidFill>
                  <a:schemeClr val="tx1">
                    <a:lumMod val="65000"/>
                    <a:lumOff val="35000"/>
                  </a:schemeClr>
                </a:solidFill>
              </a:rPr>
              <a:t>programmes</a:t>
            </a:r>
            <a:r>
              <a:rPr lang="en-US" altLang="nl-BE" sz="1000" dirty="0">
                <a:solidFill>
                  <a:schemeClr val="tx1">
                    <a:lumMod val="65000"/>
                    <a:lumOff val="35000"/>
                  </a:schemeClr>
                </a:solidFill>
              </a:rPr>
              <a:t> and study </a:t>
            </a:r>
            <a:r>
              <a:rPr lang="en-US" altLang="nl-BE" sz="1000" dirty="0" err="1">
                <a:solidFill>
                  <a:schemeClr val="tx1">
                    <a:lumMod val="65000"/>
                    <a:lumOff val="35000"/>
                  </a:schemeClr>
                </a:solidFill>
              </a:rPr>
              <a:t>programme</a:t>
            </a:r>
            <a:r>
              <a:rPr lang="en-US" altLang="nl-BE" sz="1000" dirty="0">
                <a:solidFill>
                  <a:schemeClr val="tx1">
                    <a:lumMod val="65000"/>
                    <a:lumOff val="35000"/>
                  </a:schemeClr>
                </a:solidFill>
              </a:rPr>
              <a:t> types. </a:t>
            </a:r>
          </a:p>
          <a:p>
            <a:pPr>
              <a:spcBef>
                <a:spcPct val="0"/>
              </a:spcBef>
            </a:pPr>
            <a:r>
              <a:rPr lang="en-US" altLang="nl-BE" sz="1000" dirty="0">
                <a:solidFill>
                  <a:schemeClr val="tx1">
                    <a:lumMod val="65000"/>
                    <a:lumOff val="35000"/>
                  </a:schemeClr>
                </a:solidFill>
              </a:rPr>
              <a:t>Reference date: the number of students and the number of doctoral students in particular increases during the academic year.</a:t>
            </a:r>
            <a:endParaRPr lang="nl-BE" sz="1000" dirty="0">
              <a:solidFill>
                <a:schemeClr val="tx1">
                  <a:lumMod val="65000"/>
                  <a:lumOff val="35000"/>
                </a:schemeClr>
              </a:solidFill>
              <a:latin typeface="UGent Panno Text SemiLight" panose="02000406040000040003" pitchFamily="2" charset="0"/>
            </a:endParaRPr>
          </a:p>
        </p:txBody>
      </p:sp>
      <p:sp>
        <p:nvSpPr>
          <p:cNvPr id="4" name="Picture Placeholder 3">
            <a:extLst>
              <a:ext uri="{FF2B5EF4-FFF2-40B4-BE49-F238E27FC236}">
                <a16:creationId xmlns:a16="http://schemas.microsoft.com/office/drawing/2014/main" id="{2B824717-6FCA-0F1F-7CB8-023ED88B8BCB}"/>
              </a:ext>
            </a:extLst>
          </p:cNvPr>
          <p:cNvSpPr>
            <a:spLocks noGrp="1"/>
          </p:cNvSpPr>
          <p:nvPr>
            <p:ph type="pic" sz="quarter" idx="10"/>
          </p:nvPr>
        </p:nvSpPr>
        <p:spPr/>
        <p:txBody>
          <a:bodyPr/>
          <a:lstStyle/>
          <a:p>
            <a:endParaRPr lang="en-BE"/>
          </a:p>
        </p:txBody>
      </p:sp>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p:txBody>
          <a:bodyPr/>
          <a:lstStyle/>
          <a:p>
            <a:r>
              <a:rPr lang="en-BE" dirty="0"/>
              <a:t>STUDENT</a:t>
            </a:r>
            <a:r>
              <a:rPr lang="nl-BE" dirty="0"/>
              <a:t>s</a:t>
            </a:r>
            <a:endParaRPr lang="en-BE" dirty="0"/>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096000" y="1"/>
            <a:ext cx="5754076" cy="6561138"/>
          </a:xfrm>
          <a:prstGeom prst="rect">
            <a:avLst/>
          </a:prstGeom>
        </p:spPr>
      </p:pic>
      <p:graphicFrame>
        <p:nvGraphicFramePr>
          <p:cNvPr id="6" name="Table 10">
            <a:extLst>
              <a:ext uri="{FF2B5EF4-FFF2-40B4-BE49-F238E27FC236}">
                <a16:creationId xmlns:a16="http://schemas.microsoft.com/office/drawing/2014/main" id="{4DD9373B-1008-7226-5B1C-3B6FD38ABD17}"/>
              </a:ext>
            </a:extLst>
          </p:cNvPr>
          <p:cNvGraphicFramePr>
            <a:graphicFrameLocks noGrp="1"/>
          </p:cNvGraphicFramePr>
          <p:nvPr>
            <p:extLst>
              <p:ext uri="{D42A27DB-BD31-4B8C-83A1-F6EECF244321}">
                <p14:modId xmlns:p14="http://schemas.microsoft.com/office/powerpoint/2010/main" val="1712548866"/>
              </p:ext>
            </p:extLst>
          </p:nvPr>
        </p:nvGraphicFramePr>
        <p:xfrm>
          <a:off x="334962" y="1395366"/>
          <a:ext cx="5356800" cy="2557554"/>
        </p:xfrm>
        <a:graphic>
          <a:graphicData uri="http://schemas.openxmlformats.org/drawingml/2006/table">
            <a:tbl>
              <a:tblPr firstRow="1" bandRow="1">
                <a:tableStyleId>{5C22544A-7EE6-4342-B048-85BDC9FD1C3A}</a:tableStyleId>
              </a:tblPr>
              <a:tblGrid>
                <a:gridCol w="4098246">
                  <a:extLst>
                    <a:ext uri="{9D8B030D-6E8A-4147-A177-3AD203B41FA5}">
                      <a16:colId xmlns:a16="http://schemas.microsoft.com/office/drawing/2014/main" val="1334629126"/>
                    </a:ext>
                  </a:extLst>
                </a:gridCol>
                <a:gridCol w="1258554">
                  <a:extLst>
                    <a:ext uri="{9D8B030D-6E8A-4147-A177-3AD203B41FA5}">
                      <a16:colId xmlns:a16="http://schemas.microsoft.com/office/drawing/2014/main" val="3482244035"/>
                    </a:ext>
                  </a:extLst>
                </a:gridCol>
              </a:tblGrid>
              <a:tr h="547778">
                <a:tc>
                  <a:txBody>
                    <a:bodyPr/>
                    <a:lstStyle/>
                    <a:p>
                      <a:r>
                        <a:rPr lang="nl-BE" sz="2400" b="0" i="0" dirty="0">
                          <a:solidFill>
                            <a:schemeClr val="bg1"/>
                          </a:solidFill>
                          <a:latin typeface="UGent Panno Text Medium" panose="02000506040000040003" pitchFamily="2" charset="0"/>
                        </a:rPr>
                        <a:t>Total</a:t>
                      </a:r>
                      <a:endParaRPr lang="en-BE" sz="2400" b="0" i="0" dirty="0">
                        <a:latin typeface="UGent Panno Text Medium" panose="02000506040000040003" pitchFamily="2" charset="0"/>
                      </a:endParaRPr>
                    </a:p>
                  </a:txBody>
                  <a:tcPr marL="324000" anchor="ctr">
                    <a:solidFill>
                      <a:srgbClr val="1E64C8"/>
                    </a:solidFill>
                  </a:tcPr>
                </a:tc>
                <a:tc>
                  <a:txBody>
                    <a:bodyPr/>
                    <a:lstStyle/>
                    <a:p>
                      <a:pPr algn="r"/>
                      <a:r>
                        <a:rPr lang="nl-BE" sz="2400" b="0" i="0" dirty="0">
                          <a:solidFill>
                            <a:schemeClr val="bg1"/>
                          </a:solidFill>
                          <a:latin typeface="UGent Panno Text Medium"/>
                        </a:rPr>
                        <a:t>49,753</a:t>
                      </a:r>
                      <a:endParaRPr lang="en-BE" sz="2400" dirty="0"/>
                    </a:p>
                  </a:txBody>
                  <a:tcPr marL="180000" anchor="ctr">
                    <a:solidFill>
                      <a:srgbClr val="1E64C8"/>
                    </a:solidFill>
                  </a:tcPr>
                </a:tc>
                <a:extLst>
                  <a:ext uri="{0D108BD9-81ED-4DB2-BD59-A6C34878D82A}">
                    <a16:rowId xmlns:a16="http://schemas.microsoft.com/office/drawing/2014/main" val="1442241602"/>
                  </a:ext>
                </a:extLst>
              </a:tr>
              <a:tr h="502444">
                <a:tc>
                  <a:txBody>
                    <a:bodyPr/>
                    <a:lstStyle/>
                    <a:p>
                      <a:r>
                        <a:rPr lang="nl-BE" sz="2000" dirty="0">
                          <a:solidFill>
                            <a:srgbClr val="1E64C8"/>
                          </a:solidFill>
                          <a:latin typeface="UGent Panno Text" panose="02000506040000040003" pitchFamily="2" charset="0"/>
                        </a:rPr>
                        <a:t>Bachelor</a:t>
                      </a:r>
                      <a:endParaRPr lang="en-BE" sz="2000" dirty="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a:rPr>
                        <a:t>24,479</a:t>
                      </a:r>
                      <a:endParaRPr lang="en-BE" sz="2000" dirty="0"/>
                    </a:p>
                  </a:txBody>
                  <a:tcPr marL="180000" anchor="ctr">
                    <a:solidFill>
                      <a:srgbClr val="1E64C8">
                        <a:alpha val="20000"/>
                      </a:srgbClr>
                    </a:solidFill>
                  </a:tcPr>
                </a:tc>
                <a:extLst>
                  <a:ext uri="{0D108BD9-81ED-4DB2-BD59-A6C34878D82A}">
                    <a16:rowId xmlns:a16="http://schemas.microsoft.com/office/drawing/2014/main" val="4113092872"/>
                  </a:ext>
                </a:extLst>
              </a:tr>
              <a:tr h="502444">
                <a:tc>
                  <a:txBody>
                    <a:bodyPr/>
                    <a:lstStyle/>
                    <a:p>
                      <a:r>
                        <a:rPr lang="nl-BE" sz="2000" dirty="0">
                          <a:solidFill>
                            <a:srgbClr val="1E64C8"/>
                          </a:solidFill>
                          <a:latin typeface="UGent Panno Text" panose="02000506040000040003" pitchFamily="2" charset="0"/>
                        </a:rPr>
                        <a:t>Master</a:t>
                      </a:r>
                      <a:endParaRPr lang="en-BE" sz="2000" dirty="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a:rPr>
                        <a:t>17,498</a:t>
                      </a:r>
                      <a:endParaRPr lang="en-BE" sz="2000" dirty="0"/>
                    </a:p>
                  </a:txBody>
                  <a:tcPr marL="180000" anchor="ctr">
                    <a:solidFill>
                      <a:srgbClr val="1E64C8">
                        <a:alpha val="10000"/>
                      </a:srgbClr>
                    </a:solidFill>
                  </a:tcPr>
                </a:tc>
                <a:extLst>
                  <a:ext uri="{0D108BD9-81ED-4DB2-BD59-A6C34878D82A}">
                    <a16:rowId xmlns:a16="http://schemas.microsoft.com/office/drawing/2014/main" val="4030284753"/>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panose="02000506040000040003" pitchFamily="2" charset="0"/>
                        </a:rPr>
                        <a:t>Other</a:t>
                      </a:r>
                      <a:r>
                        <a:rPr lang="nl-BE" sz="2000" dirty="0">
                          <a:solidFill>
                            <a:srgbClr val="1E64C8"/>
                          </a:solidFill>
                          <a:latin typeface="UGent Panno Text" panose="02000506040000040003" pitchFamily="2" charset="0"/>
                        </a:rPr>
                        <a:t> </a:t>
                      </a:r>
                      <a:r>
                        <a:rPr lang="nl-BE" sz="2000" dirty="0" err="1">
                          <a:solidFill>
                            <a:srgbClr val="1E64C8"/>
                          </a:solidFill>
                          <a:latin typeface="UGent Panno Text" panose="02000506040000040003" pitchFamily="2" charset="0"/>
                        </a:rPr>
                        <a:t>programmes</a:t>
                      </a:r>
                      <a:endParaRPr lang="en-BE" sz="2000" dirty="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467</a:t>
                      </a:r>
                      <a:endParaRPr lang="nl-BE" sz="2000" dirty="0">
                        <a:solidFill>
                          <a:srgbClr val="1E64C8"/>
                        </a:solidFill>
                        <a:latin typeface="UGent Panno Text"/>
                      </a:endParaRPr>
                    </a:p>
                  </a:txBody>
                  <a:tcPr marL="180000" anchor="ctr">
                    <a:solidFill>
                      <a:srgbClr val="1E64C8">
                        <a:alpha val="10000"/>
                      </a:srgbClr>
                    </a:solidFill>
                  </a:tcPr>
                </a:tc>
                <a:extLst>
                  <a:ext uri="{0D108BD9-81ED-4DB2-BD59-A6C34878D82A}">
                    <a16:rowId xmlns:a16="http://schemas.microsoft.com/office/drawing/2014/main" val="2866052777"/>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panose="02000506040000040003" pitchFamily="2" charset="0"/>
                        </a:rPr>
                        <a:t>Doctorate</a:t>
                      </a:r>
                      <a:endParaRPr lang="en-BE" sz="2000" dirty="0">
                        <a:solidFill>
                          <a:srgbClr val="1E64C8"/>
                        </a:solidFill>
                        <a:latin typeface="UGent Panno Text" panose="02000506040000040003" pitchFamily="2" charset="0"/>
                      </a:endParaRPr>
                    </a:p>
                  </a:txBody>
                  <a:tcPr marL="324000" marR="90000" anchor="ctr">
                    <a:solidFill>
                      <a:srgbClr val="1E64C8">
                        <a:alpha val="25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a:rPr>
                        <a:t>4,757</a:t>
                      </a:r>
                      <a:endParaRPr lang="en-BE" sz="2000" dirty="0"/>
                    </a:p>
                  </a:txBody>
                  <a:tcPr marL="180000" anchor="ctr">
                    <a:solidFill>
                      <a:srgbClr val="1E64C8">
                        <a:alpha val="25000"/>
                      </a:srgbClr>
                    </a:solidFill>
                  </a:tcPr>
                </a:tc>
                <a:extLst>
                  <a:ext uri="{0D108BD9-81ED-4DB2-BD59-A6C34878D82A}">
                    <a16:rowId xmlns:a16="http://schemas.microsoft.com/office/drawing/2014/main" val="1397137071"/>
                  </a:ext>
                </a:extLst>
              </a:tr>
            </a:tbl>
          </a:graphicData>
        </a:graphic>
      </p:graphicFrame>
    </p:spTree>
    <p:extLst>
      <p:ext uri="{BB962C8B-B14F-4D97-AF65-F5344CB8AC3E}">
        <p14:creationId xmlns:p14="http://schemas.microsoft.com/office/powerpoint/2010/main" val="2671901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4CE822-1FCF-1138-8634-CEBF743734D9}"/>
              </a:ext>
            </a:extLst>
          </p:cNvPr>
          <p:cNvSpPr>
            <a:spLocks noGrp="1"/>
          </p:cNvSpPr>
          <p:nvPr>
            <p:ph type="body" sz="quarter" idx="11"/>
          </p:nvPr>
        </p:nvSpPr>
        <p:spPr/>
        <p:txBody>
          <a:bodyPr/>
          <a:lstStyle/>
          <a:p>
            <a:r>
              <a:rPr lang="nl-BE" dirty="0"/>
              <a:t>research</a:t>
            </a:r>
            <a:endParaRPr lang="en-BE" dirty="0"/>
          </a:p>
        </p:txBody>
      </p:sp>
      <p:sp>
        <p:nvSpPr>
          <p:cNvPr id="13" name="Picture Placeholder 12">
            <a:extLst>
              <a:ext uri="{FF2B5EF4-FFF2-40B4-BE49-F238E27FC236}">
                <a16:creationId xmlns:a16="http://schemas.microsoft.com/office/drawing/2014/main" id="{85C7F25A-9D42-57F8-1274-EB8C6861740C}"/>
              </a:ext>
            </a:extLst>
          </p:cNvPr>
          <p:cNvSpPr>
            <a:spLocks noGrp="1"/>
          </p:cNvSpPr>
          <p:nvPr>
            <p:ph type="pic" sz="quarter" idx="10"/>
          </p:nvPr>
        </p:nvSpPr>
        <p:spPr/>
        <p:txBody>
          <a:bodyPr/>
          <a:lstStyle/>
          <a:p>
            <a:endParaRPr lang="en-BE"/>
          </a:p>
        </p:txBody>
      </p:sp>
      <p:pic>
        <p:nvPicPr>
          <p:cNvPr id="3" name="Picture Placeholder 4">
            <a:extLst>
              <a:ext uri="{FF2B5EF4-FFF2-40B4-BE49-F238E27FC236}">
                <a16:creationId xmlns:a16="http://schemas.microsoft.com/office/drawing/2014/main" id="{F7C1DDAC-7CF5-70D6-0F02-50C02C57BB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08775" y="0"/>
            <a:ext cx="5483225" cy="5632450"/>
          </a:xfrm>
          <a:prstGeom prst="rect">
            <a:avLst/>
          </a:prstGeom>
          <a:solidFill>
            <a:schemeClr val="bg1">
              <a:alpha val="20000"/>
            </a:schemeClr>
          </a:solidFill>
        </p:spPr>
      </p:pic>
    </p:spTree>
    <p:extLst>
      <p:ext uri="{BB962C8B-B14F-4D97-AF65-F5344CB8AC3E}">
        <p14:creationId xmlns:p14="http://schemas.microsoft.com/office/powerpoint/2010/main" val="37982355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Gent_corporate_template" id="{902DB9B4-AF20-1849-9F49-81A3030F6753}" vid="{80160FD1-C656-204F-BE91-21D0006268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485FDDAC6B575409C31AC848C388A85" ma:contentTypeVersion="" ma:contentTypeDescription="Een nieuw document maken." ma:contentTypeScope="" ma:versionID="e04defdde7213e58bb75dc7c1ecc7e5a">
  <xsd:schema xmlns:xsd="http://www.w3.org/2001/XMLSchema" xmlns:xs="http://www.w3.org/2001/XMLSchema" xmlns:p="http://schemas.microsoft.com/office/2006/metadata/properties" xmlns:ns2="a68099c4-eb67-4ddd-bad8-86bb313cb615" targetNamespace="http://schemas.microsoft.com/office/2006/metadata/properties" ma:root="true" ma:fieldsID="88b5209477d95a7d6f70b975161a9d2b" ns2:_="">
    <xsd:import namespace="a68099c4-eb67-4ddd-bad8-86bb313cb615"/>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8099c4-eb67-4ddd-bad8-86bb313cb615"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D5D742B-5479-4303-83D9-00AB858EB252}">
  <ds:schemaRefs>
    <ds:schemaRef ds:uri="http://schemas.microsoft.com/sharepoint/v3/contenttype/forms"/>
  </ds:schemaRefs>
</ds:datastoreItem>
</file>

<file path=customXml/itemProps2.xml><?xml version="1.0" encoding="utf-8"?>
<ds:datastoreItem xmlns:ds="http://schemas.openxmlformats.org/officeDocument/2006/customXml" ds:itemID="{120BD28E-26F8-4CDF-AB44-35425978DE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8099c4-eb67-4ddd-bad8-86bb313cb6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0CEA74E-A28A-4F7B-B559-74CA07D9BECD}">
  <ds:schemaRefs>
    <ds:schemaRef ds:uri="http://schemas.microsoft.com/office/2006/documentManagement/types"/>
    <ds:schemaRef ds:uri="http://purl.org/dc/dcmitype/"/>
    <ds:schemaRef ds:uri="http://schemas.microsoft.com/office/2006/metadata/properties"/>
    <ds:schemaRef ds:uri="http://www.w3.org/XML/1998/namespace"/>
    <ds:schemaRef ds:uri="http://schemas.openxmlformats.org/package/2006/metadata/core-properties"/>
    <ds:schemaRef ds:uri="http://purl.org/dc/elements/1.1/"/>
    <ds:schemaRef ds:uri="http://schemas.microsoft.com/office/infopath/2007/PartnerControls"/>
    <ds:schemaRef ds:uri="a68099c4-eb67-4ddd-bad8-86bb313cb615"/>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3553</TotalTime>
  <Words>3149</Words>
  <Application>Microsoft Office PowerPoint</Application>
  <PresentationFormat>Breedbeeld</PresentationFormat>
  <Paragraphs>420</Paragraphs>
  <Slides>54</Slides>
  <Notes>27</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54</vt:i4>
      </vt:variant>
    </vt:vector>
  </HeadingPairs>
  <TitlesOfParts>
    <vt:vector size="62" baseType="lpstr">
      <vt:lpstr>Arial</vt:lpstr>
      <vt:lpstr>Calibri</vt:lpstr>
      <vt:lpstr>Frutiger LT Std 47 Light Cn</vt:lpstr>
      <vt:lpstr>UGent Panno Text</vt:lpstr>
      <vt:lpstr>UGent Panno Text Medium</vt:lpstr>
      <vt:lpstr>UGent Panno Text SemiBold</vt:lpstr>
      <vt:lpstr>UGent Panno Text SemiLight</vt:lpstr>
      <vt:lpstr>Office Theme</vt:lpstr>
      <vt:lpstr>PowerPoint-presentatie</vt:lpstr>
      <vt:lpstr>PowerPoint-presentatie</vt:lpstr>
      <vt:lpstr>IN BELGIUM</vt:lpstr>
      <vt:lpstr>PowerPoint-presentatie</vt:lpstr>
      <vt:lpstr>Six strategic education objectives</vt:lpstr>
      <vt:lpstr>programmes</vt:lpstr>
      <vt:lpstr>STUDENTs</vt:lpstr>
      <vt:lpstr>STUDENTs</vt:lpstr>
      <vt:lpstr>PowerPoint-presentatie</vt:lpstr>
      <vt:lpstr>researchers</vt:lpstr>
      <vt:lpstr>DOCTORAL SCHOOLS</vt:lpstr>
      <vt:lpstr>INPUT</vt:lpstr>
      <vt:lpstr>OUTPUT</vt:lpstr>
      <vt:lpstr>TECHTRANSFER</vt:lpstr>
      <vt:lpstr>ERC GRANTS</vt:lpstr>
      <vt:lpstr>PowerPoint-presentatie</vt:lpstr>
      <vt:lpstr>200 years ghent university</vt:lpstr>
      <vt:lpstr>200 years ghent university (2017)</vt:lpstr>
      <vt:lpstr>ALUMNI and NOBEL PRIze winners</vt:lpstr>
      <vt:lpstr>Ghent university ALUMNI</vt:lpstr>
      <vt:lpstr>PowerPoint-presentatie</vt:lpstr>
      <vt:lpstr>PowerPoint-presentatie</vt:lpstr>
      <vt:lpstr>PowerPoint-presentatie</vt:lpstr>
      <vt:lpstr>PowerPoint-presentatie</vt:lpstr>
      <vt:lpstr>19 CAMPUSes IN the ghent region</vt:lpstr>
      <vt:lpstr>famous MONUMENTs</vt:lpstr>
      <vt:lpstr>Hospitals</vt:lpstr>
      <vt:lpstr>Science park</vt:lpstr>
      <vt:lpstr>GUM  -   GHENT UNIVERSITY museum</vt:lpstr>
      <vt:lpstr>PowerPoint-presentatie</vt:lpstr>
      <vt:lpstr>CAMPUS KORTRIJK</vt:lpstr>
      <vt:lpstr>KORTRIJK</vt:lpstr>
      <vt:lpstr>CAMPUS BRUGEs</vt:lpstr>
      <vt:lpstr>Ostend science park</vt:lpstr>
      <vt:lpstr>PowerPoint-presentatie</vt:lpstr>
      <vt:lpstr>GHENT UNIVERSITY  GLOBAL CAMPUS</vt:lpstr>
      <vt:lpstr>PowerPoint-presentatie</vt:lpstr>
      <vt:lpstr>Rector</vt:lpstr>
      <vt:lpstr>ORGANIsation</vt:lpstr>
      <vt:lpstr>organisation</vt:lpstr>
      <vt:lpstr>11 faculties</vt:lpstr>
      <vt:lpstr>PowerPoint-presentatie</vt:lpstr>
      <vt:lpstr>PowerPoint-presentatie</vt:lpstr>
      <vt:lpstr>PERSONnel</vt:lpstr>
      <vt:lpstr>PowerPoint-presentatie</vt:lpstr>
      <vt:lpstr>Enlight</vt:lpstr>
      <vt:lpstr>foreign STUDENTs</vt:lpstr>
      <vt:lpstr>Current focus of INTERNATIONALIsation</vt:lpstr>
      <vt:lpstr>STUDENT MOBILITy</vt:lpstr>
      <vt:lpstr>Development cooperation</vt:lpstr>
      <vt:lpstr>regional PLATFORms</vt:lpstr>
      <vt:lpstr>ERASMUS+  educational projects</vt:lpstr>
      <vt:lpstr>International networking organisations</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Ghent University</dc:creator>
  <cp:lastModifiedBy>Laurens Beke</cp:lastModifiedBy>
  <cp:revision>193</cp:revision>
  <dcterms:created xsi:type="dcterms:W3CDTF">2023-05-26T07:32:12Z</dcterms:created>
  <dcterms:modified xsi:type="dcterms:W3CDTF">2025-01-07T09:18:20Z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0x0101006485FDDAC6B575409C31AC848C388A85</vt:lpwstr>
  </property>
</Properties>
</file>